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Override PartName="/ppt/charts/colors5.xml" ContentType="application/vnd.ms-office.chartcolorstyle+xml"/>
  <Override PartName="/ppt/charts/style5.xml" ContentType="application/vnd.ms-office.chartstyle+xml"/>
  <Override PartName="/ppt/charts/colors6.xml" ContentType="application/vnd.ms-office.chartcolorstyle+xml"/>
  <Override PartName="/ppt/charts/style6.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57" r:id="rId4"/>
    <p:sldId id="269" r:id="rId5"/>
    <p:sldId id="258" r:id="rId6"/>
    <p:sldId id="259" r:id="rId7"/>
    <p:sldId id="260" r:id="rId8"/>
    <p:sldId id="261" r:id="rId9"/>
    <p:sldId id="262" r:id="rId10"/>
    <p:sldId id="263" r:id="rId11"/>
    <p:sldId id="264" r:id="rId12"/>
    <p:sldId id="265" r:id="rId13"/>
    <p:sldId id="266" r:id="rId14"/>
    <p:sldId id="267" r:id="rId15"/>
    <p:sldId id="268" r:id="rId16"/>
    <p:sldId id="270" r:id="rId17"/>
    <p:sldId id="274" r:id="rId18"/>
    <p:sldId id="272" r:id="rId19"/>
    <p:sldId id="271" r:id="rId20"/>
    <p:sldId id="275" r:id="rId21"/>
    <p:sldId id="279" r:id="rId22"/>
    <p:sldId id="287" r:id="rId23"/>
    <p:sldId id="280" r:id="rId24"/>
    <p:sldId id="285" r:id="rId25"/>
    <p:sldId id="283" r:id="rId26"/>
    <p:sldId id="277" r:id="rId27"/>
    <p:sldId id="278" r:id="rId28"/>
    <p:sldId id="288" r:id="rId29"/>
    <p:sldId id="276" r:id="rId30"/>
    <p:sldId id="286" r:id="rId31"/>
    <p:sldId id="281" r:id="rId32"/>
    <p:sldId id="273" r:id="rId33"/>
    <p:sldId id="284" r:id="rId34"/>
    <p:sldId id="289"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1" d="100"/>
          <a:sy n="81" d="100"/>
        </p:scale>
        <p:origin x="-276" y="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openxmlformats.org/officeDocument/2006/relationships/oleObject" Target="file:///C:\Users\Dubravka%20-%20Pedagog\Desktop\UPITNICI%20DUBRAVKA\Knjiga1.xlsx" TargetMode="External"/><Relationship Id="rId1" Type="http://schemas.openxmlformats.org/officeDocument/2006/relationships/themeOverride" Target="../theme/themeOverride1.xml"/><Relationship Id="rId4" Type="http://schemas.microsoft.com/office/2011/relationships/chartStyle" Target="style1.xml"/></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openxmlformats.org/officeDocument/2006/relationships/oleObject" Target="file:///C:\Users\Dubravka%20-%20Pedagog\Desktop\UPITNICI%20DUBRAVKA\Knjiga1.xlsx" TargetMode="External"/><Relationship Id="rId1" Type="http://schemas.openxmlformats.org/officeDocument/2006/relationships/themeOverride" Target="../theme/themeOverride2.xml"/><Relationship Id="rId4" Type="http://schemas.microsoft.com/office/2011/relationships/chartStyle" Target="style2.xml"/></Relationships>
</file>

<file path=ppt/charts/_rels/chart3.xml.rels><?xml version="1.0" encoding="UTF-8" standalone="yes"?>
<Relationships xmlns="http://schemas.openxmlformats.org/package/2006/relationships"><Relationship Id="rId3" Type="http://schemas.microsoft.com/office/2011/relationships/chartColorStyle" Target="colors3.xml"/><Relationship Id="rId2" Type="http://schemas.openxmlformats.org/officeDocument/2006/relationships/oleObject" Target="file:///C:\Users\Dubravka%20-%20Pedagog\Desktop\UPITNICI%20DUBRAVKA\Knjiga1.xlsx" TargetMode="External"/><Relationship Id="rId1" Type="http://schemas.openxmlformats.org/officeDocument/2006/relationships/themeOverride" Target="../theme/themeOverride3.xml"/><Relationship Id="rId4" Type="http://schemas.microsoft.com/office/2011/relationships/chartStyle" Target="style3.xml"/></Relationships>
</file>

<file path=ppt/charts/_rels/chart4.xml.rels><?xml version="1.0" encoding="UTF-8" standalone="yes"?>
<Relationships xmlns="http://schemas.openxmlformats.org/package/2006/relationships"><Relationship Id="rId3" Type="http://schemas.microsoft.com/office/2011/relationships/chartColorStyle" Target="colors4.xml"/><Relationship Id="rId2" Type="http://schemas.openxmlformats.org/officeDocument/2006/relationships/oleObject" Target="file:///C:\Users\Dubravka%20-%20Pedagog\Desktop\UPITNICI%20DUBRAVKA\Knjiga1.xlsx" TargetMode="External"/><Relationship Id="rId1" Type="http://schemas.openxmlformats.org/officeDocument/2006/relationships/themeOverride" Target="../theme/themeOverride4.xml"/><Relationship Id="rId4" Type="http://schemas.microsoft.com/office/2011/relationships/chartStyle" Target="style4.xml"/></Relationships>
</file>

<file path=ppt/charts/_rels/chart5.xml.rels><?xml version="1.0" encoding="UTF-8" standalone="yes"?>
<Relationships xmlns="http://schemas.openxmlformats.org/package/2006/relationships"><Relationship Id="rId3" Type="http://schemas.microsoft.com/office/2011/relationships/chartColorStyle" Target="colors5.xml"/><Relationship Id="rId2" Type="http://schemas.openxmlformats.org/officeDocument/2006/relationships/oleObject" Target="file:///C:\Users\Dubravka%20-%20Pedagog\Desktop\UPITNICI%20DUBRAVKA\Knjiga1.xlsx" TargetMode="External"/><Relationship Id="rId1" Type="http://schemas.openxmlformats.org/officeDocument/2006/relationships/themeOverride" Target="../theme/themeOverride5.xml"/><Relationship Id="rId4" Type="http://schemas.microsoft.com/office/2011/relationships/chartStyle" Target="style5.xml"/></Relationships>
</file>

<file path=ppt/charts/_rels/chart6.xml.rels><?xml version="1.0" encoding="UTF-8" standalone="yes"?>
<Relationships xmlns="http://schemas.openxmlformats.org/package/2006/relationships"><Relationship Id="rId3" Type="http://schemas.microsoft.com/office/2011/relationships/chartColorStyle" Target="colors6.xml"/><Relationship Id="rId2" Type="http://schemas.openxmlformats.org/officeDocument/2006/relationships/oleObject" Target="file:///C:\Users\Dubravka%20-%20Pedagog\Desktop\UPITNICI%20DUBRAVKA\Knjiga1.xlsx" TargetMode="External"/><Relationship Id="rId1" Type="http://schemas.openxmlformats.org/officeDocument/2006/relationships/themeOverride" Target="../theme/themeOverride6.xml"/><Relationship Id="rId4"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sr-Latn-R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hr-HR" sz="1200" b="1"/>
              <a:t>Pomoć</a:t>
            </a:r>
            <a:r>
              <a:rPr lang="hr-HR" sz="1200" b="1" baseline="0"/>
              <a:t> roditelja-informatička podrška</a:t>
            </a:r>
            <a:endParaRPr lang="en-US" sz="1200" b="1"/>
          </a:p>
        </c:rich>
      </c:tx>
      <c:layout/>
      <c:overlay val="0"/>
      <c:spPr>
        <a:noFill/>
        <a:ln>
          <a:noFill/>
        </a:ln>
        <a:effectLst/>
      </c:spPr>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dLblPos val="bestFit"/>
          <c:showLegendKey val="0"/>
          <c:showVal val="0"/>
          <c:showCatName val="0"/>
          <c:showSerName val="0"/>
          <c:showPercent val="0"/>
          <c:showBubbleSize val="0"/>
          <c:showLeaderLines val="0"/>
        </c:dLbls>
      </c:pie3D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hr-HR" sz="1200" b="1"/>
              <a:t>Angažiranost</a:t>
            </a:r>
            <a:r>
              <a:rPr lang="hr-HR" sz="1200" b="1" baseline="0"/>
              <a:t> roditelja u školi na daljinu</a:t>
            </a:r>
            <a:endParaRPr lang="en-US" sz="1200" b="1"/>
          </a:p>
        </c:rich>
      </c:tx>
      <c:layout/>
      <c:overlay val="0"/>
      <c:spPr>
        <a:noFill/>
        <a:ln>
          <a:noFill/>
        </a:ln>
        <a:effectLst/>
      </c:spPr>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dLblPos val="bestFit"/>
          <c:showLegendKey val="0"/>
          <c:showVal val="0"/>
          <c:showCatName val="0"/>
          <c:showSerName val="0"/>
          <c:showPercent val="0"/>
          <c:showBubbleSize val="0"/>
          <c:showLeaderLines val="0"/>
        </c:dLbls>
      </c:pie3D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hr-HR" sz="1200" b="1" baseline="0"/>
              <a:t>Način komunikacije roditelja u školi na daljinu</a:t>
            </a:r>
            <a:endParaRPr lang="en-US" sz="1200" b="1"/>
          </a:p>
        </c:rich>
      </c:tx>
      <c:overlay val="0"/>
      <c:spPr>
        <a:noFill/>
        <a:ln>
          <a:noFill/>
        </a:ln>
        <a:effectLst/>
      </c:spPr>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dLblPos val="bestFit"/>
          <c:showLegendKey val="0"/>
          <c:showVal val="0"/>
          <c:showCatName val="0"/>
          <c:showSerName val="0"/>
          <c:showPercent val="0"/>
          <c:showBubbleSize val="0"/>
          <c:showLeaderLines val="0"/>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hr-HR" sz="1200" b="1" baseline="0"/>
              <a:t>Učenik s TUR-om dobiva individualizirani pristup i prilagođene zadatke</a:t>
            </a:r>
            <a:endParaRPr lang="en-US" sz="1200" b="1"/>
          </a:p>
        </c:rich>
      </c:tx>
      <c:overlay val="0"/>
      <c:spPr>
        <a:noFill/>
        <a:ln>
          <a:noFill/>
        </a:ln>
        <a:effectLst/>
      </c:spPr>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9.3055555555555558E-2"/>
          <c:y val="0.26370771361913092"/>
          <c:w val="0.90694444444444444"/>
          <c:h val="0.47339311752697577"/>
        </c:manualLayout>
      </c:layout>
      <c:pie3DChart>
        <c:varyColors val="1"/>
        <c:dLbls>
          <c:dLblPos val="bestFit"/>
          <c:showLegendKey val="0"/>
          <c:showVal val="0"/>
          <c:showCatName val="0"/>
          <c:showSerName val="0"/>
          <c:showPercent val="0"/>
          <c:showBubbleSize val="0"/>
          <c:showLeaderLines val="0"/>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hr-HR" sz="1200" b="1"/>
              <a:t>Ukoliko</a:t>
            </a:r>
            <a:r>
              <a:rPr lang="hr-HR" sz="1200" b="1" baseline="0"/>
              <a:t> bi dijete zadržalo postojeći, trenutni uspjeh iz redovne škole</a:t>
            </a:r>
            <a:endParaRPr lang="en-US" sz="1200" b="1"/>
          </a:p>
        </c:rich>
      </c:tx>
      <c:overlay val="0"/>
      <c:spPr>
        <a:noFill/>
        <a:ln>
          <a:noFill/>
        </a:ln>
        <a:effectLst/>
      </c:spPr>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9.3055555555555558E-2"/>
          <c:y val="0.26370771361913092"/>
          <c:w val="0.90694444444444444"/>
          <c:h val="0.47339311752697577"/>
        </c:manualLayout>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1840-4CE3-A1DF-44918DF1ADA8}"/>
              </c:ext>
            </c:extLst>
          </c:dPt>
          <c:dPt>
            <c:idx val="1"/>
            <c:bubble3D val="0"/>
            <c:explosion val="2"/>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1840-4CE3-A1DF-44918DF1ADA8}"/>
              </c:ext>
            </c:extLst>
          </c:dPt>
          <c:dPt>
            <c:idx val="2"/>
            <c:bubble3D val="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1840-4CE3-A1DF-44918DF1ADA8}"/>
              </c:ext>
            </c:extLst>
          </c:dPt>
          <c:dPt>
            <c:idx val="3"/>
            <c:bubble3D val="0"/>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1840-4CE3-A1DF-44918DF1ADA8}"/>
              </c:ext>
            </c:extLst>
          </c:dPt>
          <c:dPt>
            <c:idx val="4"/>
            <c:bubble3D val="0"/>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1840-4CE3-A1DF-44918DF1ADA8}"/>
              </c:ext>
            </c:extLst>
          </c:dPt>
          <c:dLbls>
            <c:dLbl>
              <c:idx val="2"/>
              <c:layout>
                <c:manualLayout>
                  <c:x val="2.9190726159230095E-2"/>
                  <c:y val="5.6270414114902301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5-1840-4CE3-A1DF-44918DF1ADA8}"/>
                </c:ext>
              </c:extLst>
            </c:dLbl>
            <c:dLbl>
              <c:idx val="3"/>
              <c:layout>
                <c:manualLayout>
                  <c:x val="1.6725721784776903E-3"/>
                  <c:y val="6.197324292796734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1840-4CE3-A1DF-44918DF1ADA8}"/>
                </c:ext>
              </c:extLst>
            </c:dLbl>
            <c:dLbl>
              <c:idx val="4"/>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dk1">
                          <a:lumMod val="65000"/>
                          <a:lumOff val="35000"/>
                        </a:schemeClr>
                      </a:solidFill>
                      <a:latin typeface="+mn-lt"/>
                      <a:ea typeface="+mn-ea"/>
                      <a:cs typeface="+mn-cs"/>
                    </a:defRPr>
                  </a:pPr>
                  <a:endParaRPr lang="sr-Latn-RS"/>
                </a:p>
              </c:txPr>
              <c:dLblPos val="bestFit"/>
              <c:showLegendKey val="0"/>
              <c:showVal val="0"/>
              <c:showCatName val="1"/>
              <c:showSerName val="0"/>
              <c:showPercent val="1"/>
              <c:showBubbleSize val="0"/>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1" i="0" u="none" strike="noStrike" kern="1200" baseline="0">
                    <a:solidFill>
                      <a:schemeClr val="dk1">
                        <a:lumMod val="65000"/>
                        <a:lumOff val="35000"/>
                      </a:schemeClr>
                    </a:solidFill>
                    <a:latin typeface="+mn-lt"/>
                    <a:ea typeface="+mn-ea"/>
                    <a:cs typeface="+mn-cs"/>
                  </a:defRPr>
                </a:pPr>
                <a:endParaRPr lang="sr-Latn-RS"/>
              </a:p>
            </c:txPr>
            <c:dLblPos val="bestFit"/>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ext>
            </c:extLst>
          </c:dLbls>
          <c:cat>
            <c:strRef>
              <c:f>List1!$A$1:$A$5</c:f>
              <c:strCache>
                <c:ptCount val="3"/>
                <c:pt idx="0">
                  <c:v>uopće ne bi bio zadovoljan ,jer se nadao POPRAVITI ocjene iz većine predmeta </c:v>
                </c:pt>
                <c:pt idx="1">
                  <c:v>bio bi DJELOMIČNO zadovoljan,iz nekih predmeta da</c:v>
                </c:pt>
                <c:pt idx="2">
                  <c:v>bio bi potpuno zadovoljan</c:v>
                </c:pt>
              </c:strCache>
            </c:strRef>
          </c:cat>
          <c:val>
            <c:numRef>
              <c:f>List1!$B$1:$B$5</c:f>
              <c:numCache>
                <c:formatCode>General</c:formatCode>
                <c:ptCount val="5"/>
                <c:pt idx="0">
                  <c:v>86</c:v>
                </c:pt>
                <c:pt idx="1">
                  <c:v>161</c:v>
                </c:pt>
                <c:pt idx="2">
                  <c:v>70</c:v>
                </c:pt>
              </c:numCache>
            </c:numRef>
          </c:val>
          <c:extLst xmlns:c16r2="http://schemas.microsoft.com/office/drawing/2015/06/chart">
            <c:ext xmlns:c16="http://schemas.microsoft.com/office/drawing/2014/chart" uri="{C3380CC4-5D6E-409C-BE32-E72D297353CC}">
              <c16:uniqueId val="{0000000A-1840-4CE3-A1DF-44918DF1ADA8}"/>
            </c:ext>
          </c:extLst>
        </c:ser>
        <c:dLbls>
          <c:dLblPos val="bestFit"/>
          <c:showLegendKey val="0"/>
          <c:showVal val="0"/>
          <c:showCatName val="0"/>
          <c:showSerName val="0"/>
          <c:showPercent val="0"/>
          <c:showBubbleSize val="0"/>
          <c:showLeaderLines val="0"/>
        </c:dLbls>
      </c:pie3DChart>
      <c:spPr>
        <a:noFill/>
        <a:ln>
          <a:noFill/>
        </a:ln>
        <a:effectLst/>
      </c:spPr>
    </c:plotArea>
    <c:plotVisOnly val="1"/>
    <c:dispBlanksAs val="gap"/>
    <c:showDLblsOverMax val="0"/>
  </c:chart>
  <c:spPr>
    <a:noFill/>
    <a:ln>
      <a:noFill/>
    </a:ln>
    <a:effectLst/>
  </c:spPr>
  <c:txPr>
    <a:bodyPr/>
    <a:lstStyle/>
    <a:p>
      <a:pPr>
        <a:defRPr/>
      </a:pPr>
      <a:endParaRPr lang="sr-Latn-R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hr-HR" smtClean="0"/>
              <a:t>Uredite stil naslova matrice</a:t>
            </a:r>
            <a:endParaRPr lang="en-US"/>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smtClean="0"/>
              <a:t>Kliknite da biste uredili stil podnaslova matrice</a:t>
            </a:r>
            <a:endParaRPr lang="en-US"/>
          </a:p>
        </p:txBody>
      </p:sp>
      <p:sp>
        <p:nvSpPr>
          <p:cNvPr id="4" name="Rezervirano mjesto datuma 3"/>
          <p:cNvSpPr>
            <a:spLocks noGrp="1"/>
          </p:cNvSpPr>
          <p:nvPr>
            <p:ph type="dt" sz="half" idx="10"/>
          </p:nvPr>
        </p:nvSpPr>
        <p:spPr/>
        <p:txBody>
          <a:bodyPr/>
          <a:lstStyle/>
          <a:p>
            <a:fld id="{76F5FEC2-D949-4A51-90A2-3B8A95CF7290}" type="datetimeFigureOut">
              <a:rPr lang="en-US" smtClean="0"/>
              <a:t>4/27/2020</a:t>
            </a:fld>
            <a:endParaRPr lang="en-US"/>
          </a:p>
        </p:txBody>
      </p:sp>
      <p:sp>
        <p:nvSpPr>
          <p:cNvPr id="5" name="Rezervirano mjesto podnožja 4"/>
          <p:cNvSpPr>
            <a:spLocks noGrp="1"/>
          </p:cNvSpPr>
          <p:nvPr>
            <p:ph type="ftr" sz="quarter" idx="11"/>
          </p:nvPr>
        </p:nvSpPr>
        <p:spPr/>
        <p:txBody>
          <a:bodyPr/>
          <a:lstStyle/>
          <a:p>
            <a:endParaRPr lang="en-US"/>
          </a:p>
        </p:txBody>
      </p:sp>
      <p:sp>
        <p:nvSpPr>
          <p:cNvPr id="6" name="Rezervirano mjesto broja slajda 5"/>
          <p:cNvSpPr>
            <a:spLocks noGrp="1"/>
          </p:cNvSpPr>
          <p:nvPr>
            <p:ph type="sldNum" sz="quarter" idx="12"/>
          </p:nvPr>
        </p:nvSpPr>
        <p:spPr/>
        <p:txBody>
          <a:bodyPr/>
          <a:lstStyle/>
          <a:p>
            <a:fld id="{92CC6E3D-3C6B-4F3A-8142-85355D5679E8}" type="slidenum">
              <a:rPr lang="en-US" smtClean="0"/>
              <a:t>‹#›</a:t>
            </a:fld>
            <a:endParaRPr lang="en-US"/>
          </a:p>
        </p:txBody>
      </p:sp>
    </p:spTree>
    <p:extLst>
      <p:ext uri="{BB962C8B-B14F-4D97-AF65-F5344CB8AC3E}">
        <p14:creationId xmlns:p14="http://schemas.microsoft.com/office/powerpoint/2010/main" val="3894461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en-US"/>
          </a:p>
        </p:txBody>
      </p:sp>
      <p:sp>
        <p:nvSpPr>
          <p:cNvPr id="3" name="Rezervirano mjesto okomitog teksta 2"/>
          <p:cNvSpPr>
            <a:spLocks noGrp="1"/>
          </p:cNvSpPr>
          <p:nvPr>
            <p:ph type="body" orient="vert" idx="1"/>
          </p:nvPr>
        </p:nvSpPr>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4" name="Rezervirano mjesto datuma 3"/>
          <p:cNvSpPr>
            <a:spLocks noGrp="1"/>
          </p:cNvSpPr>
          <p:nvPr>
            <p:ph type="dt" sz="half" idx="10"/>
          </p:nvPr>
        </p:nvSpPr>
        <p:spPr/>
        <p:txBody>
          <a:bodyPr/>
          <a:lstStyle/>
          <a:p>
            <a:fld id="{76F5FEC2-D949-4A51-90A2-3B8A95CF7290}" type="datetimeFigureOut">
              <a:rPr lang="en-US" smtClean="0"/>
              <a:t>4/27/2020</a:t>
            </a:fld>
            <a:endParaRPr lang="en-US"/>
          </a:p>
        </p:txBody>
      </p:sp>
      <p:sp>
        <p:nvSpPr>
          <p:cNvPr id="5" name="Rezervirano mjesto podnožja 4"/>
          <p:cNvSpPr>
            <a:spLocks noGrp="1"/>
          </p:cNvSpPr>
          <p:nvPr>
            <p:ph type="ftr" sz="quarter" idx="11"/>
          </p:nvPr>
        </p:nvSpPr>
        <p:spPr/>
        <p:txBody>
          <a:bodyPr/>
          <a:lstStyle/>
          <a:p>
            <a:endParaRPr lang="en-US"/>
          </a:p>
        </p:txBody>
      </p:sp>
      <p:sp>
        <p:nvSpPr>
          <p:cNvPr id="6" name="Rezervirano mjesto broja slajda 5"/>
          <p:cNvSpPr>
            <a:spLocks noGrp="1"/>
          </p:cNvSpPr>
          <p:nvPr>
            <p:ph type="sldNum" sz="quarter" idx="12"/>
          </p:nvPr>
        </p:nvSpPr>
        <p:spPr/>
        <p:txBody>
          <a:bodyPr/>
          <a:lstStyle/>
          <a:p>
            <a:fld id="{92CC6E3D-3C6B-4F3A-8142-85355D5679E8}" type="slidenum">
              <a:rPr lang="en-US" smtClean="0"/>
              <a:t>‹#›</a:t>
            </a:fld>
            <a:endParaRPr lang="en-US"/>
          </a:p>
        </p:txBody>
      </p:sp>
    </p:spTree>
    <p:extLst>
      <p:ext uri="{BB962C8B-B14F-4D97-AF65-F5344CB8AC3E}">
        <p14:creationId xmlns:p14="http://schemas.microsoft.com/office/powerpoint/2010/main" val="298349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8724900" y="365125"/>
            <a:ext cx="2628900" cy="5811838"/>
          </a:xfrm>
        </p:spPr>
        <p:txBody>
          <a:bodyPr vert="eaVert"/>
          <a:lstStyle/>
          <a:p>
            <a:r>
              <a:rPr lang="hr-HR" smtClean="0"/>
              <a:t>Uredite stil naslova matrice</a:t>
            </a:r>
            <a:endParaRPr lang="en-US"/>
          </a:p>
        </p:txBody>
      </p:sp>
      <p:sp>
        <p:nvSpPr>
          <p:cNvPr id="3" name="Rezervirano mjesto okomitog teksta 2"/>
          <p:cNvSpPr>
            <a:spLocks noGrp="1"/>
          </p:cNvSpPr>
          <p:nvPr>
            <p:ph type="body" orient="vert" idx="1"/>
          </p:nvPr>
        </p:nvSpPr>
        <p:spPr>
          <a:xfrm>
            <a:off x="838200" y="365125"/>
            <a:ext cx="7734300" cy="5811838"/>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4" name="Rezervirano mjesto datuma 3"/>
          <p:cNvSpPr>
            <a:spLocks noGrp="1"/>
          </p:cNvSpPr>
          <p:nvPr>
            <p:ph type="dt" sz="half" idx="10"/>
          </p:nvPr>
        </p:nvSpPr>
        <p:spPr/>
        <p:txBody>
          <a:bodyPr/>
          <a:lstStyle/>
          <a:p>
            <a:fld id="{76F5FEC2-D949-4A51-90A2-3B8A95CF7290}" type="datetimeFigureOut">
              <a:rPr lang="en-US" smtClean="0"/>
              <a:t>4/27/2020</a:t>
            </a:fld>
            <a:endParaRPr lang="en-US"/>
          </a:p>
        </p:txBody>
      </p:sp>
      <p:sp>
        <p:nvSpPr>
          <p:cNvPr id="5" name="Rezervirano mjesto podnožja 4"/>
          <p:cNvSpPr>
            <a:spLocks noGrp="1"/>
          </p:cNvSpPr>
          <p:nvPr>
            <p:ph type="ftr" sz="quarter" idx="11"/>
          </p:nvPr>
        </p:nvSpPr>
        <p:spPr/>
        <p:txBody>
          <a:bodyPr/>
          <a:lstStyle/>
          <a:p>
            <a:endParaRPr lang="en-US"/>
          </a:p>
        </p:txBody>
      </p:sp>
      <p:sp>
        <p:nvSpPr>
          <p:cNvPr id="6" name="Rezervirano mjesto broja slajda 5"/>
          <p:cNvSpPr>
            <a:spLocks noGrp="1"/>
          </p:cNvSpPr>
          <p:nvPr>
            <p:ph type="sldNum" sz="quarter" idx="12"/>
          </p:nvPr>
        </p:nvSpPr>
        <p:spPr/>
        <p:txBody>
          <a:bodyPr/>
          <a:lstStyle/>
          <a:p>
            <a:fld id="{92CC6E3D-3C6B-4F3A-8142-85355D5679E8}" type="slidenum">
              <a:rPr lang="en-US" smtClean="0"/>
              <a:t>‹#›</a:t>
            </a:fld>
            <a:endParaRPr lang="en-US"/>
          </a:p>
        </p:txBody>
      </p:sp>
    </p:spTree>
    <p:extLst>
      <p:ext uri="{BB962C8B-B14F-4D97-AF65-F5344CB8AC3E}">
        <p14:creationId xmlns:p14="http://schemas.microsoft.com/office/powerpoint/2010/main" val="2997973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en-US"/>
          </a:p>
        </p:txBody>
      </p:sp>
      <p:sp>
        <p:nvSpPr>
          <p:cNvPr id="3" name="Rezervirano mjesto sadržaja 2"/>
          <p:cNvSpPr>
            <a:spLocks noGrp="1"/>
          </p:cNvSpPr>
          <p:nvPr>
            <p:ph idx="1"/>
          </p:nvPr>
        </p:nvSpPr>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4" name="Rezervirano mjesto datuma 3"/>
          <p:cNvSpPr>
            <a:spLocks noGrp="1"/>
          </p:cNvSpPr>
          <p:nvPr>
            <p:ph type="dt" sz="half" idx="10"/>
          </p:nvPr>
        </p:nvSpPr>
        <p:spPr/>
        <p:txBody>
          <a:bodyPr/>
          <a:lstStyle/>
          <a:p>
            <a:fld id="{76F5FEC2-D949-4A51-90A2-3B8A95CF7290}" type="datetimeFigureOut">
              <a:rPr lang="en-US" smtClean="0"/>
              <a:t>4/27/2020</a:t>
            </a:fld>
            <a:endParaRPr lang="en-US"/>
          </a:p>
        </p:txBody>
      </p:sp>
      <p:sp>
        <p:nvSpPr>
          <p:cNvPr id="5" name="Rezervirano mjesto podnožja 4"/>
          <p:cNvSpPr>
            <a:spLocks noGrp="1"/>
          </p:cNvSpPr>
          <p:nvPr>
            <p:ph type="ftr" sz="quarter" idx="11"/>
          </p:nvPr>
        </p:nvSpPr>
        <p:spPr/>
        <p:txBody>
          <a:bodyPr/>
          <a:lstStyle/>
          <a:p>
            <a:endParaRPr lang="en-US"/>
          </a:p>
        </p:txBody>
      </p:sp>
      <p:sp>
        <p:nvSpPr>
          <p:cNvPr id="6" name="Rezervirano mjesto broja slajda 5"/>
          <p:cNvSpPr>
            <a:spLocks noGrp="1"/>
          </p:cNvSpPr>
          <p:nvPr>
            <p:ph type="sldNum" sz="quarter" idx="12"/>
          </p:nvPr>
        </p:nvSpPr>
        <p:spPr/>
        <p:txBody>
          <a:bodyPr/>
          <a:lstStyle/>
          <a:p>
            <a:fld id="{92CC6E3D-3C6B-4F3A-8142-85355D5679E8}" type="slidenum">
              <a:rPr lang="en-US" smtClean="0"/>
              <a:t>‹#›</a:t>
            </a:fld>
            <a:endParaRPr lang="en-US"/>
          </a:p>
        </p:txBody>
      </p:sp>
    </p:spTree>
    <p:extLst>
      <p:ext uri="{BB962C8B-B14F-4D97-AF65-F5344CB8AC3E}">
        <p14:creationId xmlns:p14="http://schemas.microsoft.com/office/powerpoint/2010/main" val="3734270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hr-HR" smtClean="0"/>
              <a:t>Uredite stil naslova matrice</a:t>
            </a:r>
            <a:endParaRPr lang="en-US"/>
          </a:p>
        </p:txBody>
      </p:sp>
      <p:sp>
        <p:nvSpPr>
          <p:cNvPr id="3" name="Rezervirano mjesto tekst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smtClean="0"/>
              <a:t>Uredite stilove teksta matrice</a:t>
            </a:r>
          </a:p>
        </p:txBody>
      </p:sp>
      <p:sp>
        <p:nvSpPr>
          <p:cNvPr id="4" name="Rezervirano mjesto datuma 3"/>
          <p:cNvSpPr>
            <a:spLocks noGrp="1"/>
          </p:cNvSpPr>
          <p:nvPr>
            <p:ph type="dt" sz="half" idx="10"/>
          </p:nvPr>
        </p:nvSpPr>
        <p:spPr/>
        <p:txBody>
          <a:bodyPr/>
          <a:lstStyle/>
          <a:p>
            <a:fld id="{76F5FEC2-D949-4A51-90A2-3B8A95CF7290}" type="datetimeFigureOut">
              <a:rPr lang="en-US" smtClean="0"/>
              <a:t>4/27/2020</a:t>
            </a:fld>
            <a:endParaRPr lang="en-US"/>
          </a:p>
        </p:txBody>
      </p:sp>
      <p:sp>
        <p:nvSpPr>
          <p:cNvPr id="5" name="Rezervirano mjesto podnožja 4"/>
          <p:cNvSpPr>
            <a:spLocks noGrp="1"/>
          </p:cNvSpPr>
          <p:nvPr>
            <p:ph type="ftr" sz="quarter" idx="11"/>
          </p:nvPr>
        </p:nvSpPr>
        <p:spPr/>
        <p:txBody>
          <a:bodyPr/>
          <a:lstStyle/>
          <a:p>
            <a:endParaRPr lang="en-US"/>
          </a:p>
        </p:txBody>
      </p:sp>
      <p:sp>
        <p:nvSpPr>
          <p:cNvPr id="6" name="Rezervirano mjesto broja slajda 5"/>
          <p:cNvSpPr>
            <a:spLocks noGrp="1"/>
          </p:cNvSpPr>
          <p:nvPr>
            <p:ph type="sldNum" sz="quarter" idx="12"/>
          </p:nvPr>
        </p:nvSpPr>
        <p:spPr/>
        <p:txBody>
          <a:bodyPr/>
          <a:lstStyle/>
          <a:p>
            <a:fld id="{92CC6E3D-3C6B-4F3A-8142-85355D5679E8}" type="slidenum">
              <a:rPr lang="en-US" smtClean="0"/>
              <a:t>‹#›</a:t>
            </a:fld>
            <a:endParaRPr lang="en-US"/>
          </a:p>
        </p:txBody>
      </p:sp>
    </p:spTree>
    <p:extLst>
      <p:ext uri="{BB962C8B-B14F-4D97-AF65-F5344CB8AC3E}">
        <p14:creationId xmlns:p14="http://schemas.microsoft.com/office/powerpoint/2010/main" val="1456818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en-US"/>
          </a:p>
        </p:txBody>
      </p:sp>
      <p:sp>
        <p:nvSpPr>
          <p:cNvPr id="3" name="Rezervirano mjesto sadržaja 2"/>
          <p:cNvSpPr>
            <a:spLocks noGrp="1"/>
          </p:cNvSpPr>
          <p:nvPr>
            <p:ph sz="half" idx="1"/>
          </p:nvPr>
        </p:nvSpPr>
        <p:spPr>
          <a:xfrm>
            <a:off x="838200" y="1825625"/>
            <a:ext cx="5181600" cy="435133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4" name="Rezervirano mjesto sadržaja 3"/>
          <p:cNvSpPr>
            <a:spLocks noGrp="1"/>
          </p:cNvSpPr>
          <p:nvPr>
            <p:ph sz="half" idx="2"/>
          </p:nvPr>
        </p:nvSpPr>
        <p:spPr>
          <a:xfrm>
            <a:off x="6172200" y="1825625"/>
            <a:ext cx="5181600" cy="435133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5" name="Rezervirano mjesto datuma 4"/>
          <p:cNvSpPr>
            <a:spLocks noGrp="1"/>
          </p:cNvSpPr>
          <p:nvPr>
            <p:ph type="dt" sz="half" idx="10"/>
          </p:nvPr>
        </p:nvSpPr>
        <p:spPr/>
        <p:txBody>
          <a:bodyPr/>
          <a:lstStyle/>
          <a:p>
            <a:fld id="{76F5FEC2-D949-4A51-90A2-3B8A95CF7290}" type="datetimeFigureOut">
              <a:rPr lang="en-US" smtClean="0"/>
              <a:t>4/27/2020</a:t>
            </a:fld>
            <a:endParaRPr lang="en-US"/>
          </a:p>
        </p:txBody>
      </p:sp>
      <p:sp>
        <p:nvSpPr>
          <p:cNvPr id="6" name="Rezervirano mjesto podnožja 5"/>
          <p:cNvSpPr>
            <a:spLocks noGrp="1"/>
          </p:cNvSpPr>
          <p:nvPr>
            <p:ph type="ftr" sz="quarter" idx="11"/>
          </p:nvPr>
        </p:nvSpPr>
        <p:spPr/>
        <p:txBody>
          <a:bodyPr/>
          <a:lstStyle/>
          <a:p>
            <a:endParaRPr lang="en-US"/>
          </a:p>
        </p:txBody>
      </p:sp>
      <p:sp>
        <p:nvSpPr>
          <p:cNvPr id="7" name="Rezervirano mjesto broja slajda 6"/>
          <p:cNvSpPr>
            <a:spLocks noGrp="1"/>
          </p:cNvSpPr>
          <p:nvPr>
            <p:ph type="sldNum" sz="quarter" idx="12"/>
          </p:nvPr>
        </p:nvSpPr>
        <p:spPr/>
        <p:txBody>
          <a:bodyPr/>
          <a:lstStyle/>
          <a:p>
            <a:fld id="{92CC6E3D-3C6B-4F3A-8142-85355D5679E8}" type="slidenum">
              <a:rPr lang="en-US" smtClean="0"/>
              <a:t>‹#›</a:t>
            </a:fld>
            <a:endParaRPr lang="en-US"/>
          </a:p>
        </p:txBody>
      </p:sp>
    </p:spTree>
    <p:extLst>
      <p:ext uri="{BB962C8B-B14F-4D97-AF65-F5344CB8AC3E}">
        <p14:creationId xmlns:p14="http://schemas.microsoft.com/office/powerpoint/2010/main" val="292807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hr-HR" smtClean="0"/>
              <a:t>Uredite stil naslova matrice</a:t>
            </a:r>
            <a:endParaRPr lang="en-US"/>
          </a:p>
        </p:txBody>
      </p:sp>
      <p:sp>
        <p:nvSpPr>
          <p:cNvPr id="3" name="Rezervirano mjesto tekst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Rezervirano mjesto sadržaja 3"/>
          <p:cNvSpPr>
            <a:spLocks noGrp="1"/>
          </p:cNvSpPr>
          <p:nvPr>
            <p:ph sz="half" idx="2"/>
          </p:nvPr>
        </p:nvSpPr>
        <p:spPr>
          <a:xfrm>
            <a:off x="839788" y="2505075"/>
            <a:ext cx="5157787" cy="368458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5" name="Rezervirano mjesto tekst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Rezervirano mjesto sadržaja 5"/>
          <p:cNvSpPr>
            <a:spLocks noGrp="1"/>
          </p:cNvSpPr>
          <p:nvPr>
            <p:ph sz="quarter" idx="4"/>
          </p:nvPr>
        </p:nvSpPr>
        <p:spPr>
          <a:xfrm>
            <a:off x="6172200" y="2505075"/>
            <a:ext cx="5183188" cy="368458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7" name="Rezervirano mjesto datuma 6"/>
          <p:cNvSpPr>
            <a:spLocks noGrp="1"/>
          </p:cNvSpPr>
          <p:nvPr>
            <p:ph type="dt" sz="half" idx="10"/>
          </p:nvPr>
        </p:nvSpPr>
        <p:spPr/>
        <p:txBody>
          <a:bodyPr/>
          <a:lstStyle/>
          <a:p>
            <a:fld id="{76F5FEC2-D949-4A51-90A2-3B8A95CF7290}" type="datetimeFigureOut">
              <a:rPr lang="en-US" smtClean="0"/>
              <a:t>4/27/2020</a:t>
            </a:fld>
            <a:endParaRPr lang="en-US"/>
          </a:p>
        </p:txBody>
      </p:sp>
      <p:sp>
        <p:nvSpPr>
          <p:cNvPr id="8" name="Rezervirano mjesto podnožja 7"/>
          <p:cNvSpPr>
            <a:spLocks noGrp="1"/>
          </p:cNvSpPr>
          <p:nvPr>
            <p:ph type="ftr" sz="quarter" idx="11"/>
          </p:nvPr>
        </p:nvSpPr>
        <p:spPr/>
        <p:txBody>
          <a:bodyPr/>
          <a:lstStyle/>
          <a:p>
            <a:endParaRPr lang="en-US"/>
          </a:p>
        </p:txBody>
      </p:sp>
      <p:sp>
        <p:nvSpPr>
          <p:cNvPr id="9" name="Rezervirano mjesto broja slajda 8"/>
          <p:cNvSpPr>
            <a:spLocks noGrp="1"/>
          </p:cNvSpPr>
          <p:nvPr>
            <p:ph type="sldNum" sz="quarter" idx="12"/>
          </p:nvPr>
        </p:nvSpPr>
        <p:spPr/>
        <p:txBody>
          <a:bodyPr/>
          <a:lstStyle/>
          <a:p>
            <a:fld id="{92CC6E3D-3C6B-4F3A-8142-85355D5679E8}" type="slidenum">
              <a:rPr lang="en-US" smtClean="0"/>
              <a:t>‹#›</a:t>
            </a:fld>
            <a:endParaRPr lang="en-US"/>
          </a:p>
        </p:txBody>
      </p:sp>
    </p:spTree>
    <p:extLst>
      <p:ext uri="{BB962C8B-B14F-4D97-AF65-F5344CB8AC3E}">
        <p14:creationId xmlns:p14="http://schemas.microsoft.com/office/powerpoint/2010/main" val="179807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en-US"/>
          </a:p>
        </p:txBody>
      </p:sp>
      <p:sp>
        <p:nvSpPr>
          <p:cNvPr id="3" name="Rezervirano mjesto datuma 2"/>
          <p:cNvSpPr>
            <a:spLocks noGrp="1"/>
          </p:cNvSpPr>
          <p:nvPr>
            <p:ph type="dt" sz="half" idx="10"/>
          </p:nvPr>
        </p:nvSpPr>
        <p:spPr/>
        <p:txBody>
          <a:bodyPr/>
          <a:lstStyle/>
          <a:p>
            <a:fld id="{76F5FEC2-D949-4A51-90A2-3B8A95CF7290}" type="datetimeFigureOut">
              <a:rPr lang="en-US" smtClean="0"/>
              <a:t>4/27/2020</a:t>
            </a:fld>
            <a:endParaRPr lang="en-US"/>
          </a:p>
        </p:txBody>
      </p:sp>
      <p:sp>
        <p:nvSpPr>
          <p:cNvPr id="4" name="Rezervirano mjesto podnožja 3"/>
          <p:cNvSpPr>
            <a:spLocks noGrp="1"/>
          </p:cNvSpPr>
          <p:nvPr>
            <p:ph type="ftr" sz="quarter" idx="11"/>
          </p:nvPr>
        </p:nvSpPr>
        <p:spPr/>
        <p:txBody>
          <a:bodyPr/>
          <a:lstStyle/>
          <a:p>
            <a:endParaRPr lang="en-US"/>
          </a:p>
        </p:txBody>
      </p:sp>
      <p:sp>
        <p:nvSpPr>
          <p:cNvPr id="5" name="Rezervirano mjesto broja slajda 4"/>
          <p:cNvSpPr>
            <a:spLocks noGrp="1"/>
          </p:cNvSpPr>
          <p:nvPr>
            <p:ph type="sldNum" sz="quarter" idx="12"/>
          </p:nvPr>
        </p:nvSpPr>
        <p:spPr/>
        <p:txBody>
          <a:bodyPr/>
          <a:lstStyle/>
          <a:p>
            <a:fld id="{92CC6E3D-3C6B-4F3A-8142-85355D5679E8}" type="slidenum">
              <a:rPr lang="en-US" smtClean="0"/>
              <a:t>‹#›</a:t>
            </a:fld>
            <a:endParaRPr lang="en-US"/>
          </a:p>
        </p:txBody>
      </p:sp>
    </p:spTree>
    <p:extLst>
      <p:ext uri="{BB962C8B-B14F-4D97-AF65-F5344CB8AC3E}">
        <p14:creationId xmlns:p14="http://schemas.microsoft.com/office/powerpoint/2010/main" val="1398863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76F5FEC2-D949-4A51-90A2-3B8A95CF7290}" type="datetimeFigureOut">
              <a:rPr lang="en-US" smtClean="0"/>
              <a:t>4/27/2020</a:t>
            </a:fld>
            <a:endParaRPr lang="en-US"/>
          </a:p>
        </p:txBody>
      </p:sp>
      <p:sp>
        <p:nvSpPr>
          <p:cNvPr id="3" name="Rezervirano mjesto podnožja 2"/>
          <p:cNvSpPr>
            <a:spLocks noGrp="1"/>
          </p:cNvSpPr>
          <p:nvPr>
            <p:ph type="ftr" sz="quarter" idx="11"/>
          </p:nvPr>
        </p:nvSpPr>
        <p:spPr/>
        <p:txBody>
          <a:bodyPr/>
          <a:lstStyle/>
          <a:p>
            <a:endParaRPr lang="en-US"/>
          </a:p>
        </p:txBody>
      </p:sp>
      <p:sp>
        <p:nvSpPr>
          <p:cNvPr id="4" name="Rezervirano mjesto broja slajda 3"/>
          <p:cNvSpPr>
            <a:spLocks noGrp="1"/>
          </p:cNvSpPr>
          <p:nvPr>
            <p:ph type="sldNum" sz="quarter" idx="12"/>
          </p:nvPr>
        </p:nvSpPr>
        <p:spPr/>
        <p:txBody>
          <a:bodyPr/>
          <a:lstStyle/>
          <a:p>
            <a:fld id="{92CC6E3D-3C6B-4F3A-8142-85355D5679E8}" type="slidenum">
              <a:rPr lang="en-US" smtClean="0"/>
              <a:t>‹#›</a:t>
            </a:fld>
            <a:endParaRPr lang="en-US"/>
          </a:p>
        </p:txBody>
      </p:sp>
    </p:spTree>
    <p:extLst>
      <p:ext uri="{BB962C8B-B14F-4D97-AF65-F5344CB8AC3E}">
        <p14:creationId xmlns:p14="http://schemas.microsoft.com/office/powerpoint/2010/main" val="3077668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hr-HR" smtClean="0"/>
              <a:t>Uredite stil naslova matrice</a:t>
            </a:r>
            <a:endParaRPr lang="en-US"/>
          </a:p>
        </p:txBody>
      </p:sp>
      <p:sp>
        <p:nvSpPr>
          <p:cNvPr id="3" name="Rezervirano mjesto sadržaja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4" name="Rezervirano mjesto tekst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Rezervirano mjesto datuma 4"/>
          <p:cNvSpPr>
            <a:spLocks noGrp="1"/>
          </p:cNvSpPr>
          <p:nvPr>
            <p:ph type="dt" sz="half" idx="10"/>
          </p:nvPr>
        </p:nvSpPr>
        <p:spPr/>
        <p:txBody>
          <a:bodyPr/>
          <a:lstStyle/>
          <a:p>
            <a:fld id="{76F5FEC2-D949-4A51-90A2-3B8A95CF7290}" type="datetimeFigureOut">
              <a:rPr lang="en-US" smtClean="0"/>
              <a:t>4/27/2020</a:t>
            </a:fld>
            <a:endParaRPr lang="en-US"/>
          </a:p>
        </p:txBody>
      </p:sp>
      <p:sp>
        <p:nvSpPr>
          <p:cNvPr id="6" name="Rezervirano mjesto podnožja 5"/>
          <p:cNvSpPr>
            <a:spLocks noGrp="1"/>
          </p:cNvSpPr>
          <p:nvPr>
            <p:ph type="ftr" sz="quarter" idx="11"/>
          </p:nvPr>
        </p:nvSpPr>
        <p:spPr/>
        <p:txBody>
          <a:bodyPr/>
          <a:lstStyle/>
          <a:p>
            <a:endParaRPr lang="en-US"/>
          </a:p>
        </p:txBody>
      </p:sp>
      <p:sp>
        <p:nvSpPr>
          <p:cNvPr id="7" name="Rezervirano mjesto broja slajda 6"/>
          <p:cNvSpPr>
            <a:spLocks noGrp="1"/>
          </p:cNvSpPr>
          <p:nvPr>
            <p:ph type="sldNum" sz="quarter" idx="12"/>
          </p:nvPr>
        </p:nvSpPr>
        <p:spPr/>
        <p:txBody>
          <a:bodyPr/>
          <a:lstStyle/>
          <a:p>
            <a:fld id="{92CC6E3D-3C6B-4F3A-8142-85355D5679E8}" type="slidenum">
              <a:rPr lang="en-US" smtClean="0"/>
              <a:t>‹#›</a:t>
            </a:fld>
            <a:endParaRPr lang="en-US"/>
          </a:p>
        </p:txBody>
      </p:sp>
    </p:spTree>
    <p:extLst>
      <p:ext uri="{BB962C8B-B14F-4D97-AF65-F5344CB8AC3E}">
        <p14:creationId xmlns:p14="http://schemas.microsoft.com/office/powerpoint/2010/main" val="1382289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hr-HR" smtClean="0"/>
              <a:t>Uredite stil naslova matrice</a:t>
            </a:r>
            <a:endParaRPr lang="en-US"/>
          </a:p>
        </p:txBody>
      </p:sp>
      <p:sp>
        <p:nvSpPr>
          <p:cNvPr id="3" name="Rezervirano mjesto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Rezervirano mjesto tekst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Rezervirano mjesto datuma 4"/>
          <p:cNvSpPr>
            <a:spLocks noGrp="1"/>
          </p:cNvSpPr>
          <p:nvPr>
            <p:ph type="dt" sz="half" idx="10"/>
          </p:nvPr>
        </p:nvSpPr>
        <p:spPr/>
        <p:txBody>
          <a:bodyPr/>
          <a:lstStyle/>
          <a:p>
            <a:fld id="{76F5FEC2-D949-4A51-90A2-3B8A95CF7290}" type="datetimeFigureOut">
              <a:rPr lang="en-US" smtClean="0"/>
              <a:t>4/27/2020</a:t>
            </a:fld>
            <a:endParaRPr lang="en-US"/>
          </a:p>
        </p:txBody>
      </p:sp>
      <p:sp>
        <p:nvSpPr>
          <p:cNvPr id="6" name="Rezervirano mjesto podnožja 5"/>
          <p:cNvSpPr>
            <a:spLocks noGrp="1"/>
          </p:cNvSpPr>
          <p:nvPr>
            <p:ph type="ftr" sz="quarter" idx="11"/>
          </p:nvPr>
        </p:nvSpPr>
        <p:spPr/>
        <p:txBody>
          <a:bodyPr/>
          <a:lstStyle/>
          <a:p>
            <a:endParaRPr lang="en-US"/>
          </a:p>
        </p:txBody>
      </p:sp>
      <p:sp>
        <p:nvSpPr>
          <p:cNvPr id="7" name="Rezervirano mjesto broja slajda 6"/>
          <p:cNvSpPr>
            <a:spLocks noGrp="1"/>
          </p:cNvSpPr>
          <p:nvPr>
            <p:ph type="sldNum" sz="quarter" idx="12"/>
          </p:nvPr>
        </p:nvSpPr>
        <p:spPr/>
        <p:txBody>
          <a:bodyPr/>
          <a:lstStyle/>
          <a:p>
            <a:fld id="{92CC6E3D-3C6B-4F3A-8142-85355D5679E8}" type="slidenum">
              <a:rPr lang="en-US" smtClean="0"/>
              <a:t>‹#›</a:t>
            </a:fld>
            <a:endParaRPr lang="en-US"/>
          </a:p>
        </p:txBody>
      </p:sp>
    </p:spTree>
    <p:extLst>
      <p:ext uri="{BB962C8B-B14F-4D97-AF65-F5344CB8AC3E}">
        <p14:creationId xmlns:p14="http://schemas.microsoft.com/office/powerpoint/2010/main" val="958863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r-HR" smtClean="0"/>
              <a:t>Uredite stil naslova matrice</a:t>
            </a:r>
            <a:endParaRPr lang="en-US"/>
          </a:p>
        </p:txBody>
      </p:sp>
      <p:sp>
        <p:nvSpPr>
          <p:cNvPr id="3" name="Rezervirano mjesto tekst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4" name="Rezervirano mjesto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F5FEC2-D949-4A51-90A2-3B8A95CF7290}" type="datetimeFigureOut">
              <a:rPr lang="en-US" smtClean="0"/>
              <a:t>4/27/2020</a:t>
            </a:fld>
            <a:endParaRPr lang="en-US"/>
          </a:p>
        </p:txBody>
      </p:sp>
      <p:sp>
        <p:nvSpPr>
          <p:cNvPr id="5" name="Rezervirano mjesto podnožj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Rezervirano mjesto broja slajd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CC6E3D-3C6B-4F3A-8142-85355D5679E8}" type="slidenum">
              <a:rPr lang="en-US" smtClean="0"/>
              <a:t>‹#›</a:t>
            </a:fld>
            <a:endParaRPr lang="en-US"/>
          </a:p>
        </p:txBody>
      </p:sp>
    </p:spTree>
    <p:extLst>
      <p:ext uri="{BB962C8B-B14F-4D97-AF65-F5344CB8AC3E}">
        <p14:creationId xmlns:p14="http://schemas.microsoft.com/office/powerpoint/2010/main" val="2606083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chart" Target="../charts/chart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normAutofit fontScale="90000"/>
          </a:bodyPr>
          <a:lstStyle/>
          <a:p>
            <a:r>
              <a:rPr lang="hr-HR" dirty="0" smtClean="0">
                <a:solidFill>
                  <a:srgbClr val="7030A0"/>
                </a:solidFill>
              </a:rPr>
              <a:t>Rezultati upitnika RODITELJA VIŠIH razreda o nastavi na daljinu</a:t>
            </a:r>
            <a:endParaRPr lang="en-US" dirty="0">
              <a:solidFill>
                <a:srgbClr val="7030A0"/>
              </a:solidFill>
            </a:endParaRPr>
          </a:p>
        </p:txBody>
      </p:sp>
      <p:sp>
        <p:nvSpPr>
          <p:cNvPr id="3" name="Podnaslov 2"/>
          <p:cNvSpPr>
            <a:spLocks noGrp="1"/>
          </p:cNvSpPr>
          <p:nvPr>
            <p:ph type="subTitle" idx="1"/>
          </p:nvPr>
        </p:nvSpPr>
        <p:spPr/>
        <p:txBody>
          <a:bodyPr/>
          <a:lstStyle/>
          <a:p>
            <a:r>
              <a:rPr lang="hr-HR" dirty="0" smtClean="0"/>
              <a:t>Provedba</a:t>
            </a:r>
            <a:r>
              <a:rPr lang="hr-HR" dirty="0"/>
              <a:t> </a:t>
            </a:r>
            <a:r>
              <a:rPr lang="hr-HR" dirty="0" smtClean="0"/>
              <a:t>i obrada: školska pedagoginja Dubravka</a:t>
            </a:r>
          </a:p>
          <a:p>
            <a:r>
              <a:rPr lang="hr-HR" dirty="0" smtClean="0"/>
              <a:t>OŠ Ravne njive-</a:t>
            </a:r>
            <a:r>
              <a:rPr lang="hr-HR" dirty="0" err="1" smtClean="0"/>
              <a:t>Neslanovac</a:t>
            </a:r>
            <a:endParaRPr lang="hr-HR" dirty="0" smtClean="0"/>
          </a:p>
          <a:p>
            <a:r>
              <a:rPr lang="hr-HR" dirty="0" smtClean="0"/>
              <a:t>Vrijeme provedbe:11.4.-21.4.2020.</a:t>
            </a:r>
            <a:endParaRPr lang="en-US" dirty="0"/>
          </a:p>
        </p:txBody>
      </p:sp>
    </p:spTree>
    <p:extLst>
      <p:ext uri="{BB962C8B-B14F-4D97-AF65-F5344CB8AC3E}">
        <p14:creationId xmlns:p14="http://schemas.microsoft.com/office/powerpoint/2010/main" val="3607378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pl-PL" sz="2800" b="1" dirty="0" smtClean="0">
                <a:solidFill>
                  <a:srgbClr val="FF0000"/>
                </a:solidFill>
              </a:rPr>
              <a:t>Angažiranost roditelja u nastavi na daljinu u odnosu na redovnu školu</a:t>
            </a:r>
            <a:r>
              <a:rPr lang="pl-PL" sz="2800" dirty="0" smtClean="0"/>
              <a:t/>
            </a:r>
            <a:br>
              <a:rPr lang="pl-PL" sz="2800" dirty="0" smtClean="0"/>
            </a:br>
            <a:r>
              <a:rPr lang="pl-PL" sz="2800" b="1" dirty="0" smtClean="0"/>
              <a:t>Kao roditelj sudjelujem u školi na daljinu u odnosu na redovnu školu</a:t>
            </a:r>
            <a:r>
              <a:rPr lang="pl-PL" sz="2800" dirty="0" smtClean="0"/>
              <a:t>:</a:t>
            </a:r>
            <a:endParaRPr lang="en-US" sz="2800" dirty="0"/>
          </a:p>
        </p:txBody>
      </p:sp>
      <p:sp>
        <p:nvSpPr>
          <p:cNvPr id="4" name="Rezervirano mjesto sadržaja 3"/>
          <p:cNvSpPr>
            <a:spLocks noGrp="1"/>
          </p:cNvSpPr>
          <p:nvPr>
            <p:ph sz="half" idx="1"/>
          </p:nvPr>
        </p:nvSpPr>
        <p:spPr/>
        <p:txBody>
          <a:bodyPr>
            <a:normAutofit fontScale="25000" lnSpcReduction="20000"/>
          </a:bodyPr>
          <a:lstStyle/>
          <a:p>
            <a:pPr marL="0" indent="0">
              <a:buNone/>
            </a:pPr>
            <a:r>
              <a:rPr lang="hr-HR" sz="7200" b="1" dirty="0" smtClean="0">
                <a:solidFill>
                  <a:srgbClr val="FF0000"/>
                </a:solidFill>
              </a:rPr>
              <a:t>Najviše roditelja je jednako angažirano kao i u redovnoj školi 51%.</a:t>
            </a:r>
          </a:p>
          <a:p>
            <a:pPr marL="0" indent="0">
              <a:buNone/>
            </a:pPr>
            <a:endParaRPr lang="hr-HR" sz="7200" b="1" dirty="0" smtClean="0">
              <a:solidFill>
                <a:srgbClr val="FF0000"/>
              </a:solidFill>
            </a:endParaRPr>
          </a:p>
          <a:p>
            <a:pPr marL="0" indent="0">
              <a:buNone/>
            </a:pPr>
            <a:r>
              <a:rPr lang="hr-HR" sz="7200" b="1" dirty="0" smtClean="0">
                <a:solidFill>
                  <a:srgbClr val="FF0000"/>
                </a:solidFill>
              </a:rPr>
              <a:t>9% roditelja uopće nije angažirano, jer smatraju kako je to djetetova briga</a:t>
            </a:r>
          </a:p>
          <a:p>
            <a:pPr marL="0" indent="0">
              <a:buNone/>
            </a:pPr>
            <a:endParaRPr lang="hr-HR" sz="7200" b="1" dirty="0">
              <a:solidFill>
                <a:srgbClr val="FF0000"/>
              </a:solidFill>
            </a:endParaRPr>
          </a:p>
          <a:p>
            <a:pPr marL="0" indent="0">
              <a:buNone/>
            </a:pPr>
            <a:r>
              <a:rPr lang="hr-HR" sz="7200" b="1" dirty="0" smtClean="0">
                <a:solidFill>
                  <a:srgbClr val="FF0000"/>
                </a:solidFill>
              </a:rPr>
              <a:t>25% roditelja je VIŠE angažirano u školi na daljinu nego u redovnoj školi, ali i </a:t>
            </a:r>
          </a:p>
          <a:p>
            <a:pPr marL="0" indent="0">
              <a:buNone/>
            </a:pPr>
            <a:endParaRPr lang="hr-HR" sz="7200" b="1" dirty="0" smtClean="0">
              <a:solidFill>
                <a:srgbClr val="FF0000"/>
              </a:solidFill>
            </a:endParaRPr>
          </a:p>
          <a:p>
            <a:pPr marL="0" indent="0">
              <a:buNone/>
            </a:pPr>
            <a:r>
              <a:rPr lang="hr-HR" sz="7200" b="1" dirty="0" smtClean="0">
                <a:solidFill>
                  <a:srgbClr val="FF0000"/>
                </a:solidFill>
              </a:rPr>
              <a:t>15% roditelja je MANJE angažirano u školi na daljinu u odnosu na redovnu školu</a:t>
            </a:r>
          </a:p>
          <a:p>
            <a:pPr marL="0" indent="0">
              <a:buNone/>
            </a:pPr>
            <a:endParaRPr lang="hr-HR" sz="5500" dirty="0"/>
          </a:p>
          <a:p>
            <a:pPr marL="0" indent="0">
              <a:buNone/>
            </a:pPr>
            <a:r>
              <a:rPr lang="hr-HR" sz="5500" dirty="0" smtClean="0"/>
              <a:t>V</a:t>
            </a:r>
            <a:r>
              <a:rPr lang="en-US" sz="5500" dirty="0" err="1" smtClean="0"/>
              <a:t>iše</a:t>
            </a:r>
            <a:r>
              <a:rPr lang="en-US" sz="5500" dirty="0" smtClean="0"/>
              <a:t> </a:t>
            </a:r>
            <a:r>
              <a:rPr lang="en-US" sz="5500" dirty="0" err="1" smtClean="0"/>
              <a:t>sam</a:t>
            </a:r>
            <a:r>
              <a:rPr lang="en-US" sz="5500" dirty="0" smtClean="0"/>
              <a:t> </a:t>
            </a:r>
            <a:r>
              <a:rPr lang="en-US" sz="5500" dirty="0" err="1" smtClean="0"/>
              <a:t>angažiran</a:t>
            </a:r>
            <a:r>
              <a:rPr lang="en-US" sz="5500" dirty="0" smtClean="0"/>
              <a:t>,- a u </a:t>
            </a:r>
            <a:r>
              <a:rPr lang="en-US" sz="5500" dirty="0" err="1" smtClean="0"/>
              <a:t>školi</a:t>
            </a:r>
            <a:r>
              <a:rPr lang="en-US" sz="5500" dirty="0" smtClean="0"/>
              <a:t> </a:t>
            </a:r>
            <a:r>
              <a:rPr lang="en-US" sz="5500" dirty="0" err="1" smtClean="0"/>
              <a:t>na</a:t>
            </a:r>
            <a:r>
              <a:rPr lang="en-US" sz="5500" dirty="0" smtClean="0"/>
              <a:t> </a:t>
            </a:r>
            <a:r>
              <a:rPr lang="en-US" sz="5500" dirty="0" err="1" smtClean="0"/>
              <a:t>daljinu,nego</a:t>
            </a:r>
            <a:r>
              <a:rPr lang="en-US" sz="5500" dirty="0" smtClean="0"/>
              <a:t> u </a:t>
            </a:r>
            <a:r>
              <a:rPr lang="en-US" sz="5500" dirty="0" err="1" smtClean="0"/>
              <a:t>redovnoj</a:t>
            </a:r>
            <a:r>
              <a:rPr lang="en-US" sz="5500" dirty="0" smtClean="0"/>
              <a:t> </a:t>
            </a:r>
            <a:r>
              <a:rPr lang="en-US" sz="5500" dirty="0" err="1" smtClean="0"/>
              <a:t>školi</a:t>
            </a:r>
            <a:r>
              <a:rPr lang="en-US" sz="5500" dirty="0" smtClean="0"/>
              <a:t>	80	</a:t>
            </a:r>
          </a:p>
          <a:p>
            <a:pPr marL="0" indent="0">
              <a:buNone/>
            </a:pPr>
            <a:r>
              <a:rPr lang="en-US" sz="5500" dirty="0" err="1" smtClean="0"/>
              <a:t>Jednako</a:t>
            </a:r>
            <a:r>
              <a:rPr lang="en-US" sz="5500" dirty="0" smtClean="0"/>
              <a:t> </a:t>
            </a:r>
            <a:r>
              <a:rPr lang="en-US" sz="5500" dirty="0" err="1" smtClean="0"/>
              <a:t>sam</a:t>
            </a:r>
            <a:r>
              <a:rPr lang="en-US" sz="5500" dirty="0" smtClean="0"/>
              <a:t> </a:t>
            </a:r>
            <a:r>
              <a:rPr lang="en-US" sz="5500" dirty="0" err="1" smtClean="0"/>
              <a:t>angažiran</a:t>
            </a:r>
            <a:r>
              <a:rPr lang="en-US" sz="5500" dirty="0" smtClean="0"/>
              <a:t>,- a u </a:t>
            </a:r>
            <a:r>
              <a:rPr lang="en-US" sz="5500" dirty="0" err="1" smtClean="0"/>
              <a:t>školi</a:t>
            </a:r>
            <a:r>
              <a:rPr lang="en-US" sz="5500" dirty="0" smtClean="0"/>
              <a:t> </a:t>
            </a:r>
            <a:r>
              <a:rPr lang="en-US" sz="5500" dirty="0" err="1" smtClean="0"/>
              <a:t>na</a:t>
            </a:r>
            <a:r>
              <a:rPr lang="en-US" sz="5500" dirty="0" smtClean="0"/>
              <a:t> </a:t>
            </a:r>
            <a:r>
              <a:rPr lang="en-US" sz="5500" dirty="0" err="1" smtClean="0"/>
              <a:t>daljinu</a:t>
            </a:r>
            <a:r>
              <a:rPr lang="en-US" sz="5500" dirty="0" smtClean="0"/>
              <a:t> </a:t>
            </a:r>
            <a:r>
              <a:rPr lang="en-US" sz="5500" dirty="0" err="1" smtClean="0"/>
              <a:t>kao</a:t>
            </a:r>
            <a:r>
              <a:rPr lang="en-US" sz="5500" dirty="0" smtClean="0"/>
              <a:t> u </a:t>
            </a:r>
            <a:r>
              <a:rPr lang="en-US" sz="5500" dirty="0" err="1" smtClean="0"/>
              <a:t>redovnoj</a:t>
            </a:r>
            <a:r>
              <a:rPr lang="en-US" sz="5500" dirty="0" smtClean="0"/>
              <a:t> </a:t>
            </a:r>
            <a:r>
              <a:rPr lang="en-US" sz="5500" dirty="0" err="1" smtClean="0"/>
              <a:t>školi</a:t>
            </a:r>
            <a:r>
              <a:rPr lang="en-US" sz="5500" dirty="0" smtClean="0"/>
              <a:t>	163	</a:t>
            </a:r>
          </a:p>
          <a:p>
            <a:pPr marL="0" indent="0">
              <a:buNone/>
            </a:pPr>
            <a:r>
              <a:rPr lang="en-US" sz="5500" dirty="0" err="1" smtClean="0"/>
              <a:t>Manje</a:t>
            </a:r>
            <a:r>
              <a:rPr lang="en-US" sz="5500" dirty="0" smtClean="0"/>
              <a:t> </a:t>
            </a:r>
            <a:r>
              <a:rPr lang="en-US" sz="5500" dirty="0" err="1" smtClean="0"/>
              <a:t>sam</a:t>
            </a:r>
            <a:r>
              <a:rPr lang="en-US" sz="5500" dirty="0" smtClean="0"/>
              <a:t> </a:t>
            </a:r>
            <a:r>
              <a:rPr lang="en-US" sz="5500" dirty="0" err="1" smtClean="0"/>
              <a:t>angažiran</a:t>
            </a:r>
            <a:r>
              <a:rPr lang="en-US" sz="5500" dirty="0" smtClean="0"/>
              <a:t>,- a u </a:t>
            </a:r>
            <a:r>
              <a:rPr lang="en-US" sz="5500" dirty="0" err="1" smtClean="0"/>
              <a:t>školi</a:t>
            </a:r>
            <a:r>
              <a:rPr lang="en-US" sz="5500" dirty="0" smtClean="0"/>
              <a:t> </a:t>
            </a:r>
            <a:r>
              <a:rPr lang="en-US" sz="5500" dirty="0" err="1" smtClean="0"/>
              <a:t>na</a:t>
            </a:r>
            <a:r>
              <a:rPr lang="en-US" sz="5500" dirty="0" smtClean="0"/>
              <a:t> </a:t>
            </a:r>
            <a:r>
              <a:rPr lang="en-US" sz="5500" dirty="0" err="1" smtClean="0"/>
              <a:t>daljinu</a:t>
            </a:r>
            <a:r>
              <a:rPr lang="en-US" sz="5500" dirty="0" smtClean="0"/>
              <a:t>, </a:t>
            </a:r>
            <a:r>
              <a:rPr lang="en-US" sz="5500" dirty="0" err="1" smtClean="0"/>
              <a:t>nego</a:t>
            </a:r>
            <a:r>
              <a:rPr lang="en-US" sz="5500" dirty="0" smtClean="0"/>
              <a:t> u </a:t>
            </a:r>
            <a:r>
              <a:rPr lang="en-US" sz="5500" dirty="0" err="1" smtClean="0"/>
              <a:t>redovnoj</a:t>
            </a:r>
            <a:r>
              <a:rPr lang="en-US" sz="5500" dirty="0" smtClean="0"/>
              <a:t> </a:t>
            </a:r>
            <a:r>
              <a:rPr lang="en-US" sz="5500" dirty="0" err="1" smtClean="0"/>
              <a:t>školi</a:t>
            </a:r>
            <a:r>
              <a:rPr lang="en-US" sz="5500" dirty="0" smtClean="0"/>
              <a:t>	47	</a:t>
            </a:r>
          </a:p>
          <a:p>
            <a:pPr marL="0" indent="0">
              <a:buNone/>
            </a:pPr>
            <a:r>
              <a:rPr lang="en-US" sz="5500" dirty="0" err="1" smtClean="0"/>
              <a:t>Nisam</a:t>
            </a:r>
            <a:r>
              <a:rPr lang="en-US" sz="5500" dirty="0" smtClean="0"/>
              <a:t> </a:t>
            </a:r>
            <a:r>
              <a:rPr lang="en-US" sz="5500" dirty="0" err="1" smtClean="0"/>
              <a:t>uopće</a:t>
            </a:r>
            <a:r>
              <a:rPr lang="en-US" sz="5500" dirty="0" smtClean="0"/>
              <a:t> </a:t>
            </a:r>
            <a:r>
              <a:rPr lang="en-US" sz="5500" dirty="0" err="1" smtClean="0"/>
              <a:t>angažiran</a:t>
            </a:r>
            <a:r>
              <a:rPr lang="en-US" sz="5500" dirty="0" smtClean="0"/>
              <a:t>, to je </a:t>
            </a:r>
            <a:r>
              <a:rPr lang="en-US" sz="5500" dirty="0" err="1" smtClean="0"/>
              <a:t>djetetova</a:t>
            </a:r>
            <a:r>
              <a:rPr lang="en-US" sz="5500" dirty="0" smtClean="0"/>
              <a:t> </a:t>
            </a:r>
            <a:r>
              <a:rPr lang="en-US" sz="5500" dirty="0" err="1" smtClean="0"/>
              <a:t>briga</a:t>
            </a:r>
            <a:r>
              <a:rPr lang="en-US" sz="5500" dirty="0" smtClean="0"/>
              <a:t>	27</a:t>
            </a:r>
            <a:r>
              <a:rPr lang="en-US" dirty="0" smtClean="0"/>
              <a:t>	</a:t>
            </a:r>
          </a:p>
          <a:p>
            <a:pPr marL="0" indent="0">
              <a:buNone/>
            </a:pPr>
            <a:endParaRPr lang="en-US" dirty="0"/>
          </a:p>
        </p:txBody>
      </p:sp>
      <p:graphicFrame>
        <p:nvGraphicFramePr>
          <p:cNvPr id="6" name="Rezervirano mjesto sadržaja 5"/>
          <p:cNvGraphicFramePr>
            <a:graphicFrameLocks noGrp="1"/>
          </p:cNvGraphicFramePr>
          <p:nvPr>
            <p:ph sz="half" idx="2"/>
            <p:extLst>
              <p:ext uri="{D42A27DB-BD31-4B8C-83A1-F6EECF244321}">
                <p14:modId xmlns:p14="http://schemas.microsoft.com/office/powerpoint/2010/main" val="1550290122"/>
              </p:ext>
            </p:extLst>
          </p:nvPr>
        </p:nvGraphicFramePr>
        <p:xfrm>
          <a:off x="6172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pic>
        <p:nvPicPr>
          <p:cNvPr id="3" name="Slika 2"/>
          <p:cNvPicPr>
            <a:picLocks noChangeAspect="1"/>
          </p:cNvPicPr>
          <p:nvPr/>
        </p:nvPicPr>
        <p:blipFill>
          <a:blip r:embed="rId3"/>
          <a:stretch>
            <a:fillRect/>
          </a:stretch>
        </p:blipFill>
        <p:spPr>
          <a:xfrm>
            <a:off x="6102927" y="2134311"/>
            <a:ext cx="4584589" cy="3601471"/>
          </a:xfrm>
          <a:prstGeom prst="rect">
            <a:avLst/>
          </a:prstGeom>
        </p:spPr>
      </p:pic>
    </p:spTree>
    <p:extLst>
      <p:ext uri="{BB962C8B-B14F-4D97-AF65-F5344CB8AC3E}">
        <p14:creationId xmlns:p14="http://schemas.microsoft.com/office/powerpoint/2010/main" val="3456531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62000" y="365125"/>
            <a:ext cx="10515600" cy="1325563"/>
          </a:xfrm>
        </p:spPr>
        <p:txBody>
          <a:bodyPr>
            <a:noAutofit/>
          </a:bodyPr>
          <a:lstStyle/>
          <a:p>
            <a:r>
              <a:rPr lang="pl-PL" sz="3200" b="1" dirty="0" smtClean="0">
                <a:solidFill>
                  <a:srgbClr val="FF0000"/>
                </a:solidFill>
              </a:rPr>
              <a:t>Način komunikacije roditelja s razrednikom i/ili učiteljima u nastavi na daljinu</a:t>
            </a:r>
            <a:r>
              <a:rPr lang="pl-PL" sz="3200" dirty="0" smtClean="0"/>
              <a:t/>
            </a:r>
            <a:br>
              <a:rPr lang="pl-PL" sz="3200" dirty="0" smtClean="0"/>
            </a:br>
            <a:r>
              <a:rPr lang="pl-PL" sz="3200" b="1" dirty="0" smtClean="0"/>
              <a:t>Kako komunicirate s razrednikom i /ili učiteljima:</a:t>
            </a:r>
            <a:endParaRPr lang="en-US" sz="3200" b="1" dirty="0"/>
          </a:p>
        </p:txBody>
      </p:sp>
      <p:sp>
        <p:nvSpPr>
          <p:cNvPr id="4" name="Rezervirano mjesto sadržaja 3"/>
          <p:cNvSpPr>
            <a:spLocks noGrp="1"/>
          </p:cNvSpPr>
          <p:nvPr>
            <p:ph sz="half" idx="1"/>
          </p:nvPr>
        </p:nvSpPr>
        <p:spPr/>
        <p:txBody>
          <a:bodyPr>
            <a:normAutofit fontScale="92500" lnSpcReduction="20000"/>
          </a:bodyPr>
          <a:lstStyle/>
          <a:p>
            <a:pPr marL="0" indent="0">
              <a:buNone/>
            </a:pPr>
            <a:r>
              <a:rPr lang="hr-HR" sz="2400" dirty="0" smtClean="0"/>
              <a:t>49% </a:t>
            </a:r>
            <a:r>
              <a:rPr lang="en-US" sz="2400" dirty="0" err="1" smtClean="0"/>
              <a:t>mobitelom</a:t>
            </a:r>
            <a:r>
              <a:rPr lang="en-US" sz="2400" dirty="0" smtClean="0"/>
              <a:t>	</a:t>
            </a:r>
          </a:p>
          <a:p>
            <a:pPr marL="0" indent="0">
              <a:buNone/>
            </a:pPr>
            <a:r>
              <a:rPr lang="hr-HR" sz="2400" dirty="0" smtClean="0"/>
              <a:t>25% </a:t>
            </a:r>
            <a:r>
              <a:rPr lang="en-US" sz="2400" dirty="0" err="1" smtClean="0"/>
              <a:t>elektroničkim</a:t>
            </a:r>
            <a:r>
              <a:rPr lang="en-US" sz="2400" dirty="0" smtClean="0"/>
              <a:t> </a:t>
            </a:r>
            <a:r>
              <a:rPr lang="en-US" sz="2400" dirty="0" err="1" smtClean="0"/>
              <a:t>putem</a:t>
            </a:r>
            <a:r>
              <a:rPr lang="en-US" sz="2400" dirty="0" smtClean="0"/>
              <a:t>	</a:t>
            </a:r>
          </a:p>
          <a:p>
            <a:pPr marL="0" indent="0">
              <a:buNone/>
            </a:pPr>
            <a:r>
              <a:rPr lang="hr-HR" sz="2400" dirty="0" smtClean="0">
                <a:solidFill>
                  <a:srgbClr val="FF0000"/>
                </a:solidFill>
              </a:rPr>
              <a:t>26% </a:t>
            </a:r>
            <a:r>
              <a:rPr lang="en-US" sz="2400" dirty="0" smtClean="0">
                <a:solidFill>
                  <a:srgbClr val="FF0000"/>
                </a:solidFill>
              </a:rPr>
              <a:t>ne </a:t>
            </a:r>
            <a:r>
              <a:rPr lang="en-US" sz="2400" dirty="0" err="1" smtClean="0">
                <a:solidFill>
                  <a:srgbClr val="FF0000"/>
                </a:solidFill>
              </a:rPr>
              <a:t>komuniciram</a:t>
            </a:r>
            <a:r>
              <a:rPr lang="en-US" sz="2400" dirty="0" smtClean="0">
                <a:solidFill>
                  <a:srgbClr val="FF0000"/>
                </a:solidFill>
              </a:rPr>
              <a:t> s </a:t>
            </a:r>
            <a:r>
              <a:rPr lang="en-US" sz="2400" dirty="0" err="1" smtClean="0">
                <a:solidFill>
                  <a:srgbClr val="FF0000"/>
                </a:solidFill>
              </a:rPr>
              <a:t>razrednikom</a:t>
            </a:r>
            <a:r>
              <a:rPr lang="en-US" sz="2400" dirty="0" smtClean="0">
                <a:solidFill>
                  <a:srgbClr val="FF0000"/>
                </a:solidFill>
              </a:rPr>
              <a:t>/ </a:t>
            </a:r>
            <a:r>
              <a:rPr lang="en-US" sz="2400" dirty="0" err="1" smtClean="0">
                <a:solidFill>
                  <a:srgbClr val="FF0000"/>
                </a:solidFill>
              </a:rPr>
              <a:t>učiteljima</a:t>
            </a:r>
            <a:r>
              <a:rPr lang="en-US" sz="2400" dirty="0" smtClean="0"/>
              <a:t>	</a:t>
            </a:r>
            <a:r>
              <a:rPr lang="hr-HR" sz="2400" dirty="0" smtClean="0"/>
              <a:t>(82 roditelja)</a:t>
            </a:r>
          </a:p>
          <a:p>
            <a:pPr marL="0" indent="0">
              <a:buNone/>
            </a:pPr>
            <a:r>
              <a:rPr lang="en-US" dirty="0" smtClean="0"/>
              <a:t>	</a:t>
            </a:r>
            <a:endParaRPr lang="hr-HR" dirty="0" smtClean="0"/>
          </a:p>
          <a:p>
            <a:pPr marL="0" indent="0">
              <a:buNone/>
            </a:pPr>
            <a:r>
              <a:rPr lang="hr-HR" b="1" dirty="0" smtClean="0">
                <a:solidFill>
                  <a:srgbClr val="FF0000"/>
                </a:solidFill>
              </a:rPr>
              <a:t>* Roditelji učenika viših razreda na 3.mjestu po učestalosti(važnosti) svoje sugestije upućuju na važnost povratne informacije i komunikaciju učitelja s učenikom, ali i roditeljem*Potreba roditelja za </a:t>
            </a:r>
            <a:r>
              <a:rPr lang="hr-HR" b="1" u="sng" dirty="0" smtClean="0">
                <a:solidFill>
                  <a:srgbClr val="FF0000"/>
                </a:solidFill>
              </a:rPr>
              <a:t>komuniciranje s predmetnim nastavnicima</a:t>
            </a:r>
            <a:endParaRPr lang="en-US" b="1" u="sng" dirty="0" smtClean="0">
              <a:solidFill>
                <a:srgbClr val="FF0000"/>
              </a:solidFill>
            </a:endParaRPr>
          </a:p>
          <a:p>
            <a:pPr marL="0" indent="0">
              <a:buNone/>
            </a:pPr>
            <a:endParaRPr lang="en-US" dirty="0"/>
          </a:p>
        </p:txBody>
      </p:sp>
      <p:graphicFrame>
        <p:nvGraphicFramePr>
          <p:cNvPr id="6" name="Rezervirano mjesto sadržaja 5"/>
          <p:cNvGraphicFramePr>
            <a:graphicFrameLocks noGrp="1"/>
          </p:cNvGraphicFramePr>
          <p:nvPr>
            <p:ph sz="half" idx="2"/>
            <p:extLst>
              <p:ext uri="{D42A27DB-BD31-4B8C-83A1-F6EECF244321}">
                <p14:modId xmlns:p14="http://schemas.microsoft.com/office/powerpoint/2010/main" val="2228445163"/>
              </p:ext>
            </p:extLst>
          </p:nvPr>
        </p:nvGraphicFramePr>
        <p:xfrm>
          <a:off x="5890260" y="1418706"/>
          <a:ext cx="6301740" cy="4896803"/>
        </p:xfrm>
        <a:graphic>
          <a:graphicData uri="http://schemas.openxmlformats.org/drawingml/2006/chart">
            <c:chart xmlns:c="http://schemas.openxmlformats.org/drawingml/2006/chart" xmlns:r="http://schemas.openxmlformats.org/officeDocument/2006/relationships" r:id="rId2"/>
          </a:graphicData>
        </a:graphic>
      </p:graphicFrame>
      <p:pic>
        <p:nvPicPr>
          <p:cNvPr id="3" name="Slika 2"/>
          <p:cNvPicPr>
            <a:picLocks noChangeAspect="1"/>
          </p:cNvPicPr>
          <p:nvPr/>
        </p:nvPicPr>
        <p:blipFill>
          <a:blip r:embed="rId3"/>
          <a:stretch>
            <a:fillRect/>
          </a:stretch>
        </p:blipFill>
        <p:spPr>
          <a:xfrm>
            <a:off x="6172832" y="2051184"/>
            <a:ext cx="4584589" cy="3906271"/>
          </a:xfrm>
          <a:prstGeom prst="rect">
            <a:avLst/>
          </a:prstGeom>
        </p:spPr>
      </p:pic>
    </p:spTree>
    <p:extLst>
      <p:ext uri="{BB962C8B-B14F-4D97-AF65-F5344CB8AC3E}">
        <p14:creationId xmlns:p14="http://schemas.microsoft.com/office/powerpoint/2010/main" val="3936351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hr-HR" sz="3100" b="1" dirty="0" smtClean="0">
                <a:solidFill>
                  <a:srgbClr val="FF0000"/>
                </a:solidFill>
              </a:rPr>
              <a:t>Roditelji učenika s TUR-om</a:t>
            </a:r>
            <a:r>
              <a:rPr lang="en-US" sz="3100" dirty="0" smtClean="0"/>
              <a:t/>
            </a:r>
            <a:br>
              <a:rPr lang="en-US" sz="3100" dirty="0" smtClean="0"/>
            </a:br>
            <a:r>
              <a:rPr lang="en-US" sz="3100" b="1" dirty="0" err="1" smtClean="0"/>
              <a:t>Ukoliko</a:t>
            </a:r>
            <a:r>
              <a:rPr lang="en-US" sz="3100" b="1" dirty="0" smtClean="0"/>
              <a:t> </a:t>
            </a:r>
            <a:r>
              <a:rPr lang="en-US" sz="3100" b="1" dirty="0" err="1" smtClean="0"/>
              <a:t>ste</a:t>
            </a:r>
            <a:r>
              <a:rPr lang="en-US" sz="3100" b="1" dirty="0" smtClean="0"/>
              <a:t> </a:t>
            </a:r>
            <a:r>
              <a:rPr lang="en-US" sz="3100" b="1" dirty="0" err="1" smtClean="0"/>
              <a:t>roditelj</a:t>
            </a:r>
            <a:r>
              <a:rPr lang="en-US" sz="3100" b="1" dirty="0" smtClean="0"/>
              <a:t> </a:t>
            </a:r>
            <a:r>
              <a:rPr lang="en-US" sz="3100" b="1" dirty="0" err="1" smtClean="0"/>
              <a:t>djeteta</a:t>
            </a:r>
            <a:r>
              <a:rPr lang="en-US" sz="3100" b="1" dirty="0" smtClean="0"/>
              <a:t> s </a:t>
            </a:r>
            <a:r>
              <a:rPr lang="en-US" sz="3100" b="1" dirty="0" err="1" smtClean="0"/>
              <a:t>teškoćama</a:t>
            </a:r>
            <a:r>
              <a:rPr lang="en-US" sz="3100" b="1" dirty="0" smtClean="0"/>
              <a:t> u </a:t>
            </a:r>
            <a:r>
              <a:rPr lang="en-US" sz="3100" b="1" dirty="0" err="1" smtClean="0"/>
              <a:t>razvoju</a:t>
            </a:r>
            <a:r>
              <a:rPr lang="en-US" sz="3100" b="1" dirty="0" smtClean="0"/>
              <a:t>, u </a:t>
            </a:r>
            <a:r>
              <a:rPr lang="en-US" sz="3100" b="1" dirty="0" err="1" smtClean="0"/>
              <a:t>nastavi</a:t>
            </a:r>
            <a:r>
              <a:rPr lang="en-US" sz="3100" b="1" dirty="0" smtClean="0"/>
              <a:t> </a:t>
            </a:r>
            <a:r>
              <a:rPr lang="en-US" sz="3100" b="1" dirty="0" err="1" smtClean="0"/>
              <a:t>na</a:t>
            </a:r>
            <a:r>
              <a:rPr lang="en-US" sz="3100" b="1" dirty="0" smtClean="0"/>
              <a:t> </a:t>
            </a:r>
            <a:r>
              <a:rPr lang="en-US" sz="3100" b="1" dirty="0" err="1" smtClean="0"/>
              <a:t>daljinu</a:t>
            </a:r>
            <a:r>
              <a:rPr lang="en-US" sz="3100" b="1" dirty="0" smtClean="0"/>
              <a:t> </a:t>
            </a:r>
            <a:r>
              <a:rPr lang="en-US" sz="3100" b="1" dirty="0" err="1" smtClean="0"/>
              <a:t>dijete</a:t>
            </a:r>
            <a:r>
              <a:rPr lang="en-US" sz="3100" b="1" dirty="0" smtClean="0"/>
              <a:t> </a:t>
            </a:r>
            <a:r>
              <a:rPr lang="en-US" sz="3100" b="1" dirty="0" err="1" smtClean="0"/>
              <a:t>dobiva</a:t>
            </a:r>
            <a:r>
              <a:rPr lang="en-US" sz="3100" b="1" dirty="0" smtClean="0"/>
              <a:t> </a:t>
            </a:r>
            <a:r>
              <a:rPr lang="en-US" sz="3100" b="1" dirty="0" err="1" smtClean="0"/>
              <a:t>individualizirani</a:t>
            </a:r>
            <a:r>
              <a:rPr lang="en-US" sz="3100" b="1" dirty="0" smtClean="0"/>
              <a:t> </a:t>
            </a:r>
            <a:r>
              <a:rPr lang="en-US" sz="3100" b="1" dirty="0" err="1" smtClean="0"/>
              <a:t>pristup</a:t>
            </a:r>
            <a:r>
              <a:rPr lang="en-US" sz="3100" b="1" dirty="0" smtClean="0"/>
              <a:t> </a:t>
            </a:r>
            <a:r>
              <a:rPr lang="en-US" sz="3100" b="1" dirty="0" err="1" smtClean="0"/>
              <a:t>ili</a:t>
            </a:r>
            <a:r>
              <a:rPr lang="en-US" sz="3100" b="1" dirty="0" smtClean="0"/>
              <a:t> </a:t>
            </a:r>
            <a:r>
              <a:rPr lang="en-US" sz="3100" b="1" dirty="0" err="1" smtClean="0"/>
              <a:t>prilagođene</a:t>
            </a:r>
            <a:r>
              <a:rPr lang="en-US" sz="3100" b="1" dirty="0" smtClean="0"/>
              <a:t> </a:t>
            </a:r>
            <a:r>
              <a:rPr lang="en-US" sz="3600" b="1" dirty="0" err="1" smtClean="0"/>
              <a:t>sadržaje</a:t>
            </a:r>
            <a:r>
              <a:rPr lang="en-US" sz="3600" b="1" dirty="0" smtClean="0"/>
              <a:t>:</a:t>
            </a:r>
            <a:endParaRPr lang="en-US" sz="3600" b="1" dirty="0"/>
          </a:p>
        </p:txBody>
      </p:sp>
      <p:sp>
        <p:nvSpPr>
          <p:cNvPr id="4" name="Rezervirano mjesto sadržaja 3"/>
          <p:cNvSpPr>
            <a:spLocks noGrp="1"/>
          </p:cNvSpPr>
          <p:nvPr>
            <p:ph sz="half" idx="1"/>
          </p:nvPr>
        </p:nvSpPr>
        <p:spPr>
          <a:xfrm>
            <a:off x="1233054" y="1825624"/>
            <a:ext cx="5333999" cy="4689475"/>
          </a:xfrm>
        </p:spPr>
        <p:txBody>
          <a:bodyPr>
            <a:normAutofit fontScale="25000" lnSpcReduction="20000"/>
          </a:bodyPr>
          <a:lstStyle/>
          <a:p>
            <a:pPr marL="0" indent="0">
              <a:buNone/>
            </a:pPr>
            <a:r>
              <a:rPr lang="hr-HR" sz="5500" dirty="0" smtClean="0">
                <a:solidFill>
                  <a:srgbClr val="FF0000"/>
                </a:solidFill>
              </a:rPr>
              <a:t>11% </a:t>
            </a:r>
            <a:r>
              <a:rPr lang="en-US" sz="5500" dirty="0" err="1" smtClean="0">
                <a:solidFill>
                  <a:srgbClr val="FF0000"/>
                </a:solidFill>
              </a:rPr>
              <a:t>redovito</a:t>
            </a:r>
            <a:r>
              <a:rPr lang="en-US" sz="5500" dirty="0" smtClean="0">
                <a:solidFill>
                  <a:srgbClr val="FF0000"/>
                </a:solidFill>
              </a:rPr>
              <a:t> </a:t>
            </a:r>
            <a:r>
              <a:rPr lang="en-US" sz="5500" dirty="0" err="1" smtClean="0">
                <a:solidFill>
                  <a:srgbClr val="FF0000"/>
                </a:solidFill>
              </a:rPr>
              <a:t>iz</a:t>
            </a:r>
            <a:r>
              <a:rPr lang="en-US" sz="5500" dirty="0" smtClean="0">
                <a:solidFill>
                  <a:srgbClr val="FF0000"/>
                </a:solidFill>
              </a:rPr>
              <a:t> </a:t>
            </a:r>
            <a:r>
              <a:rPr lang="en-US" sz="5500" dirty="0" err="1" smtClean="0">
                <a:solidFill>
                  <a:srgbClr val="FF0000"/>
                </a:solidFill>
              </a:rPr>
              <a:t>svih</a:t>
            </a:r>
            <a:r>
              <a:rPr lang="en-US" sz="5500" dirty="0" smtClean="0">
                <a:solidFill>
                  <a:srgbClr val="FF0000"/>
                </a:solidFill>
              </a:rPr>
              <a:t> predmeta</a:t>
            </a:r>
            <a:endParaRPr lang="hr-HR" sz="5500" dirty="0" smtClean="0">
              <a:solidFill>
                <a:srgbClr val="FF0000"/>
              </a:solidFill>
            </a:endParaRPr>
          </a:p>
          <a:p>
            <a:pPr marL="0" indent="0">
              <a:buNone/>
            </a:pPr>
            <a:r>
              <a:rPr lang="en-US" sz="5500" dirty="0" smtClean="0">
                <a:solidFill>
                  <a:srgbClr val="FF0000"/>
                </a:solidFill>
              </a:rPr>
              <a:t> </a:t>
            </a:r>
            <a:r>
              <a:rPr lang="en-US" sz="5500" dirty="0" err="1" smtClean="0">
                <a:solidFill>
                  <a:srgbClr val="FF0000"/>
                </a:solidFill>
              </a:rPr>
              <a:t>iz</a:t>
            </a:r>
            <a:r>
              <a:rPr lang="en-US" sz="5500" dirty="0" smtClean="0">
                <a:solidFill>
                  <a:srgbClr val="FF0000"/>
                </a:solidFill>
              </a:rPr>
              <a:t> </a:t>
            </a:r>
            <a:r>
              <a:rPr lang="en-US" sz="5500" dirty="0" err="1" smtClean="0">
                <a:solidFill>
                  <a:srgbClr val="FF0000"/>
                </a:solidFill>
              </a:rPr>
              <a:t>kojih</a:t>
            </a:r>
            <a:r>
              <a:rPr lang="en-US" sz="5500" dirty="0" smtClean="0">
                <a:solidFill>
                  <a:srgbClr val="FF0000"/>
                </a:solidFill>
              </a:rPr>
              <a:t> je to </a:t>
            </a:r>
            <a:r>
              <a:rPr lang="en-US" sz="5500" dirty="0" err="1" smtClean="0">
                <a:solidFill>
                  <a:srgbClr val="FF0000"/>
                </a:solidFill>
              </a:rPr>
              <a:t>potrebno</a:t>
            </a:r>
            <a:r>
              <a:rPr lang="en-US" sz="5500" dirty="0" smtClean="0"/>
              <a:t>	6	</a:t>
            </a:r>
          </a:p>
          <a:p>
            <a:pPr marL="0" indent="0">
              <a:buNone/>
            </a:pPr>
            <a:r>
              <a:rPr lang="hr-HR" sz="5500" dirty="0" smtClean="0"/>
              <a:t>6% </a:t>
            </a:r>
            <a:r>
              <a:rPr lang="en-US" sz="5500" dirty="0" err="1" smtClean="0"/>
              <a:t>uglavnom</a:t>
            </a:r>
            <a:r>
              <a:rPr lang="en-US" sz="5500" dirty="0" smtClean="0"/>
              <a:t> da	3</a:t>
            </a:r>
            <a:endParaRPr lang="hr-HR" sz="5500" dirty="0" smtClean="0"/>
          </a:p>
          <a:p>
            <a:pPr marL="0" indent="0">
              <a:buNone/>
            </a:pPr>
            <a:r>
              <a:rPr lang="hr-HR" sz="6200" b="1" dirty="0" smtClean="0">
                <a:solidFill>
                  <a:srgbClr val="FF0000"/>
                </a:solidFill>
              </a:rPr>
              <a:t>Zadovoljnih roditelja </a:t>
            </a:r>
            <a:r>
              <a:rPr lang="hr-HR" sz="6200" b="1" dirty="0" err="1" smtClean="0">
                <a:solidFill>
                  <a:srgbClr val="FF0000"/>
                </a:solidFill>
              </a:rPr>
              <a:t>uč</a:t>
            </a:r>
            <a:r>
              <a:rPr lang="hr-HR" sz="6200" b="1" dirty="0" smtClean="0">
                <a:solidFill>
                  <a:srgbClr val="FF0000"/>
                </a:solidFill>
              </a:rPr>
              <a:t> s TUR-om: 11+6= 17%</a:t>
            </a:r>
          </a:p>
          <a:p>
            <a:pPr marL="0" indent="0">
              <a:buNone/>
            </a:pPr>
            <a:r>
              <a:rPr lang="en-US" sz="6200" b="1" dirty="0" smtClean="0">
                <a:solidFill>
                  <a:srgbClr val="FF0000"/>
                </a:solidFill>
              </a:rPr>
              <a:t>	</a:t>
            </a:r>
            <a:r>
              <a:rPr lang="hr-HR" sz="6200" b="1" dirty="0" smtClean="0">
                <a:solidFill>
                  <a:srgbClr val="FF0000"/>
                </a:solidFill>
              </a:rPr>
              <a:t>(+-20%iz nekih</a:t>
            </a:r>
            <a:r>
              <a:rPr lang="hr-HR" sz="6200" dirty="0" smtClean="0">
                <a:solidFill>
                  <a:srgbClr val="FF0000"/>
                </a:solidFill>
              </a:rPr>
              <a:t> predmeta)</a:t>
            </a:r>
            <a:endParaRPr lang="en-US" sz="6200" dirty="0" smtClean="0">
              <a:solidFill>
                <a:srgbClr val="FF0000"/>
              </a:solidFill>
            </a:endParaRPr>
          </a:p>
          <a:p>
            <a:pPr marL="0" indent="0">
              <a:buNone/>
            </a:pPr>
            <a:r>
              <a:rPr lang="hr-HR" sz="5500" dirty="0" smtClean="0"/>
              <a:t> </a:t>
            </a:r>
            <a:r>
              <a:rPr lang="hr-HR" sz="5500" dirty="0" smtClean="0">
                <a:solidFill>
                  <a:srgbClr val="FF0000"/>
                </a:solidFill>
              </a:rPr>
              <a:t>7%</a:t>
            </a:r>
            <a:r>
              <a:rPr lang="en-US" sz="5500" dirty="0" err="1" smtClean="0">
                <a:solidFill>
                  <a:srgbClr val="FF0000"/>
                </a:solidFill>
              </a:rPr>
              <a:t>uglavnom</a:t>
            </a:r>
            <a:r>
              <a:rPr lang="en-US" sz="5500" dirty="0" smtClean="0">
                <a:solidFill>
                  <a:srgbClr val="FF0000"/>
                </a:solidFill>
              </a:rPr>
              <a:t> ne</a:t>
            </a:r>
            <a:r>
              <a:rPr lang="en-US" sz="3400" dirty="0" smtClean="0"/>
              <a:t>	4	</a:t>
            </a:r>
          </a:p>
          <a:p>
            <a:pPr marL="0" indent="0">
              <a:buNone/>
            </a:pPr>
            <a:r>
              <a:rPr lang="hr-HR" sz="3400" dirty="0" smtClean="0"/>
              <a:t> </a:t>
            </a:r>
            <a:r>
              <a:rPr lang="hr-HR" sz="5000" b="1" dirty="0" smtClean="0">
                <a:solidFill>
                  <a:srgbClr val="FF0000"/>
                </a:solidFill>
              </a:rPr>
              <a:t>20 % </a:t>
            </a:r>
            <a:r>
              <a:rPr lang="en-US" sz="5000" b="1" dirty="0" err="1" smtClean="0">
                <a:solidFill>
                  <a:srgbClr val="FF0000"/>
                </a:solidFill>
              </a:rPr>
              <a:t>iz</a:t>
            </a:r>
            <a:r>
              <a:rPr lang="en-US" sz="5000" b="1" dirty="0" smtClean="0">
                <a:solidFill>
                  <a:srgbClr val="FF0000"/>
                </a:solidFill>
              </a:rPr>
              <a:t> </a:t>
            </a:r>
            <a:r>
              <a:rPr lang="en-US" sz="5000" b="1" dirty="0" err="1" smtClean="0">
                <a:solidFill>
                  <a:srgbClr val="FF0000"/>
                </a:solidFill>
              </a:rPr>
              <a:t>nekih</a:t>
            </a:r>
            <a:r>
              <a:rPr lang="en-US" sz="5000" b="1" dirty="0" smtClean="0">
                <a:solidFill>
                  <a:srgbClr val="FF0000"/>
                </a:solidFill>
              </a:rPr>
              <a:t> predmeta da, </a:t>
            </a:r>
            <a:r>
              <a:rPr lang="en-US" sz="5000" b="1" dirty="0" err="1" smtClean="0">
                <a:solidFill>
                  <a:srgbClr val="FF0000"/>
                </a:solidFill>
              </a:rPr>
              <a:t>iz</a:t>
            </a:r>
            <a:r>
              <a:rPr lang="en-US" sz="5000" b="1" dirty="0" smtClean="0">
                <a:solidFill>
                  <a:srgbClr val="FF0000"/>
                </a:solidFill>
              </a:rPr>
              <a:t> </a:t>
            </a:r>
            <a:r>
              <a:rPr lang="en-US" sz="5000" b="1" dirty="0" err="1" smtClean="0">
                <a:solidFill>
                  <a:srgbClr val="FF0000"/>
                </a:solidFill>
              </a:rPr>
              <a:t>nekih</a:t>
            </a:r>
            <a:r>
              <a:rPr lang="en-US" sz="5000" b="1" dirty="0" smtClean="0">
                <a:solidFill>
                  <a:srgbClr val="FF0000"/>
                </a:solidFill>
              </a:rPr>
              <a:t> ne</a:t>
            </a:r>
            <a:endParaRPr lang="hr-HR" sz="5000" b="1" dirty="0" smtClean="0">
              <a:solidFill>
                <a:srgbClr val="FF0000"/>
              </a:solidFill>
            </a:endParaRPr>
          </a:p>
          <a:p>
            <a:pPr marL="0" indent="0">
              <a:buNone/>
            </a:pPr>
            <a:r>
              <a:rPr lang="en-US" sz="3400" dirty="0" smtClean="0"/>
              <a:t>	11	</a:t>
            </a:r>
          </a:p>
          <a:p>
            <a:pPr marL="0" indent="0">
              <a:buNone/>
            </a:pPr>
            <a:r>
              <a:rPr lang="hr-HR" sz="8000" b="1" u="sng" dirty="0" smtClean="0">
                <a:solidFill>
                  <a:srgbClr val="FF0000"/>
                </a:solidFill>
              </a:rPr>
              <a:t>56%roditelja učenika viših razreda smatra kako djeca s TUR-om uopće ne dobivaju individualizirani pristup ili prilagodbu</a:t>
            </a:r>
            <a:r>
              <a:rPr lang="en-US" sz="8000" dirty="0" smtClean="0"/>
              <a:t>	31</a:t>
            </a:r>
            <a:endParaRPr lang="hr-HR" sz="8000" dirty="0"/>
          </a:p>
          <a:p>
            <a:pPr marL="0" indent="0">
              <a:buNone/>
            </a:pPr>
            <a:r>
              <a:rPr lang="hr-HR" sz="8000" b="1" dirty="0" err="1" smtClean="0">
                <a:solidFill>
                  <a:srgbClr val="FF0000"/>
                </a:solidFill>
              </a:rPr>
              <a:t>NEzadovoljnih</a:t>
            </a:r>
            <a:r>
              <a:rPr lang="hr-HR" sz="8000" b="1" dirty="0" smtClean="0">
                <a:solidFill>
                  <a:srgbClr val="FF0000"/>
                </a:solidFill>
              </a:rPr>
              <a:t> roditelja </a:t>
            </a:r>
            <a:r>
              <a:rPr lang="hr-HR" sz="8000" b="1" dirty="0" err="1" smtClean="0">
                <a:solidFill>
                  <a:srgbClr val="FF0000"/>
                </a:solidFill>
              </a:rPr>
              <a:t>uč</a:t>
            </a:r>
            <a:r>
              <a:rPr lang="hr-HR" sz="8000" b="1" dirty="0" smtClean="0">
                <a:solidFill>
                  <a:srgbClr val="FF0000"/>
                </a:solidFill>
              </a:rPr>
              <a:t> s TUR-om: 7+56= 63%</a:t>
            </a:r>
            <a:r>
              <a:rPr lang="hr-HR" sz="8000" b="1" dirty="0">
                <a:solidFill>
                  <a:srgbClr val="FF0000"/>
                </a:solidFill>
              </a:rPr>
              <a:t> </a:t>
            </a:r>
            <a:r>
              <a:rPr lang="hr-HR" sz="8000" b="1" dirty="0" smtClean="0">
                <a:solidFill>
                  <a:srgbClr val="FF0000"/>
                </a:solidFill>
              </a:rPr>
              <a:t>(+-20%iz nekih predmeta)</a:t>
            </a:r>
          </a:p>
          <a:p>
            <a:r>
              <a:rPr lang="hr-HR" sz="7200" b="1" dirty="0" smtClean="0">
                <a:solidFill>
                  <a:srgbClr val="FF0000"/>
                </a:solidFill>
              </a:rPr>
              <a:t>Iako je 9 roditelja zadovoljno, jedan roditelj navodi kako  </a:t>
            </a:r>
            <a:r>
              <a:rPr lang="hr-HR" sz="7200" b="1" dirty="0" err="1" smtClean="0">
                <a:solidFill>
                  <a:srgbClr val="FF0000"/>
                </a:solidFill>
              </a:rPr>
              <a:t>ndn</a:t>
            </a:r>
            <a:r>
              <a:rPr lang="hr-HR" sz="7200" b="1" dirty="0" smtClean="0">
                <a:solidFill>
                  <a:srgbClr val="FF0000"/>
                </a:solidFill>
              </a:rPr>
              <a:t> idealno odgovara potrebama njegovog djeteta, ipak je velik broj roditelja učenika s TUR-om koji smatraju kako u nastavi na daljinu dijete s TUR-om ne dobiva ono što ga po rješenju pripada.</a:t>
            </a:r>
          </a:p>
          <a:p>
            <a:r>
              <a:rPr lang="hr-HR" sz="7200" b="1" dirty="0" smtClean="0">
                <a:solidFill>
                  <a:srgbClr val="FF0000"/>
                </a:solidFill>
              </a:rPr>
              <a:t>*Uz dosadašnje načine </a:t>
            </a:r>
            <a:r>
              <a:rPr lang="hr-HR" sz="7200" b="1" dirty="0" err="1" smtClean="0">
                <a:solidFill>
                  <a:srgbClr val="FF0000"/>
                </a:solidFill>
              </a:rPr>
              <a:t>ind.i</a:t>
            </a:r>
            <a:r>
              <a:rPr lang="hr-HR" sz="7200" b="1" dirty="0" smtClean="0">
                <a:solidFill>
                  <a:srgbClr val="FF0000"/>
                </a:solidFill>
              </a:rPr>
              <a:t> prilagodbe, potrebno je prilagoditi i digitalne alate</a:t>
            </a:r>
            <a:endParaRPr lang="hr-HR" sz="7200" b="1" dirty="0">
              <a:solidFill>
                <a:srgbClr val="FF0000"/>
              </a:solidFill>
            </a:endParaRPr>
          </a:p>
          <a:p>
            <a:pPr marL="0" indent="0">
              <a:buNone/>
            </a:pPr>
            <a:r>
              <a:rPr lang="en-US" sz="7200" b="1" dirty="0" smtClean="0">
                <a:solidFill>
                  <a:srgbClr val="FF0000"/>
                </a:solidFill>
              </a:rPr>
              <a:t>	</a:t>
            </a:r>
          </a:p>
        </p:txBody>
      </p:sp>
      <p:graphicFrame>
        <p:nvGraphicFramePr>
          <p:cNvPr id="6" name="Rezervirano mjesto sadržaja 5"/>
          <p:cNvGraphicFramePr>
            <a:graphicFrameLocks noGrp="1"/>
          </p:cNvGraphicFramePr>
          <p:nvPr>
            <p:ph sz="half" idx="2"/>
            <p:extLst>
              <p:ext uri="{D42A27DB-BD31-4B8C-83A1-F6EECF244321}">
                <p14:modId xmlns:p14="http://schemas.microsoft.com/office/powerpoint/2010/main" val="368531092"/>
              </p:ext>
            </p:extLst>
          </p:nvPr>
        </p:nvGraphicFramePr>
        <p:xfrm>
          <a:off x="6761018" y="1825624"/>
          <a:ext cx="4184073" cy="4689475"/>
        </p:xfrm>
        <a:graphic>
          <a:graphicData uri="http://schemas.openxmlformats.org/drawingml/2006/chart">
            <c:chart xmlns:c="http://schemas.openxmlformats.org/drawingml/2006/chart" xmlns:r="http://schemas.openxmlformats.org/officeDocument/2006/relationships" r:id="rId2"/>
          </a:graphicData>
        </a:graphic>
      </p:graphicFrame>
      <p:pic>
        <p:nvPicPr>
          <p:cNvPr id="3" name="Slika 2"/>
          <p:cNvPicPr>
            <a:picLocks noChangeAspect="1"/>
          </p:cNvPicPr>
          <p:nvPr/>
        </p:nvPicPr>
        <p:blipFill>
          <a:blip r:embed="rId3"/>
          <a:stretch>
            <a:fillRect/>
          </a:stretch>
        </p:blipFill>
        <p:spPr>
          <a:xfrm>
            <a:off x="6871855" y="2008909"/>
            <a:ext cx="4267200" cy="4168054"/>
          </a:xfrm>
          <a:prstGeom prst="rect">
            <a:avLst/>
          </a:prstGeom>
        </p:spPr>
      </p:pic>
    </p:spTree>
    <p:extLst>
      <p:ext uri="{BB962C8B-B14F-4D97-AF65-F5344CB8AC3E}">
        <p14:creationId xmlns:p14="http://schemas.microsoft.com/office/powerpoint/2010/main" val="766987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Naslov 9"/>
          <p:cNvSpPr>
            <a:spLocks noGrp="1"/>
          </p:cNvSpPr>
          <p:nvPr>
            <p:ph type="title"/>
          </p:nvPr>
        </p:nvSpPr>
        <p:spPr/>
        <p:txBody>
          <a:bodyPr>
            <a:normAutofit/>
          </a:bodyPr>
          <a:lstStyle/>
          <a:p>
            <a:r>
              <a:rPr lang="en-US" sz="2800" dirty="0" err="1" smtClean="0"/>
              <a:t>Najavljeno</a:t>
            </a:r>
            <a:r>
              <a:rPr lang="en-US" sz="2800" dirty="0" smtClean="0"/>
              <a:t> je </a:t>
            </a:r>
            <a:r>
              <a:rPr lang="en-US" sz="2800" dirty="0" err="1" smtClean="0"/>
              <a:t>vrednovanje</a:t>
            </a:r>
            <a:r>
              <a:rPr lang="en-US" sz="2800" dirty="0" smtClean="0"/>
              <a:t> </a:t>
            </a:r>
            <a:r>
              <a:rPr lang="en-US" sz="2800" dirty="0" err="1" smtClean="0"/>
              <a:t>i</a:t>
            </a:r>
            <a:r>
              <a:rPr lang="en-US" sz="2800" dirty="0" smtClean="0"/>
              <a:t> </a:t>
            </a:r>
            <a:r>
              <a:rPr lang="en-US" sz="2800" dirty="0" err="1" smtClean="0"/>
              <a:t>ocjenjivanje</a:t>
            </a:r>
            <a:r>
              <a:rPr lang="en-US" sz="2800" dirty="0" smtClean="0"/>
              <a:t> </a:t>
            </a:r>
            <a:r>
              <a:rPr lang="en-US" sz="2800" dirty="0" err="1" smtClean="0"/>
              <a:t>učenika</a:t>
            </a:r>
            <a:r>
              <a:rPr lang="en-US" sz="2800" dirty="0" smtClean="0"/>
              <a:t> u </a:t>
            </a:r>
            <a:r>
              <a:rPr lang="en-US" sz="2800" dirty="0" err="1" smtClean="0"/>
              <a:t>nastavi</a:t>
            </a:r>
            <a:r>
              <a:rPr lang="en-US" sz="2800" dirty="0" smtClean="0"/>
              <a:t> </a:t>
            </a:r>
            <a:r>
              <a:rPr lang="en-US" sz="2800" dirty="0" err="1" smtClean="0"/>
              <a:t>na</a:t>
            </a:r>
            <a:r>
              <a:rPr lang="en-US" sz="2800" dirty="0" smtClean="0"/>
              <a:t> </a:t>
            </a:r>
            <a:r>
              <a:rPr lang="en-US" sz="2800" dirty="0" err="1" smtClean="0"/>
              <a:t>daljinu</a:t>
            </a:r>
            <a:r>
              <a:rPr lang="en-US" sz="2800" dirty="0" smtClean="0"/>
              <a:t>. </a:t>
            </a:r>
            <a:r>
              <a:rPr lang="en-US" sz="2800" dirty="0" err="1" smtClean="0"/>
              <a:t>Ukoliko</a:t>
            </a:r>
            <a:r>
              <a:rPr lang="en-US" sz="2800" dirty="0" smtClean="0"/>
              <a:t> bi </a:t>
            </a:r>
            <a:r>
              <a:rPr lang="en-US" sz="2800" dirty="0" err="1" smtClean="0"/>
              <a:t>vaše</a:t>
            </a:r>
            <a:r>
              <a:rPr lang="en-US" sz="2800" dirty="0" smtClean="0"/>
              <a:t> </a:t>
            </a:r>
            <a:r>
              <a:rPr lang="en-US" sz="2800" dirty="0" err="1" smtClean="0"/>
              <a:t>dijete</a:t>
            </a:r>
            <a:r>
              <a:rPr lang="en-US" sz="2800" dirty="0" smtClean="0"/>
              <a:t> </a:t>
            </a:r>
            <a:r>
              <a:rPr lang="en-US" sz="2800" b="1" dirty="0" smtClean="0"/>
              <a:t>ZADRŽALO </a:t>
            </a:r>
            <a:r>
              <a:rPr lang="en-US" sz="2800" b="1" dirty="0" err="1" smtClean="0"/>
              <a:t>ocijene</a:t>
            </a:r>
            <a:r>
              <a:rPr lang="en-US" sz="2800" b="1" dirty="0" smtClean="0"/>
              <a:t> </a:t>
            </a:r>
            <a:r>
              <a:rPr lang="en-US" sz="2800" b="1" dirty="0" err="1" smtClean="0"/>
              <a:t>koje</a:t>
            </a:r>
            <a:r>
              <a:rPr lang="en-US" sz="2800" b="1" dirty="0" smtClean="0"/>
              <a:t> je do </a:t>
            </a:r>
            <a:r>
              <a:rPr lang="en-US" sz="2800" b="1" dirty="0" err="1" smtClean="0"/>
              <a:t>sada</a:t>
            </a:r>
            <a:r>
              <a:rPr lang="en-US" sz="2800" b="1" dirty="0" smtClean="0"/>
              <a:t> </a:t>
            </a:r>
            <a:r>
              <a:rPr lang="en-US" sz="2800" b="1" dirty="0" err="1" smtClean="0"/>
              <a:t>imao</a:t>
            </a:r>
            <a:r>
              <a:rPr lang="en-US" sz="2800" b="1" dirty="0" smtClean="0"/>
              <a:t>, bi li bio </a:t>
            </a:r>
            <a:r>
              <a:rPr lang="en-US" sz="2800" b="1" dirty="0" err="1" smtClean="0"/>
              <a:t>zadovoljan</a:t>
            </a:r>
            <a:r>
              <a:rPr lang="en-US" sz="2800" b="1" dirty="0" smtClean="0"/>
              <a:t> s </a:t>
            </a:r>
            <a:r>
              <a:rPr lang="en-US" sz="2800" b="1" dirty="0" err="1" smtClean="0"/>
              <a:t>tim</a:t>
            </a:r>
            <a:r>
              <a:rPr lang="en-US" sz="2800" b="1" dirty="0" smtClean="0"/>
              <a:t> </a:t>
            </a:r>
            <a:r>
              <a:rPr lang="en-US" sz="2800" b="1" dirty="0" err="1" smtClean="0"/>
              <a:t>uspjehom</a:t>
            </a:r>
            <a:r>
              <a:rPr lang="en-US" sz="2800" b="1" dirty="0" smtClean="0"/>
              <a:t>:</a:t>
            </a:r>
            <a:endParaRPr lang="en-US" sz="2800" b="1" dirty="0"/>
          </a:p>
        </p:txBody>
      </p:sp>
      <p:sp>
        <p:nvSpPr>
          <p:cNvPr id="11" name="Rezervirano mjesto sadržaja 10"/>
          <p:cNvSpPr>
            <a:spLocks noGrp="1"/>
          </p:cNvSpPr>
          <p:nvPr>
            <p:ph sz="half" idx="1"/>
          </p:nvPr>
        </p:nvSpPr>
        <p:spPr/>
        <p:txBody>
          <a:bodyPr>
            <a:normAutofit fontScale="85000" lnSpcReduction="20000"/>
          </a:bodyPr>
          <a:lstStyle/>
          <a:p>
            <a:pPr marL="0" indent="0">
              <a:buNone/>
            </a:pPr>
            <a:r>
              <a:rPr lang="hr-HR" sz="2400" dirty="0" smtClean="0"/>
              <a:t>27% </a:t>
            </a:r>
            <a:r>
              <a:rPr lang="en-US" sz="2400" dirty="0" err="1" smtClean="0"/>
              <a:t>Uopće</a:t>
            </a:r>
            <a:r>
              <a:rPr lang="en-US" sz="2400" dirty="0" smtClean="0"/>
              <a:t> ne bi bio </a:t>
            </a:r>
            <a:r>
              <a:rPr lang="en-US" sz="2400" dirty="0" err="1" smtClean="0"/>
              <a:t>zadovoljan</a:t>
            </a:r>
            <a:r>
              <a:rPr lang="en-US" sz="2400" dirty="0" smtClean="0"/>
              <a:t> s </a:t>
            </a:r>
            <a:r>
              <a:rPr lang="en-US" sz="2400" dirty="0" err="1" smtClean="0"/>
              <a:t>tim</a:t>
            </a:r>
            <a:r>
              <a:rPr lang="en-US" sz="2400" dirty="0" smtClean="0"/>
              <a:t> </a:t>
            </a:r>
            <a:r>
              <a:rPr lang="en-US" sz="2400" dirty="0" err="1" smtClean="0"/>
              <a:t>uspjehom</a:t>
            </a:r>
            <a:r>
              <a:rPr lang="en-US" sz="2400" dirty="0" smtClean="0"/>
              <a:t>, </a:t>
            </a:r>
            <a:r>
              <a:rPr lang="en-US" sz="2400" dirty="0" err="1" smtClean="0"/>
              <a:t>jer</a:t>
            </a:r>
            <a:r>
              <a:rPr lang="en-US" sz="2400" dirty="0" smtClean="0"/>
              <a:t> se </a:t>
            </a:r>
            <a:r>
              <a:rPr lang="en-US" sz="2400" dirty="0" err="1" smtClean="0"/>
              <a:t>nadao</a:t>
            </a:r>
            <a:r>
              <a:rPr lang="en-US" sz="2400" dirty="0" smtClean="0"/>
              <a:t> POPRAVITI </a:t>
            </a:r>
            <a:r>
              <a:rPr lang="en-US" sz="2400" dirty="0" err="1" smtClean="0"/>
              <a:t>ocijene</a:t>
            </a:r>
            <a:r>
              <a:rPr lang="en-US" sz="2400" dirty="0" smtClean="0"/>
              <a:t> </a:t>
            </a:r>
            <a:r>
              <a:rPr lang="en-US" sz="2400" dirty="0" err="1" smtClean="0"/>
              <a:t>iz</a:t>
            </a:r>
            <a:r>
              <a:rPr lang="en-US" sz="2400" dirty="0" smtClean="0"/>
              <a:t> </a:t>
            </a:r>
            <a:r>
              <a:rPr lang="en-US" sz="2400" dirty="0" err="1" smtClean="0"/>
              <a:t>većine</a:t>
            </a:r>
            <a:r>
              <a:rPr lang="en-US" sz="2400" dirty="0" smtClean="0"/>
              <a:t> </a:t>
            </a:r>
            <a:r>
              <a:rPr lang="en-US" sz="2400" dirty="0" err="1" smtClean="0"/>
              <a:t>predmetado</a:t>
            </a:r>
            <a:r>
              <a:rPr lang="en-US" sz="2400" dirty="0" smtClean="0"/>
              <a:t> </a:t>
            </a:r>
            <a:r>
              <a:rPr lang="en-US" sz="2400" dirty="0" err="1" smtClean="0"/>
              <a:t>kraja</a:t>
            </a:r>
            <a:r>
              <a:rPr lang="en-US" sz="2400" dirty="0" smtClean="0"/>
              <a:t> </a:t>
            </a:r>
            <a:r>
              <a:rPr lang="en-US" sz="2400" dirty="0" err="1" smtClean="0"/>
              <a:t>školske</a:t>
            </a:r>
            <a:r>
              <a:rPr lang="en-US" sz="2400" dirty="0" smtClean="0"/>
              <a:t> </a:t>
            </a:r>
            <a:r>
              <a:rPr lang="en-US" sz="2400" dirty="0" err="1" smtClean="0"/>
              <a:t>godine</a:t>
            </a:r>
            <a:r>
              <a:rPr lang="en-US" sz="2400" dirty="0" smtClean="0"/>
              <a:t>	86	</a:t>
            </a:r>
          </a:p>
          <a:p>
            <a:pPr marL="0" indent="0">
              <a:buNone/>
            </a:pPr>
            <a:r>
              <a:rPr lang="hr-HR" sz="2400" dirty="0" smtClean="0"/>
              <a:t>51% </a:t>
            </a:r>
            <a:r>
              <a:rPr lang="en-US" sz="2400" dirty="0" smtClean="0"/>
              <a:t>Bio bi </a:t>
            </a:r>
            <a:r>
              <a:rPr lang="en-US" sz="2400" dirty="0" err="1" smtClean="0"/>
              <a:t>djelomično</a:t>
            </a:r>
            <a:r>
              <a:rPr lang="en-US" sz="2400" dirty="0" smtClean="0"/>
              <a:t> </a:t>
            </a:r>
            <a:r>
              <a:rPr lang="en-US" sz="2400" dirty="0" err="1" smtClean="0"/>
              <a:t>zadaovoljan</a:t>
            </a:r>
            <a:r>
              <a:rPr lang="en-US" sz="2400" dirty="0" smtClean="0"/>
              <a:t> (</a:t>
            </a:r>
            <a:r>
              <a:rPr lang="en-US" sz="2400" dirty="0" err="1" smtClean="0"/>
              <a:t>iz</a:t>
            </a:r>
            <a:r>
              <a:rPr lang="en-US" sz="2400" dirty="0" smtClean="0"/>
              <a:t> </a:t>
            </a:r>
            <a:r>
              <a:rPr lang="en-US" sz="2400" dirty="0" err="1" smtClean="0"/>
              <a:t>nekih</a:t>
            </a:r>
            <a:r>
              <a:rPr lang="en-US" sz="2400" dirty="0" smtClean="0"/>
              <a:t> predmeta da, </a:t>
            </a:r>
            <a:r>
              <a:rPr lang="en-US" sz="2400" dirty="0" err="1" smtClean="0"/>
              <a:t>iz</a:t>
            </a:r>
            <a:r>
              <a:rPr lang="en-US" sz="2400" dirty="0" smtClean="0"/>
              <a:t> </a:t>
            </a:r>
            <a:r>
              <a:rPr lang="en-US" sz="2400" dirty="0" err="1" smtClean="0"/>
              <a:t>nekih</a:t>
            </a:r>
            <a:r>
              <a:rPr lang="en-US" sz="2400" dirty="0" smtClean="0"/>
              <a:t> ne)	161	</a:t>
            </a:r>
          </a:p>
          <a:p>
            <a:pPr marL="0" indent="0">
              <a:buNone/>
            </a:pPr>
            <a:r>
              <a:rPr lang="hr-HR" sz="2400" b="1" dirty="0" smtClean="0"/>
              <a:t>Samo 27% </a:t>
            </a:r>
            <a:r>
              <a:rPr lang="en-US" sz="2400" b="1" dirty="0" smtClean="0"/>
              <a:t>Bio bi </a:t>
            </a:r>
            <a:r>
              <a:rPr lang="en-US" sz="2400" b="1" dirty="0" err="1" smtClean="0"/>
              <a:t>potpuno</a:t>
            </a:r>
            <a:r>
              <a:rPr lang="en-US" sz="2400" b="1" dirty="0" smtClean="0"/>
              <a:t> </a:t>
            </a:r>
            <a:r>
              <a:rPr lang="en-US" sz="2400" b="1" dirty="0" err="1" smtClean="0"/>
              <a:t>zadovoljan</a:t>
            </a:r>
            <a:r>
              <a:rPr lang="en-US" sz="2400" dirty="0" smtClean="0"/>
              <a:t>	70</a:t>
            </a:r>
            <a:r>
              <a:rPr lang="en-US" dirty="0" smtClean="0"/>
              <a:t>	</a:t>
            </a:r>
            <a:endParaRPr lang="hr-HR" dirty="0" smtClean="0"/>
          </a:p>
          <a:p>
            <a:pPr marL="0" indent="0">
              <a:buNone/>
            </a:pPr>
            <a:r>
              <a:rPr lang="hr-HR" b="1" dirty="0" smtClean="0">
                <a:solidFill>
                  <a:srgbClr val="FF0000"/>
                </a:solidFill>
              </a:rPr>
              <a:t>Samo 27% učenika je, po mišljenju roditelja, zadovoljno svojim ocjenama u redovnoj školi</a:t>
            </a:r>
            <a:r>
              <a:rPr lang="hr-HR" b="1" dirty="0">
                <a:solidFill>
                  <a:srgbClr val="FF0000"/>
                </a:solidFill>
              </a:rPr>
              <a:t> </a:t>
            </a:r>
            <a:r>
              <a:rPr lang="hr-HR" b="1" dirty="0" smtClean="0">
                <a:solidFill>
                  <a:srgbClr val="FF0000"/>
                </a:solidFill>
              </a:rPr>
              <a:t>(do 13.3.2020.)</a:t>
            </a:r>
          </a:p>
          <a:p>
            <a:pPr marL="0" indent="0">
              <a:buNone/>
            </a:pPr>
            <a:r>
              <a:rPr lang="hr-HR" b="1" dirty="0" smtClean="0">
                <a:solidFill>
                  <a:srgbClr val="FF0000"/>
                </a:solidFill>
              </a:rPr>
              <a:t>Prije COVID-19 </a:t>
            </a:r>
            <a:r>
              <a:rPr lang="hr-HR" b="1" u="sng" dirty="0" smtClean="0">
                <a:solidFill>
                  <a:srgbClr val="FF0000"/>
                </a:solidFill>
              </a:rPr>
              <a:t>čak 78% učenika planiralo je POPRAVITI svoje ocjene iz svih ili nekih predmeta do kraja </a:t>
            </a:r>
            <a:r>
              <a:rPr lang="hr-HR" b="1" dirty="0" smtClean="0">
                <a:solidFill>
                  <a:srgbClr val="FF0000"/>
                </a:solidFill>
              </a:rPr>
              <a:t>školske godine!(od 13.3.-26.6.)</a:t>
            </a:r>
            <a:endParaRPr lang="en-US" b="1" dirty="0" smtClean="0"/>
          </a:p>
          <a:p>
            <a:pPr marL="0" indent="0">
              <a:buNone/>
            </a:pPr>
            <a:endParaRPr lang="en-US" dirty="0"/>
          </a:p>
        </p:txBody>
      </p:sp>
      <p:graphicFrame>
        <p:nvGraphicFramePr>
          <p:cNvPr id="13" name="Rezervirano mjesto sadržaja 12"/>
          <p:cNvGraphicFramePr>
            <a:graphicFrameLocks noGrp="1"/>
          </p:cNvGraphicFramePr>
          <p:nvPr>
            <p:ph sz="half" idx="2"/>
            <p:extLst>
              <p:ext uri="{D42A27DB-BD31-4B8C-83A1-F6EECF244321}">
                <p14:modId xmlns:p14="http://schemas.microsoft.com/office/powerpoint/2010/main" val="1407413341"/>
              </p:ext>
            </p:extLst>
          </p:nvPr>
        </p:nvGraphicFramePr>
        <p:xfrm>
          <a:off x="6172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91671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88373" y="282647"/>
            <a:ext cx="11062854" cy="1542977"/>
          </a:xfrm>
        </p:spPr>
        <p:txBody>
          <a:bodyPr>
            <a:noAutofit/>
          </a:bodyPr>
          <a:lstStyle/>
          <a:p>
            <a:r>
              <a:rPr lang="hr-HR" sz="2400" b="1" dirty="0" smtClean="0">
                <a:solidFill>
                  <a:srgbClr val="FF0000"/>
                </a:solidFill>
              </a:rPr>
              <a:t>Mentalno zdravlje:</a:t>
            </a:r>
            <a:r>
              <a:rPr lang="hr-HR" sz="2400" dirty="0" smtClean="0"/>
              <a:t/>
            </a:r>
            <a:br>
              <a:rPr lang="hr-HR" sz="2400" dirty="0" smtClean="0"/>
            </a:br>
            <a:r>
              <a:rPr lang="en-US" sz="2400" b="1" dirty="0" err="1" smtClean="0"/>
              <a:t>Primjećujete</a:t>
            </a:r>
            <a:r>
              <a:rPr lang="en-US" sz="2400" b="1" dirty="0" smtClean="0"/>
              <a:t> li </a:t>
            </a:r>
            <a:r>
              <a:rPr lang="en-US" sz="2400" b="1" dirty="0" err="1" smtClean="0"/>
              <a:t>kod</a:t>
            </a:r>
            <a:r>
              <a:rPr lang="en-US" sz="2400" b="1" dirty="0" smtClean="0"/>
              <a:t> </a:t>
            </a:r>
            <a:r>
              <a:rPr lang="en-US" sz="2400" b="1" dirty="0" err="1" smtClean="0"/>
              <a:t>svog</a:t>
            </a:r>
            <a:r>
              <a:rPr lang="en-US" sz="2400" b="1" dirty="0" smtClean="0"/>
              <a:t> </a:t>
            </a:r>
            <a:r>
              <a:rPr lang="en-US" sz="2400" b="1" dirty="0" err="1" smtClean="0"/>
              <a:t>djeteta</a:t>
            </a:r>
            <a:r>
              <a:rPr lang="en-US" sz="2400" b="1" dirty="0" smtClean="0"/>
              <a:t> u </a:t>
            </a:r>
            <a:r>
              <a:rPr lang="en-US" sz="2400" b="1" dirty="0" err="1" smtClean="0"/>
              <a:t>ovom</a:t>
            </a:r>
            <a:r>
              <a:rPr lang="en-US" sz="2400" b="1" dirty="0" smtClean="0"/>
              <a:t> </a:t>
            </a:r>
            <a:r>
              <a:rPr lang="en-US" sz="2400" b="1" dirty="0" err="1" smtClean="0"/>
              <a:t>razdoblju</a:t>
            </a:r>
            <a:r>
              <a:rPr lang="en-US" sz="2400" b="1" dirty="0" smtClean="0"/>
              <a:t> </a:t>
            </a:r>
            <a:r>
              <a:rPr lang="en-US" sz="2400" b="1" dirty="0" err="1" smtClean="0"/>
              <a:t>izolacije</a:t>
            </a:r>
            <a:r>
              <a:rPr lang="en-US" sz="2400" b="1" dirty="0" smtClean="0"/>
              <a:t>, </a:t>
            </a:r>
            <a:r>
              <a:rPr lang="en-US" sz="2400" b="1" dirty="0" err="1" smtClean="0"/>
              <a:t>naglo</a:t>
            </a:r>
            <a:r>
              <a:rPr lang="en-US" sz="2400" b="1" dirty="0" smtClean="0"/>
              <a:t> </a:t>
            </a:r>
            <a:r>
              <a:rPr lang="en-US" sz="2400" b="1" dirty="0" err="1" smtClean="0"/>
              <a:t>pojačane</a:t>
            </a:r>
            <a:r>
              <a:rPr lang="en-US" sz="2400" b="1" dirty="0" smtClean="0"/>
              <a:t> </a:t>
            </a:r>
            <a:r>
              <a:rPr lang="en-US" sz="2400" b="1" dirty="0" err="1" smtClean="0"/>
              <a:t>osjećaje</a:t>
            </a:r>
            <a:r>
              <a:rPr lang="en-US" sz="2400" b="1" dirty="0" smtClean="0"/>
              <a:t> </a:t>
            </a:r>
            <a:r>
              <a:rPr lang="en-US" sz="2400" b="1" dirty="0" err="1" smtClean="0"/>
              <a:t>straha</a:t>
            </a:r>
            <a:r>
              <a:rPr lang="en-US" sz="2400" b="1" dirty="0" smtClean="0"/>
              <a:t>, </a:t>
            </a:r>
            <a:r>
              <a:rPr lang="en-US" sz="2400" b="1" dirty="0" err="1" smtClean="0"/>
              <a:t>tjeskobe</a:t>
            </a:r>
            <a:r>
              <a:rPr lang="en-US" sz="2400" b="1" dirty="0" smtClean="0"/>
              <a:t>, </a:t>
            </a:r>
            <a:r>
              <a:rPr lang="en-US" sz="2400" b="1" dirty="0" err="1" smtClean="0"/>
              <a:t>uznemirenosti</a:t>
            </a:r>
            <a:r>
              <a:rPr lang="en-US" sz="2400" b="1" dirty="0" smtClean="0"/>
              <a:t>, </a:t>
            </a:r>
            <a:r>
              <a:rPr lang="en-US" sz="2400" b="1" dirty="0" err="1" smtClean="0"/>
              <a:t>poteškoće</a:t>
            </a:r>
            <a:r>
              <a:rPr lang="en-US" sz="2400" b="1" dirty="0" smtClean="0"/>
              <a:t> </a:t>
            </a:r>
            <a:r>
              <a:rPr lang="en-US" sz="2400" b="1" dirty="0" err="1" smtClean="0"/>
              <a:t>sa</a:t>
            </a:r>
            <a:r>
              <a:rPr lang="en-US" sz="2400" b="1" dirty="0" smtClean="0"/>
              <a:t> </a:t>
            </a:r>
            <a:r>
              <a:rPr lang="en-US" sz="2400" b="1" dirty="0" err="1" smtClean="0"/>
              <a:t>spavanjem</a:t>
            </a:r>
            <a:r>
              <a:rPr lang="en-US" sz="2400" b="1" dirty="0" smtClean="0"/>
              <a:t> u </a:t>
            </a:r>
            <a:r>
              <a:rPr lang="en-US" sz="2400" b="1" dirty="0" err="1" smtClean="0"/>
              <a:t>mjeri</a:t>
            </a:r>
            <a:r>
              <a:rPr lang="en-US" sz="2400" b="1" dirty="0" smtClean="0"/>
              <a:t> u </a:t>
            </a:r>
            <a:r>
              <a:rPr lang="en-US" sz="2400" b="1" dirty="0" err="1" smtClean="0"/>
              <a:t>kojoj</a:t>
            </a:r>
            <a:r>
              <a:rPr lang="en-US" sz="2400" b="1" dirty="0" smtClean="0"/>
              <a:t> vas to </a:t>
            </a:r>
            <a:r>
              <a:rPr lang="en-US" sz="2400" b="1" dirty="0" err="1" smtClean="0"/>
              <a:t>kao</a:t>
            </a:r>
            <a:r>
              <a:rPr lang="en-US" sz="2400" b="1" dirty="0" smtClean="0"/>
              <a:t> </a:t>
            </a:r>
            <a:r>
              <a:rPr lang="en-US" sz="2400" b="1" dirty="0" err="1" smtClean="0"/>
              <a:t>roditelja</a:t>
            </a:r>
            <a:r>
              <a:rPr lang="en-US" sz="2400" b="1" dirty="0" smtClean="0"/>
              <a:t> brine? </a:t>
            </a:r>
            <a:r>
              <a:rPr lang="en-US" sz="2400" b="1" dirty="0" smtClean="0">
                <a:solidFill>
                  <a:srgbClr val="FF0000"/>
                </a:solidFill>
              </a:rPr>
              <a:t>*</a:t>
            </a:r>
            <a:r>
              <a:rPr lang="en-US" sz="2400" b="1" dirty="0" err="1" smtClean="0">
                <a:solidFill>
                  <a:srgbClr val="FF0000"/>
                </a:solidFill>
              </a:rPr>
              <a:t>Ukoliko</a:t>
            </a:r>
            <a:r>
              <a:rPr lang="en-US" sz="2400" b="1" dirty="0" smtClean="0">
                <a:solidFill>
                  <a:srgbClr val="FF0000"/>
                </a:solidFill>
              </a:rPr>
              <a:t> je </a:t>
            </a:r>
            <a:r>
              <a:rPr lang="en-US" sz="2400" b="1" dirty="0" err="1" smtClean="0">
                <a:solidFill>
                  <a:srgbClr val="FF0000"/>
                </a:solidFill>
              </a:rPr>
              <a:t>vaš</a:t>
            </a:r>
            <a:r>
              <a:rPr lang="en-US" sz="2400" b="1" dirty="0" smtClean="0">
                <a:solidFill>
                  <a:srgbClr val="FF0000"/>
                </a:solidFill>
              </a:rPr>
              <a:t> </a:t>
            </a:r>
            <a:r>
              <a:rPr lang="en-US" sz="2400" b="1" dirty="0" err="1" smtClean="0">
                <a:solidFill>
                  <a:srgbClr val="FF0000"/>
                </a:solidFill>
              </a:rPr>
              <a:t>odgovor</a:t>
            </a:r>
            <a:r>
              <a:rPr lang="en-US" sz="2400" b="1" dirty="0" smtClean="0">
                <a:solidFill>
                  <a:srgbClr val="FF0000"/>
                </a:solidFill>
              </a:rPr>
              <a:t> da, </a:t>
            </a:r>
            <a:r>
              <a:rPr lang="en-US" sz="2400" b="1" dirty="0" err="1" smtClean="0">
                <a:solidFill>
                  <a:srgbClr val="FF0000"/>
                </a:solidFill>
              </a:rPr>
              <a:t>molim</a:t>
            </a:r>
            <a:r>
              <a:rPr lang="en-US" sz="2400" b="1" dirty="0" smtClean="0">
                <a:solidFill>
                  <a:srgbClr val="FF0000"/>
                </a:solidFill>
              </a:rPr>
              <a:t> vas </a:t>
            </a:r>
            <a:r>
              <a:rPr lang="en-US" sz="2400" b="1" dirty="0" err="1" smtClean="0">
                <a:solidFill>
                  <a:srgbClr val="FF0000"/>
                </a:solidFill>
              </a:rPr>
              <a:t>obratite</a:t>
            </a:r>
            <a:r>
              <a:rPr lang="en-US" sz="2400" b="1" dirty="0" smtClean="0">
                <a:solidFill>
                  <a:srgbClr val="FF0000"/>
                </a:solidFill>
              </a:rPr>
              <a:t> se </a:t>
            </a:r>
            <a:r>
              <a:rPr lang="en-US" sz="2400" b="1" dirty="0" err="1" smtClean="0">
                <a:solidFill>
                  <a:srgbClr val="FF0000"/>
                </a:solidFill>
              </a:rPr>
              <a:t>preko</a:t>
            </a:r>
            <a:r>
              <a:rPr lang="en-US" sz="2400" b="1" dirty="0" smtClean="0">
                <a:solidFill>
                  <a:srgbClr val="FF0000"/>
                </a:solidFill>
              </a:rPr>
              <a:t> </a:t>
            </a:r>
            <a:r>
              <a:rPr lang="en-US" sz="2400" b="1" dirty="0" err="1" smtClean="0">
                <a:solidFill>
                  <a:srgbClr val="FF0000"/>
                </a:solidFill>
              </a:rPr>
              <a:t>razrednika</a:t>
            </a:r>
            <a:r>
              <a:rPr lang="en-US" sz="2400" b="1" dirty="0" smtClean="0">
                <a:solidFill>
                  <a:srgbClr val="FF0000"/>
                </a:solidFill>
              </a:rPr>
              <a:t>, </a:t>
            </a:r>
            <a:r>
              <a:rPr lang="en-US" sz="2400" b="1" dirty="0" err="1" smtClean="0">
                <a:solidFill>
                  <a:srgbClr val="FF0000"/>
                </a:solidFill>
              </a:rPr>
              <a:t>stručnoj</a:t>
            </a:r>
            <a:r>
              <a:rPr lang="en-US" sz="2400" b="1" dirty="0" smtClean="0">
                <a:solidFill>
                  <a:srgbClr val="FF0000"/>
                </a:solidFill>
              </a:rPr>
              <a:t> </a:t>
            </a:r>
            <a:r>
              <a:rPr lang="en-US" sz="2400" b="1" dirty="0" err="1" smtClean="0">
                <a:solidFill>
                  <a:srgbClr val="FF0000"/>
                </a:solidFill>
              </a:rPr>
              <a:t>službi</a:t>
            </a:r>
            <a:r>
              <a:rPr lang="en-US" sz="2400" b="1" dirty="0" smtClean="0">
                <a:solidFill>
                  <a:srgbClr val="FF0000"/>
                </a:solidFill>
              </a:rPr>
              <a:t> </a:t>
            </a:r>
            <a:r>
              <a:rPr lang="en-US" sz="2400" b="1" dirty="0" err="1" smtClean="0">
                <a:solidFill>
                  <a:srgbClr val="FF0000"/>
                </a:solidFill>
              </a:rPr>
              <a:t>škole</a:t>
            </a:r>
            <a:r>
              <a:rPr lang="hr-HR" sz="2400" b="1" dirty="0" smtClean="0">
                <a:solidFill>
                  <a:srgbClr val="FF0000"/>
                </a:solidFill>
              </a:rPr>
              <a:t>!</a:t>
            </a:r>
            <a:endParaRPr lang="en-US" sz="2400" b="1" dirty="0">
              <a:solidFill>
                <a:srgbClr val="FF0000"/>
              </a:solidFill>
            </a:endParaRPr>
          </a:p>
        </p:txBody>
      </p:sp>
      <p:sp>
        <p:nvSpPr>
          <p:cNvPr id="4" name="Rezervirano mjesto sadržaja 3"/>
          <p:cNvSpPr>
            <a:spLocks noGrp="1"/>
          </p:cNvSpPr>
          <p:nvPr>
            <p:ph sz="half" idx="1"/>
          </p:nvPr>
        </p:nvSpPr>
        <p:spPr/>
        <p:txBody>
          <a:bodyPr/>
          <a:lstStyle/>
          <a:p>
            <a:pPr marL="0" indent="0">
              <a:buNone/>
            </a:pPr>
            <a:r>
              <a:rPr lang="hr-HR" dirty="0" smtClean="0"/>
              <a:t>5% </a:t>
            </a:r>
            <a:r>
              <a:rPr lang="pt-BR" dirty="0" smtClean="0"/>
              <a:t>Da,	15	</a:t>
            </a:r>
          </a:p>
          <a:p>
            <a:pPr marL="0" indent="0">
              <a:buNone/>
            </a:pPr>
            <a:r>
              <a:rPr lang="hr-HR" dirty="0" smtClean="0"/>
              <a:t>95% </a:t>
            </a:r>
            <a:r>
              <a:rPr lang="pt-BR" dirty="0" smtClean="0"/>
              <a:t>Ne, isto je kao i do sada	302	</a:t>
            </a:r>
            <a:endParaRPr lang="hr-HR" dirty="0" smtClean="0"/>
          </a:p>
          <a:p>
            <a:pPr marL="0" indent="0">
              <a:buNone/>
            </a:pPr>
            <a:endParaRPr lang="hr-HR" dirty="0"/>
          </a:p>
          <a:p>
            <a:pPr marL="0" indent="0">
              <a:buNone/>
            </a:pPr>
            <a:endParaRPr lang="en-US" dirty="0"/>
          </a:p>
        </p:txBody>
      </p:sp>
      <p:pic>
        <p:nvPicPr>
          <p:cNvPr id="6" name="Rezervirano mjesto sadržaja 5"/>
          <p:cNvPicPr>
            <a:picLocks noGrp="1" noChangeAspect="1"/>
          </p:cNvPicPr>
          <p:nvPr>
            <p:ph sz="half" idx="2"/>
          </p:nvPr>
        </p:nvPicPr>
        <p:blipFill>
          <a:blip r:embed="rId2"/>
          <a:stretch>
            <a:fillRect/>
          </a:stretch>
        </p:blipFill>
        <p:spPr>
          <a:xfrm>
            <a:off x="6703868" y="2909455"/>
            <a:ext cx="4310495" cy="3267508"/>
          </a:xfrm>
          <a:prstGeom prst="rect">
            <a:avLst/>
          </a:prstGeom>
        </p:spPr>
      </p:pic>
      <p:pic>
        <p:nvPicPr>
          <p:cNvPr id="7" name="Slika 6"/>
          <p:cNvPicPr>
            <a:picLocks noChangeAspect="1"/>
          </p:cNvPicPr>
          <p:nvPr/>
        </p:nvPicPr>
        <p:blipFill>
          <a:blip r:embed="rId3"/>
          <a:stretch>
            <a:fillRect/>
          </a:stretch>
        </p:blipFill>
        <p:spPr>
          <a:xfrm>
            <a:off x="1522267" y="3214256"/>
            <a:ext cx="4797439" cy="2962708"/>
          </a:xfrm>
          <a:prstGeom prst="rect">
            <a:avLst/>
          </a:prstGeom>
        </p:spPr>
      </p:pic>
    </p:spTree>
    <p:extLst>
      <p:ext uri="{BB962C8B-B14F-4D97-AF65-F5344CB8AC3E}">
        <p14:creationId xmlns:p14="http://schemas.microsoft.com/office/powerpoint/2010/main" val="2572089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sz="2400" b="1" dirty="0" smtClean="0">
                <a:solidFill>
                  <a:srgbClr val="7030A0"/>
                </a:solidFill>
              </a:rPr>
              <a:t>U zadnjem pitanju otvorenog tipa roditelji izražavaju svoje sugestije o tome kako bi se, po njihovom mišljenju, mogla unaprijediti nastava na daljinu</a:t>
            </a:r>
            <a:endParaRPr lang="en-US" sz="2400" b="1" dirty="0">
              <a:solidFill>
                <a:srgbClr val="7030A0"/>
              </a:solidFill>
            </a:endParaRPr>
          </a:p>
        </p:txBody>
      </p:sp>
      <p:sp>
        <p:nvSpPr>
          <p:cNvPr id="3" name="Rezervirano mjesto sadržaja 2"/>
          <p:cNvSpPr>
            <a:spLocks noGrp="1"/>
          </p:cNvSpPr>
          <p:nvPr>
            <p:ph idx="1"/>
          </p:nvPr>
        </p:nvSpPr>
        <p:spPr/>
        <p:txBody>
          <a:bodyPr>
            <a:normAutofit fontScale="92500"/>
          </a:bodyPr>
          <a:lstStyle/>
          <a:p>
            <a:pPr marL="0" indent="0">
              <a:buNone/>
            </a:pPr>
            <a:r>
              <a:rPr lang="hr-HR" dirty="0" smtClean="0"/>
              <a:t>Navedena mišljenja iznesena su u pitanju otvorenog tipa. 21,38% roditelja iznosi pohvale i zadovoljstvo i zahvalnost nastavom na daljinu.</a:t>
            </a:r>
          </a:p>
          <a:p>
            <a:pPr marL="0" indent="0">
              <a:buNone/>
            </a:pPr>
            <a:r>
              <a:rPr lang="hr-HR" dirty="0" smtClean="0"/>
              <a:t>78,61% prijedloge o tome kako bi se mogla unaprijediti nastava na daljinu.</a:t>
            </a:r>
          </a:p>
          <a:p>
            <a:pPr marL="0" indent="0">
              <a:buNone/>
            </a:pPr>
            <a:r>
              <a:rPr lang="hr-HR" b="1" dirty="0" smtClean="0"/>
              <a:t>Od iznesenih prijedloga po učestalosti uvjerljivo je najviše onih koji se odnose na:</a:t>
            </a:r>
          </a:p>
          <a:p>
            <a:pPr marL="514350" indent="-514350">
              <a:buAutoNum type="arabicPeriod"/>
            </a:pPr>
            <a:r>
              <a:rPr lang="hr-HR" b="1" dirty="0" smtClean="0"/>
              <a:t>46,2% objašnjavanje gradiva </a:t>
            </a:r>
          </a:p>
          <a:p>
            <a:pPr marL="0" indent="0">
              <a:buNone/>
            </a:pPr>
            <a:r>
              <a:rPr lang="hr-HR" b="1" dirty="0" smtClean="0"/>
              <a:t>2. domaći rad, opterećenost učenika, potrebu izdvajanja bitnog sadržaja</a:t>
            </a:r>
          </a:p>
          <a:p>
            <a:pPr marL="0" indent="0">
              <a:buNone/>
            </a:pPr>
            <a:r>
              <a:rPr lang="hr-HR" b="1" dirty="0" smtClean="0"/>
              <a:t>3. važnost povratne informacije i komunikaciju učitelj-učenik, ali i učitelj-roditelj </a:t>
            </a:r>
            <a:r>
              <a:rPr lang="hr-HR" dirty="0" smtClean="0"/>
              <a:t>(jako nedostaje uživo komunikacija, jasnije, konciznije upute učenicima, upute kako oni roditelji mogu pratiti rad (kriteriji) )</a:t>
            </a:r>
          </a:p>
          <a:p>
            <a:pPr marL="514350" indent="-514350">
              <a:buAutoNum type="arabicPeriod"/>
            </a:pPr>
            <a:endParaRPr lang="en-US" dirty="0"/>
          </a:p>
        </p:txBody>
      </p:sp>
    </p:spTree>
    <p:extLst>
      <p:ext uri="{BB962C8B-B14F-4D97-AF65-F5344CB8AC3E}">
        <p14:creationId xmlns:p14="http://schemas.microsoft.com/office/powerpoint/2010/main" val="10745384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p:txBody>
          <a:bodyPr>
            <a:normAutofit/>
          </a:bodyPr>
          <a:lstStyle/>
          <a:p>
            <a:pPr marL="0" indent="0">
              <a:buNone/>
            </a:pPr>
            <a:r>
              <a:rPr lang="hr-HR" b="1" dirty="0" smtClean="0"/>
              <a:t>4. organizaciju, strukturu i tehničku-informatičku podršku</a:t>
            </a:r>
          </a:p>
          <a:p>
            <a:pPr marL="0" indent="0">
              <a:buNone/>
            </a:pPr>
            <a:r>
              <a:rPr lang="hr-HR" b="1" dirty="0" smtClean="0"/>
              <a:t>5. vrednovanje i ocjenjivanje </a:t>
            </a:r>
            <a:r>
              <a:rPr lang="hr-HR" dirty="0" smtClean="0"/>
              <a:t>(kako, može li biti objektivno…)</a:t>
            </a:r>
          </a:p>
          <a:p>
            <a:pPr marL="0" indent="0">
              <a:buNone/>
            </a:pPr>
            <a:endParaRPr lang="hr-HR" dirty="0"/>
          </a:p>
          <a:p>
            <a:pPr marL="0" indent="0">
              <a:buNone/>
            </a:pPr>
            <a:endParaRPr lang="hr-HR" dirty="0" smtClean="0"/>
          </a:p>
          <a:p>
            <a:pPr marL="0" indent="0">
              <a:buNone/>
            </a:pPr>
            <a:endParaRPr lang="hr-HR" dirty="0"/>
          </a:p>
          <a:p>
            <a:pPr marL="0" indent="0">
              <a:buNone/>
            </a:pPr>
            <a:endParaRPr lang="hr-HR" dirty="0"/>
          </a:p>
          <a:p>
            <a:pPr marL="0" indent="0">
              <a:buNone/>
            </a:pPr>
            <a:r>
              <a:rPr lang="hr-HR" sz="2400" dirty="0" smtClean="0"/>
              <a:t>*Naveden je dio mišljenja, okvirno grupiran u temama koje predstavljaju i u svrhu unaprjeđenja suradnje i nastave na daljinu. Navedena su kao izvorna, bez lektoriranja.</a:t>
            </a:r>
          </a:p>
        </p:txBody>
      </p:sp>
    </p:spTree>
    <p:extLst>
      <p:ext uri="{BB962C8B-B14F-4D97-AF65-F5344CB8AC3E}">
        <p14:creationId xmlns:p14="http://schemas.microsoft.com/office/powerpoint/2010/main" val="1115549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1" dirty="0" smtClean="0"/>
              <a:t>Neke od pohvala roditelja</a:t>
            </a:r>
            <a:endParaRPr lang="en-US" b="1" dirty="0"/>
          </a:p>
        </p:txBody>
      </p:sp>
      <p:sp>
        <p:nvSpPr>
          <p:cNvPr id="3" name="Rezervirano mjesto sadržaja 2"/>
          <p:cNvSpPr>
            <a:spLocks noGrp="1"/>
          </p:cNvSpPr>
          <p:nvPr>
            <p:ph idx="1"/>
          </p:nvPr>
        </p:nvSpPr>
        <p:spPr/>
        <p:txBody>
          <a:bodyPr>
            <a:normAutofit lnSpcReduction="10000"/>
          </a:bodyPr>
          <a:lstStyle/>
          <a:p>
            <a:pPr marL="0" indent="0">
              <a:buNone/>
            </a:pPr>
            <a:r>
              <a:rPr lang="hr-HR" dirty="0" smtClean="0"/>
              <a:t>„</a:t>
            </a:r>
            <a:r>
              <a:rPr lang="en-US" dirty="0" err="1" smtClean="0"/>
              <a:t>Uglavnom</a:t>
            </a:r>
            <a:r>
              <a:rPr lang="en-US" dirty="0" smtClean="0"/>
              <a:t> </a:t>
            </a:r>
            <a:r>
              <a:rPr lang="en-US" dirty="0" err="1"/>
              <a:t>sam</a:t>
            </a:r>
            <a:r>
              <a:rPr lang="en-US" dirty="0"/>
              <a:t> </a:t>
            </a:r>
            <a:r>
              <a:rPr lang="en-US" dirty="0" err="1"/>
              <a:t>prezadovoljna</a:t>
            </a:r>
            <a:r>
              <a:rPr lang="en-US" dirty="0" smtClean="0"/>
              <a:t>,</a:t>
            </a:r>
            <a:r>
              <a:rPr lang="hr-HR" dirty="0" smtClean="0"/>
              <a:t> </a:t>
            </a:r>
            <a:r>
              <a:rPr lang="en-US" dirty="0" err="1" smtClean="0"/>
              <a:t>primje</a:t>
            </a:r>
            <a:r>
              <a:rPr lang="hr-HR" dirty="0" smtClean="0"/>
              <a:t>ć</a:t>
            </a:r>
            <a:r>
              <a:rPr lang="en-US" dirty="0" err="1" smtClean="0"/>
              <a:t>ujem</a:t>
            </a:r>
            <a:r>
              <a:rPr lang="en-US" dirty="0" smtClean="0"/>
              <a:t> </a:t>
            </a:r>
            <a:r>
              <a:rPr lang="en-US" dirty="0"/>
              <a:t>da mi se </a:t>
            </a:r>
            <a:r>
              <a:rPr lang="en-US" dirty="0" err="1"/>
              <a:t>dijete</a:t>
            </a:r>
            <a:r>
              <a:rPr lang="en-US" dirty="0"/>
              <a:t> dobro </a:t>
            </a:r>
            <a:r>
              <a:rPr lang="en-US" dirty="0" err="1"/>
              <a:t>prilagodilo</a:t>
            </a:r>
            <a:r>
              <a:rPr lang="en-US" dirty="0"/>
              <a:t> </a:t>
            </a:r>
            <a:r>
              <a:rPr lang="en-US" dirty="0" err="1"/>
              <a:t>ovom</a:t>
            </a:r>
            <a:r>
              <a:rPr lang="en-US" dirty="0"/>
              <a:t> </a:t>
            </a:r>
            <a:r>
              <a:rPr lang="en-US" dirty="0" err="1"/>
              <a:t>načinu</a:t>
            </a:r>
            <a:r>
              <a:rPr lang="en-US" dirty="0"/>
              <a:t> </a:t>
            </a:r>
            <a:r>
              <a:rPr lang="en-US" dirty="0" err="1"/>
              <a:t>rada</a:t>
            </a:r>
            <a:r>
              <a:rPr lang="en-US" dirty="0"/>
              <a:t> </a:t>
            </a:r>
            <a:r>
              <a:rPr lang="en-US" dirty="0" err="1"/>
              <a:t>i</a:t>
            </a:r>
            <a:r>
              <a:rPr lang="en-US" dirty="0"/>
              <a:t> da </a:t>
            </a:r>
            <a:r>
              <a:rPr lang="en-US" dirty="0" err="1"/>
              <a:t>nema</a:t>
            </a:r>
            <a:r>
              <a:rPr lang="en-US" dirty="0"/>
              <a:t> </a:t>
            </a:r>
            <a:r>
              <a:rPr lang="en-US" dirty="0" err="1"/>
              <a:t>problema</a:t>
            </a:r>
            <a:r>
              <a:rPr lang="en-US" dirty="0"/>
              <a:t> s </a:t>
            </a:r>
            <a:r>
              <a:rPr lang="en-US" dirty="0" err="1"/>
              <a:t>usvajanjem</a:t>
            </a:r>
            <a:r>
              <a:rPr lang="en-US" dirty="0"/>
              <a:t> </a:t>
            </a:r>
            <a:r>
              <a:rPr lang="en-US" dirty="0" err="1"/>
              <a:t>novih</a:t>
            </a:r>
            <a:r>
              <a:rPr lang="en-US" dirty="0"/>
              <a:t> </a:t>
            </a:r>
            <a:r>
              <a:rPr lang="en-US" dirty="0" err="1"/>
              <a:t>lekcija,a</a:t>
            </a:r>
            <a:r>
              <a:rPr lang="en-US" dirty="0"/>
              <a:t> </a:t>
            </a:r>
            <a:r>
              <a:rPr lang="en-US" dirty="0" err="1"/>
              <a:t>i</a:t>
            </a:r>
            <a:r>
              <a:rPr lang="en-US" dirty="0"/>
              <a:t> </a:t>
            </a:r>
            <a:r>
              <a:rPr lang="en-US" dirty="0" err="1"/>
              <a:t>nastavnici</a:t>
            </a:r>
            <a:r>
              <a:rPr lang="en-US" dirty="0"/>
              <a:t> </a:t>
            </a:r>
            <a:r>
              <a:rPr lang="en-US" dirty="0" err="1"/>
              <a:t>su</a:t>
            </a:r>
            <a:r>
              <a:rPr lang="en-US" dirty="0"/>
              <a:t> </a:t>
            </a:r>
            <a:r>
              <a:rPr lang="en-US" dirty="0" err="1"/>
              <a:t>dostupni</a:t>
            </a:r>
            <a:r>
              <a:rPr lang="en-US" dirty="0"/>
              <a:t> </a:t>
            </a:r>
            <a:r>
              <a:rPr lang="en-US" dirty="0" err="1"/>
              <a:t>za</a:t>
            </a:r>
            <a:r>
              <a:rPr lang="en-US" dirty="0"/>
              <a:t> </a:t>
            </a:r>
            <a:r>
              <a:rPr lang="en-US" dirty="0" err="1"/>
              <a:t>sve</a:t>
            </a:r>
            <a:r>
              <a:rPr lang="en-US" dirty="0"/>
              <a:t> </a:t>
            </a:r>
            <a:r>
              <a:rPr lang="en-US" dirty="0" err="1"/>
              <a:t>nejasnoće</a:t>
            </a:r>
            <a:r>
              <a:rPr lang="en-US" dirty="0"/>
              <a:t> </a:t>
            </a:r>
            <a:r>
              <a:rPr lang="en-US" dirty="0" err="1"/>
              <a:t>ako</a:t>
            </a:r>
            <a:r>
              <a:rPr lang="en-US" dirty="0"/>
              <a:t> </a:t>
            </a:r>
            <a:r>
              <a:rPr lang="en-US" dirty="0" err="1"/>
              <a:t>ima</a:t>
            </a:r>
            <a:r>
              <a:rPr lang="en-US" dirty="0" smtClean="0"/>
              <a:t>,</a:t>
            </a:r>
            <a:r>
              <a:rPr lang="hr-HR" dirty="0" smtClean="0"/>
              <a:t> </a:t>
            </a:r>
            <a:r>
              <a:rPr lang="en-US" dirty="0" err="1" smtClean="0"/>
              <a:t>tako</a:t>
            </a:r>
            <a:r>
              <a:rPr lang="en-US" dirty="0" smtClean="0"/>
              <a:t> </a:t>
            </a:r>
            <a:r>
              <a:rPr lang="en-US" dirty="0"/>
              <a:t>da </a:t>
            </a:r>
            <a:r>
              <a:rPr lang="en-US" dirty="0" err="1"/>
              <a:t>nemam</a:t>
            </a:r>
            <a:r>
              <a:rPr lang="en-US" dirty="0"/>
              <a:t> </a:t>
            </a:r>
            <a:r>
              <a:rPr lang="en-US" dirty="0" err="1"/>
              <a:t>zamjerke</a:t>
            </a:r>
            <a:r>
              <a:rPr lang="en-US" dirty="0" smtClean="0"/>
              <a:t>.</a:t>
            </a:r>
            <a:endParaRPr lang="hr-HR" dirty="0" smtClean="0"/>
          </a:p>
          <a:p>
            <a:pPr marL="0" indent="0">
              <a:buNone/>
            </a:pPr>
            <a:r>
              <a:rPr lang="pl-PL" dirty="0" smtClean="0"/>
              <a:t>-Za </a:t>
            </a:r>
            <a:r>
              <a:rPr lang="pl-PL" dirty="0"/>
              <a:t>sada je sve u redu, tako da nemam prijedloga.</a:t>
            </a:r>
          </a:p>
          <a:p>
            <a:pPr marL="0" indent="0">
              <a:buNone/>
            </a:pPr>
            <a:r>
              <a:rPr lang="pl-PL" dirty="0"/>
              <a:t>-</a:t>
            </a:r>
            <a:r>
              <a:rPr lang="pl-PL" dirty="0" smtClean="0"/>
              <a:t>Ovako </a:t>
            </a:r>
            <a:r>
              <a:rPr lang="pl-PL" dirty="0"/>
              <a:t>je </a:t>
            </a:r>
            <a:r>
              <a:rPr lang="pl-PL" dirty="0" smtClean="0"/>
              <a:t>dobro</a:t>
            </a:r>
          </a:p>
          <a:p>
            <a:pPr marL="0" indent="0">
              <a:buNone/>
            </a:pPr>
            <a:r>
              <a:rPr lang="pl-PL" dirty="0"/>
              <a:t>Budući da je svima nama ovo novo nemam primjedbe na rad profesora koji su se jako dobro i brzo snašli u obavljanju svoga posla.</a:t>
            </a:r>
          </a:p>
          <a:p>
            <a:pPr marL="0" indent="0">
              <a:buNone/>
            </a:pPr>
            <a:r>
              <a:rPr lang="hr-HR" dirty="0" smtClean="0"/>
              <a:t>-</a:t>
            </a:r>
            <a:r>
              <a:rPr lang="en-US" dirty="0" err="1" smtClean="0"/>
              <a:t>Mislim</a:t>
            </a:r>
            <a:r>
              <a:rPr lang="en-US" dirty="0" smtClean="0"/>
              <a:t> </a:t>
            </a:r>
            <a:r>
              <a:rPr lang="en-US" dirty="0"/>
              <a:t>da je </a:t>
            </a:r>
            <a:r>
              <a:rPr lang="en-US" dirty="0" err="1"/>
              <a:t>ovaj</a:t>
            </a:r>
            <a:r>
              <a:rPr lang="en-US" dirty="0"/>
              <a:t> </a:t>
            </a:r>
            <a:r>
              <a:rPr lang="en-US" dirty="0" err="1"/>
              <a:t>nacin</a:t>
            </a:r>
            <a:r>
              <a:rPr lang="en-US" dirty="0"/>
              <a:t> </a:t>
            </a:r>
            <a:r>
              <a:rPr lang="en-US" dirty="0" err="1"/>
              <a:t>nastave</a:t>
            </a:r>
            <a:r>
              <a:rPr lang="en-US" dirty="0"/>
              <a:t> </a:t>
            </a:r>
            <a:r>
              <a:rPr lang="en-US" dirty="0" err="1"/>
              <a:t>sasvim</a:t>
            </a:r>
            <a:r>
              <a:rPr lang="en-US" dirty="0"/>
              <a:t> </a:t>
            </a:r>
            <a:r>
              <a:rPr lang="en-US" dirty="0" err="1"/>
              <a:t>zadovoljavajuci</a:t>
            </a:r>
            <a:r>
              <a:rPr lang="en-US" dirty="0" smtClean="0"/>
              <a:t>.</a:t>
            </a:r>
            <a:endParaRPr lang="hr-HR" dirty="0" smtClean="0"/>
          </a:p>
          <a:p>
            <a:pPr marL="0" indent="0">
              <a:buNone/>
            </a:pPr>
            <a:r>
              <a:rPr lang="hr-HR" dirty="0" smtClean="0"/>
              <a:t>-</a:t>
            </a:r>
            <a:r>
              <a:rPr lang="en-US" dirty="0" err="1" smtClean="0"/>
              <a:t>Sve</a:t>
            </a:r>
            <a:r>
              <a:rPr lang="en-US" dirty="0" smtClean="0"/>
              <a:t> </a:t>
            </a:r>
            <a:r>
              <a:rPr lang="en-US" dirty="0"/>
              <a:t>je super </a:t>
            </a:r>
            <a:r>
              <a:rPr lang="en-US" dirty="0" err="1"/>
              <a:t>organizirano</a:t>
            </a:r>
            <a:r>
              <a:rPr lang="en-US" dirty="0"/>
              <a:t> u </a:t>
            </a:r>
            <a:r>
              <a:rPr lang="en-US" dirty="0" err="1"/>
              <a:t>nastavi</a:t>
            </a:r>
            <a:r>
              <a:rPr lang="en-US" dirty="0"/>
              <a:t> </a:t>
            </a:r>
            <a:r>
              <a:rPr lang="en-US" dirty="0" err="1"/>
              <a:t>na</a:t>
            </a:r>
            <a:r>
              <a:rPr lang="en-US" dirty="0"/>
              <a:t> </a:t>
            </a:r>
            <a:r>
              <a:rPr lang="en-US" dirty="0" err="1"/>
              <a:t>daljinu</a:t>
            </a:r>
            <a:r>
              <a:rPr lang="en-US" dirty="0" smtClean="0"/>
              <a:t>!</a:t>
            </a:r>
            <a:r>
              <a:rPr lang="hr-HR" dirty="0" smtClean="0"/>
              <a:t>”</a:t>
            </a:r>
            <a:endParaRPr lang="en-US" dirty="0"/>
          </a:p>
        </p:txBody>
      </p:sp>
    </p:spTree>
    <p:extLst>
      <p:ext uri="{BB962C8B-B14F-4D97-AF65-F5344CB8AC3E}">
        <p14:creationId xmlns:p14="http://schemas.microsoft.com/office/powerpoint/2010/main" val="1979795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Neke od pohvala roditelja:</a:t>
            </a:r>
            <a:endParaRPr lang="en-US" dirty="0"/>
          </a:p>
        </p:txBody>
      </p:sp>
      <p:sp>
        <p:nvSpPr>
          <p:cNvPr id="3" name="Rezervirano mjesto sadržaja 2"/>
          <p:cNvSpPr>
            <a:spLocks noGrp="1"/>
          </p:cNvSpPr>
          <p:nvPr>
            <p:ph idx="1"/>
          </p:nvPr>
        </p:nvSpPr>
        <p:spPr/>
        <p:txBody>
          <a:bodyPr/>
          <a:lstStyle/>
          <a:p>
            <a:r>
              <a:rPr lang="hr-HR" dirty="0"/>
              <a:t>Mislim da je ovako sasvim dobro organizirano</a:t>
            </a:r>
            <a:r>
              <a:rPr lang="hr-HR" dirty="0" smtClean="0"/>
              <a:t>.</a:t>
            </a:r>
          </a:p>
          <a:p>
            <a:r>
              <a:rPr lang="pt-BR" dirty="0"/>
              <a:t>Smatram da sve odlično funkcionira</a:t>
            </a:r>
            <a:endParaRPr lang="hr-HR" dirty="0" smtClean="0"/>
          </a:p>
          <a:p>
            <a:r>
              <a:rPr lang="fi-FI" dirty="0" smtClean="0"/>
              <a:t>Slazem </a:t>
            </a:r>
            <a:r>
              <a:rPr lang="fi-FI" dirty="0"/>
              <a:t>se kako se nastava odvija </a:t>
            </a:r>
            <a:endParaRPr lang="hr-HR" dirty="0" smtClean="0"/>
          </a:p>
          <a:p>
            <a:r>
              <a:rPr lang="fi-FI" dirty="0" smtClean="0"/>
              <a:t>Nastava </a:t>
            </a:r>
            <a:r>
              <a:rPr lang="fi-FI" dirty="0"/>
              <a:t>na daljinu je zadovoljavajuća.djeca moraju biti što manje opterećena gradivom s previše detalja.Samo važne činjenice im treba forsirati.Neki roditelji moraju raditi i biti odsutni iz kuće pa nemogu pomoći svom školarcu.S obzirom da se ovakva nastava odvija prvi put u povijesti školstva vrlo je </a:t>
            </a:r>
            <a:r>
              <a:rPr lang="fi-FI" dirty="0" smtClean="0"/>
              <a:t>dobra</a:t>
            </a:r>
            <a:endParaRPr lang="hr-HR" dirty="0" smtClean="0"/>
          </a:p>
          <a:p>
            <a:r>
              <a:rPr lang="pl-PL" dirty="0"/>
              <a:t>Zadovoljna sam s digitalnim programom.</a:t>
            </a:r>
            <a:endParaRPr lang="hr-HR" dirty="0" smtClean="0"/>
          </a:p>
        </p:txBody>
      </p:sp>
    </p:spTree>
    <p:extLst>
      <p:ext uri="{BB962C8B-B14F-4D97-AF65-F5344CB8AC3E}">
        <p14:creationId xmlns:p14="http://schemas.microsoft.com/office/powerpoint/2010/main" val="3681927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sz="3100" dirty="0" smtClean="0"/>
              <a:t>1.Neki od prijedloga roditelja </a:t>
            </a:r>
            <a:r>
              <a:rPr lang="hr-HR" sz="3100" dirty="0"/>
              <a:t>u pogledu </a:t>
            </a:r>
            <a:r>
              <a:rPr lang="hr-HR" sz="3100" b="1" dirty="0" smtClean="0"/>
              <a:t>objašnjavanja </a:t>
            </a:r>
            <a:r>
              <a:rPr lang="hr-HR" sz="3100" b="1" dirty="0"/>
              <a:t>gradiva</a:t>
            </a:r>
            <a:r>
              <a:rPr lang="hr-HR" dirty="0"/>
              <a:t/>
            </a:r>
            <a:br>
              <a:rPr lang="hr-HR" dirty="0"/>
            </a:br>
            <a:r>
              <a:rPr lang="hr-HR" dirty="0"/>
              <a:t> </a:t>
            </a:r>
            <a:endParaRPr lang="en-US" dirty="0"/>
          </a:p>
        </p:txBody>
      </p:sp>
      <p:sp>
        <p:nvSpPr>
          <p:cNvPr id="3" name="Rezervirano mjesto sadržaja 2"/>
          <p:cNvSpPr>
            <a:spLocks noGrp="1"/>
          </p:cNvSpPr>
          <p:nvPr>
            <p:ph idx="1"/>
          </p:nvPr>
        </p:nvSpPr>
        <p:spPr/>
        <p:txBody>
          <a:bodyPr>
            <a:normAutofit fontScale="55000" lnSpcReduction="20000"/>
          </a:bodyPr>
          <a:lstStyle/>
          <a:p>
            <a:pPr marL="0" indent="0">
              <a:buNone/>
            </a:pPr>
            <a:r>
              <a:rPr lang="hr-HR" dirty="0"/>
              <a:t>-Nastava na daljinu bi se mogla unaprijediti tako što bi bilo više video sadržaja gdje se objašnjava lekcija/</a:t>
            </a:r>
            <a:r>
              <a:rPr lang="hr-HR" dirty="0" err="1"/>
              <a:t>cijelina</a:t>
            </a:r>
            <a:r>
              <a:rPr lang="hr-HR" dirty="0"/>
              <a:t> ,umjesto prezentacija</a:t>
            </a:r>
            <a:r>
              <a:rPr lang="hr-HR" dirty="0" smtClean="0"/>
              <a:t>.</a:t>
            </a:r>
          </a:p>
          <a:p>
            <a:pPr marL="0" indent="0">
              <a:buNone/>
            </a:pPr>
            <a:r>
              <a:rPr lang="hr-HR" dirty="0"/>
              <a:t>-Ovakav način nastave na daljinu je </a:t>
            </a:r>
            <a:r>
              <a:rPr lang="hr-HR" dirty="0" err="1"/>
              <a:t>zadovoljavajuć</a:t>
            </a:r>
            <a:r>
              <a:rPr lang="hr-HR" dirty="0"/>
              <a:t>. Smatram da bi mogao postati odličan ako bi nastavnici i djeca počeli koristiti aplikaciju "</a:t>
            </a:r>
            <a:r>
              <a:rPr lang="hr-HR" dirty="0" err="1"/>
              <a:t>Zoom</a:t>
            </a:r>
            <a:r>
              <a:rPr lang="hr-HR" dirty="0"/>
              <a:t>" ..ili neku drugu istog tipa.. i sudjelovati u nastavi u kojoj nastavnik objašnjava lekcije on line. Lijep pozdrav.</a:t>
            </a:r>
          </a:p>
          <a:p>
            <a:pPr marL="0" indent="0">
              <a:buNone/>
            </a:pPr>
            <a:r>
              <a:rPr lang="hr-HR" dirty="0" smtClean="0"/>
              <a:t>-</a:t>
            </a:r>
            <a:r>
              <a:rPr lang="en-US" dirty="0" err="1" smtClean="0"/>
              <a:t>Uglavnom</a:t>
            </a:r>
            <a:r>
              <a:rPr lang="en-US" dirty="0" smtClean="0"/>
              <a:t> </a:t>
            </a:r>
            <a:r>
              <a:rPr lang="en-US" dirty="0" err="1"/>
              <a:t>sam</a:t>
            </a:r>
            <a:r>
              <a:rPr lang="en-US" dirty="0"/>
              <a:t> </a:t>
            </a:r>
            <a:r>
              <a:rPr lang="en-US" dirty="0" err="1"/>
              <a:t>zadovoljna</a:t>
            </a:r>
            <a:r>
              <a:rPr lang="en-US" dirty="0"/>
              <a:t> </a:t>
            </a:r>
            <a:r>
              <a:rPr lang="en-US" dirty="0" err="1"/>
              <a:t>ovakvim</a:t>
            </a:r>
            <a:r>
              <a:rPr lang="en-US" dirty="0"/>
              <a:t> </a:t>
            </a:r>
            <a:r>
              <a:rPr lang="en-US" dirty="0" err="1"/>
              <a:t>načinom</a:t>
            </a:r>
            <a:r>
              <a:rPr lang="en-US" dirty="0"/>
              <a:t>, </a:t>
            </a:r>
            <a:r>
              <a:rPr lang="en-US" dirty="0" err="1"/>
              <a:t>iako</a:t>
            </a:r>
            <a:r>
              <a:rPr lang="en-US" dirty="0"/>
              <a:t> </a:t>
            </a:r>
            <a:r>
              <a:rPr lang="en-US" dirty="0" err="1"/>
              <a:t>mislim</a:t>
            </a:r>
            <a:r>
              <a:rPr lang="en-US" dirty="0"/>
              <a:t> da </a:t>
            </a:r>
            <a:r>
              <a:rPr lang="en-US" dirty="0" err="1"/>
              <a:t>kod</a:t>
            </a:r>
            <a:r>
              <a:rPr lang="en-US" dirty="0"/>
              <a:t> </a:t>
            </a:r>
            <a:r>
              <a:rPr lang="en-US" dirty="0" err="1"/>
              <a:t>pojedinih</a:t>
            </a:r>
            <a:r>
              <a:rPr lang="en-US" dirty="0"/>
              <a:t> predmeta </a:t>
            </a:r>
            <a:r>
              <a:rPr lang="en-US" dirty="0" err="1"/>
              <a:t>kao</a:t>
            </a:r>
            <a:r>
              <a:rPr lang="en-US" dirty="0"/>
              <a:t> </a:t>
            </a:r>
            <a:r>
              <a:rPr lang="en-US" dirty="0" err="1"/>
              <a:t>što</a:t>
            </a:r>
            <a:r>
              <a:rPr lang="en-US" dirty="0"/>
              <a:t> je </a:t>
            </a:r>
            <a:r>
              <a:rPr lang="en-US" dirty="0" err="1"/>
              <a:t>matematika</a:t>
            </a:r>
            <a:r>
              <a:rPr lang="en-US" dirty="0"/>
              <a:t> </a:t>
            </a:r>
            <a:r>
              <a:rPr lang="en-US" dirty="0" err="1"/>
              <a:t>ipak</a:t>
            </a:r>
            <a:r>
              <a:rPr lang="en-US" dirty="0"/>
              <a:t> </a:t>
            </a:r>
            <a:r>
              <a:rPr lang="en-US" dirty="0" err="1"/>
              <a:t>nedostaje</a:t>
            </a:r>
            <a:r>
              <a:rPr lang="en-US" dirty="0"/>
              <a:t> </a:t>
            </a:r>
            <a:r>
              <a:rPr lang="en-US" dirty="0" err="1"/>
              <a:t>onaj</a:t>
            </a:r>
            <a:r>
              <a:rPr lang="en-US" dirty="0"/>
              <a:t> </a:t>
            </a:r>
            <a:r>
              <a:rPr lang="en-US" dirty="0" err="1"/>
              <a:t>pravi</a:t>
            </a:r>
            <a:r>
              <a:rPr lang="en-US" dirty="0"/>
              <a:t> </a:t>
            </a:r>
            <a:r>
              <a:rPr lang="en-US" dirty="0" err="1"/>
              <a:t>školski</a:t>
            </a:r>
            <a:r>
              <a:rPr lang="en-US" dirty="0"/>
              <a:t> sat </a:t>
            </a:r>
            <a:r>
              <a:rPr lang="en-US" dirty="0" err="1"/>
              <a:t>gdje</a:t>
            </a:r>
            <a:r>
              <a:rPr lang="en-US" dirty="0"/>
              <a:t> </a:t>
            </a:r>
            <a:r>
              <a:rPr lang="en-US" dirty="0" err="1"/>
              <a:t>djeca</a:t>
            </a:r>
            <a:r>
              <a:rPr lang="en-US" dirty="0"/>
              <a:t> </a:t>
            </a:r>
            <a:r>
              <a:rPr lang="en-US" dirty="0" err="1"/>
              <a:t>ipak</a:t>
            </a:r>
            <a:r>
              <a:rPr lang="en-US" dirty="0"/>
              <a:t> </a:t>
            </a:r>
            <a:r>
              <a:rPr lang="en-US" dirty="0" err="1"/>
              <a:t>mnogo</a:t>
            </a:r>
            <a:r>
              <a:rPr lang="en-US" dirty="0"/>
              <a:t> </a:t>
            </a:r>
            <a:r>
              <a:rPr lang="en-US" dirty="0" err="1"/>
              <a:t>bolje</a:t>
            </a:r>
            <a:r>
              <a:rPr lang="en-US" dirty="0"/>
              <a:t> </a:t>
            </a:r>
            <a:r>
              <a:rPr lang="en-US" dirty="0" err="1"/>
              <a:t>mogu</a:t>
            </a:r>
            <a:r>
              <a:rPr lang="en-US" dirty="0"/>
              <a:t> </a:t>
            </a:r>
            <a:r>
              <a:rPr lang="en-US" dirty="0" err="1"/>
              <a:t>svoju</a:t>
            </a:r>
            <a:r>
              <a:rPr lang="en-US" dirty="0"/>
              <a:t> </a:t>
            </a:r>
            <a:r>
              <a:rPr lang="en-US" dirty="0" err="1"/>
              <a:t>nastavnicu</a:t>
            </a:r>
            <a:r>
              <a:rPr lang="en-US" dirty="0"/>
              <a:t> </a:t>
            </a:r>
            <a:r>
              <a:rPr lang="en-US" dirty="0" err="1"/>
              <a:t>razumjeti</a:t>
            </a:r>
            <a:r>
              <a:rPr lang="en-US" dirty="0"/>
              <a:t> pa </a:t>
            </a:r>
            <a:r>
              <a:rPr lang="en-US" dirty="0" err="1"/>
              <a:t>tako</a:t>
            </a:r>
            <a:r>
              <a:rPr lang="en-US" dirty="0"/>
              <a:t> </a:t>
            </a:r>
            <a:r>
              <a:rPr lang="en-US" dirty="0" err="1"/>
              <a:t>i</a:t>
            </a:r>
            <a:r>
              <a:rPr lang="en-US" dirty="0"/>
              <a:t> </a:t>
            </a:r>
            <a:r>
              <a:rPr lang="en-US" dirty="0" err="1"/>
              <a:t>samo</a:t>
            </a:r>
            <a:r>
              <a:rPr lang="en-US" dirty="0"/>
              <a:t> </a:t>
            </a:r>
            <a:r>
              <a:rPr lang="en-US" dirty="0" err="1"/>
              <a:t>gradivo</a:t>
            </a:r>
            <a:r>
              <a:rPr lang="en-US" dirty="0"/>
              <a:t>. </a:t>
            </a:r>
            <a:r>
              <a:rPr lang="en-US" dirty="0" err="1"/>
              <a:t>Hvala</a:t>
            </a:r>
            <a:r>
              <a:rPr lang="en-US" dirty="0"/>
              <a:t> </a:t>
            </a:r>
            <a:r>
              <a:rPr lang="en-US" dirty="0" err="1"/>
              <a:t>svim</a:t>
            </a:r>
            <a:r>
              <a:rPr lang="en-US" dirty="0"/>
              <a:t> </a:t>
            </a:r>
            <a:r>
              <a:rPr lang="en-US" dirty="0" err="1"/>
              <a:t>nastavnicima</a:t>
            </a:r>
            <a:r>
              <a:rPr lang="en-US" dirty="0"/>
              <a:t> </a:t>
            </a:r>
            <a:r>
              <a:rPr lang="en-US" dirty="0" err="1"/>
              <a:t>na</a:t>
            </a:r>
            <a:r>
              <a:rPr lang="en-US" dirty="0"/>
              <a:t> </a:t>
            </a:r>
            <a:r>
              <a:rPr lang="en-US" dirty="0" err="1"/>
              <a:t>trudu</a:t>
            </a:r>
            <a:r>
              <a:rPr lang="en-US" dirty="0"/>
              <a:t> </a:t>
            </a:r>
            <a:r>
              <a:rPr lang="en-US" dirty="0" err="1"/>
              <a:t>i</a:t>
            </a:r>
            <a:r>
              <a:rPr lang="en-US" dirty="0"/>
              <a:t> </a:t>
            </a:r>
            <a:r>
              <a:rPr lang="en-US" dirty="0" err="1"/>
              <a:t>razumjevanju</a:t>
            </a:r>
            <a:r>
              <a:rPr lang="en-US" dirty="0"/>
              <a:t>. </a:t>
            </a:r>
            <a:r>
              <a:rPr lang="en-US" dirty="0" err="1"/>
              <a:t>Nije</a:t>
            </a:r>
            <a:r>
              <a:rPr lang="en-US" dirty="0"/>
              <a:t> </a:t>
            </a:r>
            <a:r>
              <a:rPr lang="en-US" dirty="0" err="1"/>
              <a:t>uopće</a:t>
            </a:r>
            <a:r>
              <a:rPr lang="en-US" dirty="0"/>
              <a:t> </a:t>
            </a:r>
            <a:r>
              <a:rPr lang="en-US" dirty="0" err="1"/>
              <a:t>lako</a:t>
            </a:r>
            <a:r>
              <a:rPr lang="en-US" dirty="0"/>
              <a:t> </a:t>
            </a:r>
            <a:r>
              <a:rPr lang="en-US" dirty="0" err="1"/>
              <a:t>na</a:t>
            </a:r>
            <a:r>
              <a:rPr lang="en-US" dirty="0"/>
              <a:t> </a:t>
            </a:r>
            <a:r>
              <a:rPr lang="en-US" dirty="0" err="1"/>
              <a:t>ovaj</a:t>
            </a:r>
            <a:r>
              <a:rPr lang="en-US" dirty="0"/>
              <a:t> </a:t>
            </a:r>
            <a:r>
              <a:rPr lang="en-US" dirty="0" err="1"/>
              <a:t>način</a:t>
            </a:r>
            <a:r>
              <a:rPr lang="en-US" dirty="0"/>
              <a:t> </a:t>
            </a:r>
            <a:r>
              <a:rPr lang="en-US" dirty="0" err="1"/>
              <a:t>imati</a:t>
            </a:r>
            <a:r>
              <a:rPr lang="en-US" dirty="0"/>
              <a:t> </a:t>
            </a:r>
            <a:r>
              <a:rPr lang="en-US" dirty="0" err="1"/>
              <a:t>sve</a:t>
            </a:r>
            <a:r>
              <a:rPr lang="en-US" dirty="0"/>
              <a:t> pod </a:t>
            </a:r>
            <a:r>
              <a:rPr lang="en-US" dirty="0" err="1"/>
              <a:t>kontrolom</a:t>
            </a:r>
            <a:r>
              <a:rPr lang="en-US" dirty="0"/>
              <a:t> </a:t>
            </a:r>
            <a:r>
              <a:rPr lang="en-US" dirty="0" err="1"/>
              <a:t>ni</a:t>
            </a:r>
            <a:r>
              <a:rPr lang="en-US" dirty="0"/>
              <a:t> </a:t>
            </a:r>
            <a:r>
              <a:rPr lang="en-US" dirty="0" err="1"/>
              <a:t>vama</a:t>
            </a:r>
            <a:r>
              <a:rPr lang="en-US" dirty="0"/>
              <a:t> </a:t>
            </a:r>
            <a:r>
              <a:rPr lang="en-US" dirty="0" err="1"/>
              <a:t>ni</a:t>
            </a:r>
            <a:r>
              <a:rPr lang="en-US" dirty="0"/>
              <a:t> </a:t>
            </a:r>
            <a:r>
              <a:rPr lang="en-US" dirty="0" err="1"/>
              <a:t>djeci</a:t>
            </a:r>
            <a:r>
              <a:rPr lang="en-US" dirty="0"/>
              <a:t>. </a:t>
            </a:r>
            <a:r>
              <a:rPr lang="en-US" dirty="0" err="1"/>
              <a:t>Bitno</a:t>
            </a:r>
            <a:r>
              <a:rPr lang="en-US" dirty="0"/>
              <a:t> je </a:t>
            </a:r>
            <a:r>
              <a:rPr lang="en-US" dirty="0" err="1"/>
              <a:t>uzajamno</a:t>
            </a:r>
            <a:r>
              <a:rPr lang="en-US" dirty="0"/>
              <a:t> </a:t>
            </a:r>
            <a:r>
              <a:rPr lang="en-US" dirty="0" err="1"/>
              <a:t>razumjevanje</a:t>
            </a:r>
            <a:r>
              <a:rPr lang="en-US" dirty="0"/>
              <a:t> </a:t>
            </a:r>
            <a:r>
              <a:rPr lang="en-US" dirty="0" err="1"/>
              <a:t>svih</a:t>
            </a:r>
            <a:r>
              <a:rPr lang="en-US" dirty="0"/>
              <a:t> </a:t>
            </a:r>
            <a:r>
              <a:rPr lang="en-US" dirty="0" err="1"/>
              <a:t>nas</a:t>
            </a:r>
            <a:r>
              <a:rPr lang="en-US" dirty="0"/>
              <a:t>. </a:t>
            </a:r>
            <a:r>
              <a:rPr lang="en-US" dirty="0" err="1"/>
              <a:t>Srdačan</a:t>
            </a:r>
            <a:r>
              <a:rPr lang="en-US" dirty="0"/>
              <a:t> </a:t>
            </a:r>
            <a:r>
              <a:rPr lang="en-US" dirty="0" err="1"/>
              <a:t>pozdrav</a:t>
            </a:r>
            <a:r>
              <a:rPr lang="en-US" dirty="0" smtClean="0"/>
              <a:t>.</a:t>
            </a:r>
            <a:endParaRPr lang="hr-HR" dirty="0" smtClean="0"/>
          </a:p>
          <a:p>
            <a:pPr marL="0" indent="0">
              <a:buNone/>
            </a:pPr>
            <a:r>
              <a:rPr lang="hr-HR" dirty="0"/>
              <a:t>-Vise video </a:t>
            </a:r>
            <a:r>
              <a:rPr lang="hr-HR" dirty="0" err="1"/>
              <a:t>objasnjenja</a:t>
            </a:r>
            <a:r>
              <a:rPr lang="hr-HR" dirty="0"/>
              <a:t> kao sto je npr. napravio nastavnik </a:t>
            </a:r>
            <a:r>
              <a:rPr lang="hr-HR" dirty="0" err="1"/>
              <a:t>Visic</a:t>
            </a:r>
            <a:r>
              <a:rPr lang="hr-HR" dirty="0"/>
              <a:t> iz matematike</a:t>
            </a:r>
            <a:endParaRPr lang="hr-HR" dirty="0" smtClean="0"/>
          </a:p>
          <a:p>
            <a:pPr marL="0" indent="0">
              <a:buNone/>
            </a:pPr>
            <a:r>
              <a:rPr lang="hr-HR" dirty="0"/>
              <a:t>-Trebalo bi malo vise razumijevanje i obrazloženja za pojedine predmete tj. Malo vise prezentacija i obada pojedinih </a:t>
            </a:r>
            <a:r>
              <a:rPr lang="hr-HR" dirty="0" err="1"/>
              <a:t>lekcije.Hvala</a:t>
            </a:r>
            <a:r>
              <a:rPr lang="hr-HR" dirty="0"/>
              <a:t> ,Pozdrav</a:t>
            </a:r>
            <a:r>
              <a:rPr lang="hr-HR" dirty="0" smtClean="0"/>
              <a:t>👋</a:t>
            </a:r>
          </a:p>
          <a:p>
            <a:pPr marL="0" indent="0">
              <a:buNone/>
            </a:pPr>
            <a:r>
              <a:rPr lang="hr-HR" dirty="0" smtClean="0"/>
              <a:t>- manje </a:t>
            </a:r>
            <a:r>
              <a:rPr lang="hr-HR" dirty="0"/>
              <a:t>sadržaja više objašnjenja! :)</a:t>
            </a:r>
          </a:p>
          <a:p>
            <a:pPr marL="0" indent="0">
              <a:buNone/>
            </a:pPr>
            <a:r>
              <a:rPr lang="hr-HR" dirty="0"/>
              <a:t>-</a:t>
            </a:r>
            <a:r>
              <a:rPr lang="hr-HR" dirty="0" smtClean="0"/>
              <a:t>Više </a:t>
            </a:r>
            <a:r>
              <a:rPr lang="hr-HR" dirty="0"/>
              <a:t>nastave preko video poziva od strane </a:t>
            </a:r>
            <a:r>
              <a:rPr lang="hr-HR" dirty="0" smtClean="0"/>
              <a:t>nastavnika</a:t>
            </a:r>
          </a:p>
          <a:p>
            <a:pPr marL="0" indent="0">
              <a:buNone/>
            </a:pPr>
            <a:r>
              <a:rPr lang="hr-HR" dirty="0"/>
              <a:t>-Mislim kako treba pojednostavniti djetetu sadržaje, znači više objasniti, protumačiti. U razgovoru sa djetetom i ono mi je samo tako reklo, da mu baš to fali. Snimke predmetnih nastavnika bi tu dobro došle, baš kao i na satu nastave. Osobno imam iskustvo nastave na daljinu i da bi izostala snimka profesora bila bih izgubljena, puno više bih se mučila, a i motiv za učenje bi bila bio </a:t>
            </a:r>
            <a:r>
              <a:rPr lang="hr-HR" dirty="0" err="1"/>
              <a:t>slabiji.Hvala</a:t>
            </a:r>
            <a:r>
              <a:rPr lang="hr-HR" dirty="0"/>
              <a:t>.</a:t>
            </a:r>
          </a:p>
          <a:p>
            <a:pPr marL="0" indent="0">
              <a:buNone/>
            </a:pPr>
            <a:endParaRPr lang="hr-HR" dirty="0" smtClean="0"/>
          </a:p>
          <a:p>
            <a:pPr marL="0" indent="0">
              <a:buNone/>
            </a:pPr>
            <a:r>
              <a:rPr lang="hr-HR" dirty="0"/>
              <a:t>-</a:t>
            </a:r>
            <a:endParaRPr lang="hr-HR" dirty="0" smtClean="0"/>
          </a:p>
          <a:p>
            <a:pPr marL="0" indent="0">
              <a:buNone/>
            </a:pPr>
            <a:endParaRPr lang="en-US" dirty="0"/>
          </a:p>
        </p:txBody>
      </p:sp>
    </p:spTree>
    <p:extLst>
      <p:ext uri="{BB962C8B-B14F-4D97-AF65-F5344CB8AC3E}">
        <p14:creationId xmlns:p14="http://schemas.microsoft.com/office/powerpoint/2010/main" val="2820474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p:txBody>
          <a:bodyPr>
            <a:normAutofit/>
          </a:bodyPr>
          <a:lstStyle/>
          <a:p>
            <a:pPr marL="0" indent="0">
              <a:buNone/>
            </a:pPr>
            <a:r>
              <a:rPr lang="en-US" sz="2400" dirty="0"/>
              <a:t>U </a:t>
            </a:r>
            <a:r>
              <a:rPr lang="en-US" sz="2400" dirty="0" err="1"/>
              <a:t>upitniku</a:t>
            </a:r>
            <a:r>
              <a:rPr lang="en-US" sz="2400" dirty="0"/>
              <a:t> je </a:t>
            </a:r>
            <a:r>
              <a:rPr lang="en-US" sz="2400" dirty="0" err="1"/>
              <a:t>sudjelovalo</a:t>
            </a:r>
            <a:r>
              <a:rPr lang="en-US" sz="2400" dirty="0"/>
              <a:t> </a:t>
            </a:r>
            <a:r>
              <a:rPr lang="en-US" sz="2400" dirty="0" smtClean="0"/>
              <a:t>3</a:t>
            </a:r>
            <a:r>
              <a:rPr lang="hr-HR" sz="2400" dirty="0" smtClean="0"/>
              <a:t>17</a:t>
            </a:r>
            <a:r>
              <a:rPr lang="en-US" sz="2400" dirty="0" smtClean="0"/>
              <a:t> </a:t>
            </a:r>
            <a:r>
              <a:rPr lang="en-US" sz="2400" dirty="0" err="1"/>
              <a:t>roditelja</a:t>
            </a:r>
            <a:r>
              <a:rPr lang="en-US" sz="2400" dirty="0"/>
              <a:t> </a:t>
            </a:r>
            <a:r>
              <a:rPr lang="en-US" sz="2400" dirty="0" err="1"/>
              <a:t>učenika</a:t>
            </a:r>
            <a:r>
              <a:rPr lang="en-US" sz="2400" dirty="0"/>
              <a:t> </a:t>
            </a:r>
            <a:r>
              <a:rPr lang="hr-HR" sz="2400" dirty="0" smtClean="0"/>
              <a:t>viših</a:t>
            </a:r>
            <a:r>
              <a:rPr lang="en-US" sz="2400" dirty="0" smtClean="0"/>
              <a:t> </a:t>
            </a:r>
            <a:r>
              <a:rPr lang="en-US" sz="2400" dirty="0" err="1" smtClean="0"/>
              <a:t>razreda</a:t>
            </a:r>
            <a:r>
              <a:rPr lang="en-US" sz="2400" dirty="0" smtClean="0"/>
              <a:t>.</a:t>
            </a:r>
            <a:r>
              <a:rPr lang="hr-HR" sz="2400" dirty="0" smtClean="0"/>
              <a:t>Po broju i distribuciji po razredima uzorak </a:t>
            </a:r>
            <a:r>
              <a:rPr lang="hr-HR" sz="2400" smtClean="0"/>
              <a:t>je reprezentativan.</a:t>
            </a:r>
            <a:endParaRPr lang="en-US" sz="2400" dirty="0"/>
          </a:p>
          <a:p>
            <a:pPr marL="0" indent="0">
              <a:buNone/>
            </a:pPr>
            <a:r>
              <a:rPr lang="en-US" sz="2400" dirty="0" err="1"/>
              <a:t>Upitnik</a:t>
            </a:r>
            <a:r>
              <a:rPr lang="en-US" sz="2400" dirty="0"/>
              <a:t> je </a:t>
            </a:r>
            <a:r>
              <a:rPr lang="en-US" sz="2400" dirty="0" err="1"/>
              <a:t>proveden</a:t>
            </a:r>
            <a:r>
              <a:rPr lang="en-US" sz="2400" dirty="0"/>
              <a:t> u </a:t>
            </a:r>
            <a:r>
              <a:rPr lang="en-US" sz="2400" dirty="0" err="1"/>
              <a:t>razdoblju</a:t>
            </a:r>
            <a:r>
              <a:rPr lang="en-US" sz="2400" dirty="0"/>
              <a:t> od 11.4.2020. do </a:t>
            </a:r>
            <a:r>
              <a:rPr lang="en-US" sz="2400" dirty="0" smtClean="0"/>
              <a:t>2</a:t>
            </a:r>
            <a:r>
              <a:rPr lang="hr-HR" sz="2400" dirty="0" smtClean="0"/>
              <a:t>1</a:t>
            </a:r>
            <a:r>
              <a:rPr lang="en-US" sz="2400" dirty="0" smtClean="0"/>
              <a:t>.4.2020</a:t>
            </a:r>
            <a:r>
              <a:rPr lang="en-US" sz="2400" dirty="0"/>
              <a:t>.</a:t>
            </a:r>
          </a:p>
          <a:p>
            <a:pPr marL="0" indent="0">
              <a:buNone/>
            </a:pPr>
            <a:r>
              <a:rPr lang="en-US" sz="2400" dirty="0" err="1"/>
              <a:t>Provedba</a:t>
            </a:r>
            <a:r>
              <a:rPr lang="en-US" sz="2400" dirty="0"/>
              <a:t> </a:t>
            </a:r>
            <a:r>
              <a:rPr lang="en-US" sz="2400" dirty="0" err="1"/>
              <a:t>i</a:t>
            </a:r>
            <a:r>
              <a:rPr lang="en-US" sz="2400" dirty="0"/>
              <a:t> </a:t>
            </a:r>
            <a:r>
              <a:rPr lang="en-US" sz="2400" dirty="0" err="1"/>
              <a:t>obrada</a:t>
            </a:r>
            <a:r>
              <a:rPr lang="en-US" sz="2400" dirty="0"/>
              <a:t> </a:t>
            </a:r>
            <a:r>
              <a:rPr lang="en-US" sz="2400" dirty="0" err="1"/>
              <a:t>upitnika</a:t>
            </a:r>
            <a:r>
              <a:rPr lang="en-US" sz="2400" dirty="0" smtClean="0"/>
              <a:t>:</a:t>
            </a:r>
            <a:r>
              <a:rPr lang="hr-HR" sz="2400" dirty="0" smtClean="0"/>
              <a:t> </a:t>
            </a:r>
            <a:r>
              <a:rPr lang="en-US" sz="2400" dirty="0" err="1" smtClean="0"/>
              <a:t>pedagoginja</a:t>
            </a:r>
            <a:r>
              <a:rPr lang="en-US" sz="2400" dirty="0" smtClean="0"/>
              <a:t> </a:t>
            </a:r>
            <a:r>
              <a:rPr lang="en-US" sz="2400" dirty="0" err="1"/>
              <a:t>škole</a:t>
            </a:r>
            <a:r>
              <a:rPr lang="en-US" sz="2400" dirty="0"/>
              <a:t> Dubravka</a:t>
            </a:r>
          </a:p>
          <a:p>
            <a:pPr marL="0" indent="0">
              <a:buNone/>
            </a:pPr>
            <a:r>
              <a:rPr lang="en-US" sz="2400" dirty="0"/>
              <a:t>Na </a:t>
            </a:r>
            <a:r>
              <a:rPr lang="en-US" sz="2400" dirty="0" smtClean="0"/>
              <a:t>pita</a:t>
            </a:r>
            <a:r>
              <a:rPr lang="hr-HR" sz="2400" dirty="0" smtClean="0"/>
              <a:t>nje otvorenog tipa u kojem se traži mišljenje roditelja</a:t>
            </a:r>
            <a:r>
              <a:rPr lang="en-US" sz="2400" dirty="0" smtClean="0"/>
              <a:t>: </a:t>
            </a:r>
            <a:r>
              <a:rPr lang="en-US" sz="2400" dirty="0"/>
              <a:t>„</a:t>
            </a:r>
            <a:r>
              <a:rPr lang="en-US" sz="2400" dirty="0" err="1"/>
              <a:t>Navedite</a:t>
            </a:r>
            <a:r>
              <a:rPr lang="en-US" sz="2400" dirty="0"/>
              <a:t> </a:t>
            </a:r>
            <a:r>
              <a:rPr lang="en-US" sz="2400" dirty="0" err="1"/>
              <a:t>načine</a:t>
            </a:r>
            <a:r>
              <a:rPr lang="en-US" sz="2400" dirty="0"/>
              <a:t> </a:t>
            </a:r>
            <a:r>
              <a:rPr lang="en-US" sz="2400" dirty="0" err="1"/>
              <a:t>na</a:t>
            </a:r>
            <a:r>
              <a:rPr lang="en-US" sz="2400" dirty="0"/>
              <a:t> </a:t>
            </a:r>
            <a:r>
              <a:rPr lang="en-US" sz="2400" dirty="0" err="1" smtClean="0"/>
              <a:t>koje</a:t>
            </a:r>
            <a:r>
              <a:rPr lang="hr-HR" sz="2400" dirty="0" smtClean="0"/>
              <a:t> bi se mogla </a:t>
            </a:r>
            <a:r>
              <a:rPr lang="en-US" sz="2400" dirty="0" err="1" smtClean="0"/>
              <a:t>unaprijediti</a:t>
            </a:r>
            <a:r>
              <a:rPr lang="en-US" sz="2400" dirty="0" smtClean="0"/>
              <a:t> </a:t>
            </a:r>
            <a:r>
              <a:rPr lang="en-US" sz="2400" dirty="0" err="1"/>
              <a:t>nastava</a:t>
            </a:r>
            <a:r>
              <a:rPr lang="en-US" sz="2400" dirty="0"/>
              <a:t> </a:t>
            </a:r>
            <a:r>
              <a:rPr lang="en-US" sz="2400" dirty="0" err="1"/>
              <a:t>na</a:t>
            </a:r>
            <a:r>
              <a:rPr lang="en-US" sz="2400" dirty="0"/>
              <a:t> </a:t>
            </a:r>
            <a:r>
              <a:rPr lang="en-US" sz="2400" dirty="0" err="1"/>
              <a:t>daljinu</a:t>
            </a:r>
            <a:r>
              <a:rPr lang="en-US" sz="2400" dirty="0"/>
              <a:t> </a:t>
            </a:r>
            <a:r>
              <a:rPr lang="en-US" sz="2400" dirty="0" err="1"/>
              <a:t>i</a:t>
            </a:r>
            <a:r>
              <a:rPr lang="en-US" sz="2400" dirty="0" smtClean="0"/>
              <a:t>/</a:t>
            </a:r>
            <a:r>
              <a:rPr lang="hr-HR" sz="2400" dirty="0" smtClean="0"/>
              <a:t> </a:t>
            </a:r>
            <a:r>
              <a:rPr lang="en-US" sz="2400" dirty="0" err="1" smtClean="0"/>
              <a:t>ili</a:t>
            </a:r>
            <a:r>
              <a:rPr lang="en-US" sz="2400" dirty="0" smtClean="0"/>
              <a:t> </a:t>
            </a:r>
            <a:r>
              <a:rPr lang="en-US" sz="2400" dirty="0" err="1"/>
              <a:t>komunikacija</a:t>
            </a:r>
            <a:r>
              <a:rPr lang="en-US" sz="2400" dirty="0"/>
              <a:t> s </a:t>
            </a:r>
            <a:r>
              <a:rPr lang="en-US" sz="2400" dirty="0" err="1"/>
              <a:t>učiteljima</a:t>
            </a:r>
            <a:r>
              <a:rPr lang="en-US" sz="2400" dirty="0" smtClean="0"/>
              <a:t>!</a:t>
            </a:r>
            <a:r>
              <a:rPr lang="hr-HR" sz="2400" dirty="0" smtClean="0"/>
              <a:t>,</a:t>
            </a:r>
            <a:r>
              <a:rPr lang="en-US" sz="2400" dirty="0" smtClean="0"/>
              <a:t>”</a:t>
            </a:r>
            <a:r>
              <a:rPr lang="en-US" sz="2400" dirty="0" err="1"/>
              <a:t>roditelji</a:t>
            </a:r>
            <a:r>
              <a:rPr lang="en-US" sz="2400" dirty="0"/>
              <a:t> </a:t>
            </a:r>
            <a:r>
              <a:rPr lang="en-US" sz="2400" dirty="0" err="1"/>
              <a:t>su</a:t>
            </a:r>
            <a:r>
              <a:rPr lang="en-US" sz="2400" dirty="0"/>
              <a:t> </a:t>
            </a:r>
            <a:r>
              <a:rPr lang="en-US" sz="2400" dirty="0" err="1"/>
              <a:t>odgovorili</a:t>
            </a:r>
            <a:r>
              <a:rPr lang="en-US" sz="2400" dirty="0"/>
              <a:t> </a:t>
            </a:r>
            <a:r>
              <a:rPr lang="en-US" sz="2400" dirty="0" err="1"/>
              <a:t>sa</a:t>
            </a:r>
            <a:r>
              <a:rPr lang="en-US" sz="2400" dirty="0"/>
              <a:t> </a:t>
            </a:r>
            <a:r>
              <a:rPr lang="hr-HR" sz="2400" dirty="0" smtClean="0"/>
              <a:t>172</a:t>
            </a:r>
            <a:r>
              <a:rPr lang="en-US" sz="2400" dirty="0" smtClean="0"/>
              <a:t> </a:t>
            </a:r>
            <a:r>
              <a:rPr lang="en-US" sz="2400" dirty="0" err="1"/>
              <a:t>odgovora</a:t>
            </a:r>
            <a:r>
              <a:rPr lang="en-US" sz="2400" dirty="0"/>
              <a:t>. U </a:t>
            </a:r>
            <a:r>
              <a:rPr lang="en-US" sz="2400" dirty="0" err="1"/>
              <a:t>prezentaciji</a:t>
            </a:r>
            <a:r>
              <a:rPr lang="en-US" sz="2400" dirty="0"/>
              <a:t> </a:t>
            </a:r>
            <a:r>
              <a:rPr lang="en-US" sz="2400" dirty="0" err="1"/>
              <a:t>su</a:t>
            </a:r>
            <a:r>
              <a:rPr lang="en-US" sz="2400" dirty="0"/>
              <a:t> </a:t>
            </a:r>
            <a:r>
              <a:rPr lang="en-US" sz="2400" dirty="0" err="1"/>
              <a:t>navedeni</a:t>
            </a:r>
            <a:r>
              <a:rPr lang="en-US" sz="2400" dirty="0"/>
              <a:t> </a:t>
            </a:r>
            <a:r>
              <a:rPr lang="en-US" sz="2400" dirty="0" err="1"/>
              <a:t>dijelom</a:t>
            </a:r>
            <a:r>
              <a:rPr lang="en-US" sz="2400" dirty="0"/>
              <a:t>, </a:t>
            </a:r>
            <a:r>
              <a:rPr lang="en-US" sz="2400" dirty="0" err="1"/>
              <a:t>ali</a:t>
            </a:r>
            <a:r>
              <a:rPr lang="en-US" sz="2400" dirty="0"/>
              <a:t> </a:t>
            </a:r>
            <a:r>
              <a:rPr lang="en-US" sz="2400" dirty="0" err="1"/>
              <a:t>okvirno</a:t>
            </a:r>
            <a:r>
              <a:rPr lang="en-US" sz="2400" dirty="0"/>
              <a:t> </a:t>
            </a:r>
            <a:r>
              <a:rPr lang="en-US" sz="2400" dirty="0" err="1"/>
              <a:t>grupirani</a:t>
            </a:r>
            <a:r>
              <a:rPr lang="en-US" sz="2400" dirty="0"/>
              <a:t> </a:t>
            </a:r>
            <a:r>
              <a:rPr lang="en-US" sz="2400" dirty="0" err="1"/>
              <a:t>po</a:t>
            </a:r>
            <a:r>
              <a:rPr lang="en-US" sz="2400" dirty="0"/>
              <a:t> </a:t>
            </a:r>
            <a:r>
              <a:rPr lang="en-US" sz="2400" dirty="0" err="1"/>
              <a:t>temama</a:t>
            </a:r>
            <a:r>
              <a:rPr lang="en-US" sz="2400" dirty="0"/>
              <a:t> </a:t>
            </a:r>
            <a:r>
              <a:rPr lang="en-US" sz="2400" dirty="0" err="1"/>
              <a:t>koje</a:t>
            </a:r>
            <a:r>
              <a:rPr lang="en-US" sz="2400" dirty="0"/>
              <a:t> </a:t>
            </a:r>
            <a:r>
              <a:rPr lang="en-US" sz="2400" dirty="0" err="1" smtClean="0"/>
              <a:t>predstavljaju</a:t>
            </a:r>
            <a:r>
              <a:rPr lang="hr-HR" sz="2400" dirty="0" smtClean="0"/>
              <a:t>.</a:t>
            </a:r>
            <a:endParaRPr lang="en-US" sz="2400" dirty="0"/>
          </a:p>
          <a:p>
            <a:pPr marL="0" indent="0">
              <a:buNone/>
            </a:pPr>
            <a:r>
              <a:rPr lang="hr-HR" sz="2400" dirty="0" smtClean="0"/>
              <a:t>Svrha upitnika za učenike i roditelje o nastavi na daljinu je unaprijediti kvalitetu nastave i suradnje na daljinu. </a:t>
            </a:r>
            <a:endParaRPr lang="en-US" sz="2400" dirty="0"/>
          </a:p>
        </p:txBody>
      </p:sp>
    </p:spTree>
    <p:extLst>
      <p:ext uri="{BB962C8B-B14F-4D97-AF65-F5344CB8AC3E}">
        <p14:creationId xmlns:p14="http://schemas.microsoft.com/office/powerpoint/2010/main" val="29445634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sz="2800" b="1" dirty="0" smtClean="0"/>
              <a:t>1.</a:t>
            </a:r>
            <a:r>
              <a:rPr lang="en-US" sz="2800" b="1" dirty="0" err="1" smtClean="0"/>
              <a:t>Neki</a:t>
            </a:r>
            <a:r>
              <a:rPr lang="en-US" sz="2800" b="1" dirty="0" smtClean="0"/>
              <a:t> </a:t>
            </a:r>
            <a:r>
              <a:rPr lang="en-US" sz="2800" b="1" dirty="0"/>
              <a:t>od </a:t>
            </a:r>
            <a:r>
              <a:rPr lang="en-US" sz="2800" b="1" dirty="0" err="1"/>
              <a:t>prijedloga</a:t>
            </a:r>
            <a:r>
              <a:rPr lang="en-US" sz="2800" b="1" dirty="0"/>
              <a:t> </a:t>
            </a:r>
            <a:r>
              <a:rPr lang="en-US" sz="2800" b="1" dirty="0" err="1"/>
              <a:t>roditelja</a:t>
            </a:r>
            <a:r>
              <a:rPr lang="en-US" sz="2800" b="1" dirty="0"/>
              <a:t> u </a:t>
            </a:r>
            <a:r>
              <a:rPr lang="en-US" sz="2800" b="1" dirty="0" err="1"/>
              <a:t>pogledu</a:t>
            </a:r>
            <a:r>
              <a:rPr lang="en-US" sz="2800" b="1" dirty="0"/>
              <a:t> </a:t>
            </a:r>
            <a:r>
              <a:rPr lang="en-US" sz="2800" b="1" dirty="0" err="1"/>
              <a:t>objašnjavanja</a:t>
            </a:r>
            <a:r>
              <a:rPr lang="en-US" sz="2800" b="1" dirty="0"/>
              <a:t> </a:t>
            </a:r>
            <a:r>
              <a:rPr lang="en-US" sz="2800" b="1" dirty="0" err="1"/>
              <a:t>grad</a:t>
            </a:r>
            <a:r>
              <a:rPr lang="en-US" sz="2800" dirty="0" err="1"/>
              <a:t>iva</a:t>
            </a:r>
            <a:endParaRPr lang="en-US" sz="2800" dirty="0"/>
          </a:p>
        </p:txBody>
      </p:sp>
      <p:sp>
        <p:nvSpPr>
          <p:cNvPr id="3" name="Rezervirano mjesto sadržaja 2"/>
          <p:cNvSpPr>
            <a:spLocks noGrp="1"/>
          </p:cNvSpPr>
          <p:nvPr>
            <p:ph idx="1"/>
          </p:nvPr>
        </p:nvSpPr>
        <p:spPr/>
        <p:txBody>
          <a:bodyPr>
            <a:normAutofit fontScale="92500" lnSpcReduction="10000"/>
          </a:bodyPr>
          <a:lstStyle/>
          <a:p>
            <a:pPr marL="0" indent="0">
              <a:buNone/>
            </a:pPr>
            <a:r>
              <a:rPr lang="en-US" dirty="0" err="1"/>
              <a:t>Trebalo</a:t>
            </a:r>
            <a:r>
              <a:rPr lang="en-US" dirty="0"/>
              <a:t> bi </a:t>
            </a:r>
            <a:r>
              <a:rPr lang="en-US" dirty="0" err="1"/>
              <a:t>im</a:t>
            </a:r>
            <a:r>
              <a:rPr lang="en-US" dirty="0"/>
              <a:t> se </a:t>
            </a:r>
            <a:r>
              <a:rPr lang="en-US" dirty="0" err="1"/>
              <a:t>na</a:t>
            </a:r>
            <a:r>
              <a:rPr lang="en-US" dirty="0"/>
              <a:t> </a:t>
            </a:r>
            <a:r>
              <a:rPr lang="en-US" dirty="0" err="1"/>
              <a:t>nekakav</a:t>
            </a:r>
            <a:r>
              <a:rPr lang="en-US" dirty="0"/>
              <a:t> </a:t>
            </a:r>
            <a:r>
              <a:rPr lang="en-US" dirty="0" err="1"/>
              <a:t>način</a:t>
            </a:r>
            <a:r>
              <a:rPr lang="en-US" dirty="0"/>
              <a:t> </a:t>
            </a:r>
            <a:r>
              <a:rPr lang="en-US" dirty="0" err="1"/>
              <a:t>više</a:t>
            </a:r>
            <a:r>
              <a:rPr lang="en-US" dirty="0"/>
              <a:t> </a:t>
            </a:r>
            <a:r>
              <a:rPr lang="en-US" dirty="0" err="1"/>
              <a:t>objašnjavati</a:t>
            </a:r>
            <a:r>
              <a:rPr lang="en-US" dirty="0"/>
              <a:t> </a:t>
            </a:r>
            <a:r>
              <a:rPr lang="en-US" dirty="0" err="1"/>
              <a:t>lekcije.Većina</a:t>
            </a:r>
            <a:r>
              <a:rPr lang="en-US" dirty="0"/>
              <a:t> </a:t>
            </a:r>
            <a:r>
              <a:rPr lang="en-US" dirty="0" err="1"/>
              <a:t>profesora</a:t>
            </a:r>
            <a:r>
              <a:rPr lang="en-US" dirty="0"/>
              <a:t> </a:t>
            </a:r>
            <a:r>
              <a:rPr lang="en-US" dirty="0" err="1"/>
              <a:t>imaju</a:t>
            </a:r>
            <a:r>
              <a:rPr lang="en-US" dirty="0"/>
              <a:t> </a:t>
            </a:r>
            <a:r>
              <a:rPr lang="en-US" dirty="0" err="1"/>
              <a:t>sluha</a:t>
            </a:r>
            <a:r>
              <a:rPr lang="en-US" dirty="0"/>
              <a:t> </a:t>
            </a:r>
            <a:r>
              <a:rPr lang="en-US" dirty="0" err="1"/>
              <a:t>za</a:t>
            </a:r>
            <a:r>
              <a:rPr lang="en-US" dirty="0"/>
              <a:t> </a:t>
            </a:r>
            <a:r>
              <a:rPr lang="en-US" dirty="0" err="1"/>
              <a:t>djecu</a:t>
            </a:r>
            <a:r>
              <a:rPr lang="en-US" dirty="0"/>
              <a:t> </a:t>
            </a:r>
            <a:r>
              <a:rPr lang="en-US" dirty="0" err="1"/>
              <a:t>i</a:t>
            </a:r>
            <a:r>
              <a:rPr lang="en-US" dirty="0"/>
              <a:t> </a:t>
            </a:r>
            <a:r>
              <a:rPr lang="en-US" dirty="0" err="1"/>
              <a:t>hvala</a:t>
            </a:r>
            <a:r>
              <a:rPr lang="en-US" dirty="0"/>
              <a:t> </a:t>
            </a:r>
            <a:r>
              <a:rPr lang="en-US" dirty="0" err="1"/>
              <a:t>im</a:t>
            </a:r>
            <a:r>
              <a:rPr lang="en-US" dirty="0"/>
              <a:t> </a:t>
            </a:r>
            <a:r>
              <a:rPr lang="en-US" dirty="0" err="1"/>
              <a:t>na</a:t>
            </a:r>
            <a:r>
              <a:rPr lang="en-US" dirty="0"/>
              <a:t> </a:t>
            </a:r>
            <a:r>
              <a:rPr lang="en-US" dirty="0" smtClean="0"/>
              <a:t>tome</a:t>
            </a:r>
            <a:r>
              <a:rPr lang="hr-HR" dirty="0" smtClean="0"/>
              <a:t>.</a:t>
            </a:r>
          </a:p>
          <a:p>
            <a:pPr marL="0" indent="0">
              <a:buNone/>
            </a:pPr>
            <a:r>
              <a:rPr lang="hr-HR" dirty="0" smtClean="0"/>
              <a:t>-</a:t>
            </a:r>
            <a:r>
              <a:rPr lang="en-US" dirty="0" smtClean="0"/>
              <a:t>Fali </a:t>
            </a:r>
            <a:r>
              <a:rPr lang="en-US" dirty="0" err="1"/>
              <a:t>im</a:t>
            </a:r>
            <a:r>
              <a:rPr lang="en-US" dirty="0"/>
              <a:t> </a:t>
            </a:r>
            <a:r>
              <a:rPr lang="en-US" dirty="0" err="1"/>
              <a:t>usmeno</a:t>
            </a:r>
            <a:r>
              <a:rPr lang="en-US" dirty="0"/>
              <a:t> </a:t>
            </a:r>
            <a:r>
              <a:rPr lang="en-US" dirty="0" err="1"/>
              <a:t>obrazloženje</a:t>
            </a:r>
            <a:r>
              <a:rPr lang="en-US" dirty="0"/>
              <a:t> </a:t>
            </a:r>
            <a:r>
              <a:rPr lang="en-US" dirty="0" err="1"/>
              <a:t>novog</a:t>
            </a:r>
            <a:r>
              <a:rPr lang="en-US" dirty="0"/>
              <a:t> </a:t>
            </a:r>
            <a:r>
              <a:rPr lang="en-US" dirty="0" err="1"/>
              <a:t>gradiva</a:t>
            </a:r>
            <a:r>
              <a:rPr lang="en-US" dirty="0"/>
              <a:t> </a:t>
            </a:r>
            <a:r>
              <a:rPr lang="en-US" dirty="0" err="1"/>
              <a:t>prisiljeni</a:t>
            </a:r>
            <a:r>
              <a:rPr lang="en-US" dirty="0"/>
              <a:t> </a:t>
            </a:r>
            <a:r>
              <a:rPr lang="en-US" dirty="0" err="1"/>
              <a:t>su</a:t>
            </a:r>
            <a:r>
              <a:rPr lang="en-US" dirty="0"/>
              <a:t> </a:t>
            </a:r>
            <a:r>
              <a:rPr lang="en-US" dirty="0" err="1"/>
              <a:t>štrebati</a:t>
            </a:r>
            <a:r>
              <a:rPr lang="en-US" dirty="0"/>
              <a:t> </a:t>
            </a:r>
            <a:r>
              <a:rPr lang="en-US" dirty="0" err="1"/>
              <a:t>napamet</a:t>
            </a:r>
            <a:r>
              <a:rPr lang="en-US" dirty="0"/>
              <a:t> a to </a:t>
            </a:r>
            <a:r>
              <a:rPr lang="en-US" dirty="0" err="1"/>
              <a:t>nikad</a:t>
            </a:r>
            <a:r>
              <a:rPr lang="en-US" dirty="0"/>
              <a:t> ne </a:t>
            </a:r>
            <a:r>
              <a:rPr lang="en-US" dirty="0" err="1"/>
              <a:t>ispadne</a:t>
            </a:r>
            <a:r>
              <a:rPr lang="en-US" dirty="0"/>
              <a:t> dobro. </a:t>
            </a:r>
            <a:r>
              <a:rPr lang="en-US" dirty="0" err="1"/>
              <a:t>Možda</a:t>
            </a:r>
            <a:r>
              <a:rPr lang="en-US" dirty="0"/>
              <a:t> </a:t>
            </a:r>
            <a:r>
              <a:rPr lang="en-US" dirty="0" err="1"/>
              <a:t>neka</a:t>
            </a:r>
            <a:r>
              <a:rPr lang="en-US" dirty="0"/>
              <a:t> </a:t>
            </a:r>
            <a:r>
              <a:rPr lang="en-US" dirty="0" err="1"/>
              <a:t>prezentacija</a:t>
            </a:r>
            <a:r>
              <a:rPr lang="en-US" dirty="0"/>
              <a:t> </a:t>
            </a:r>
            <a:r>
              <a:rPr lang="en-US" dirty="0" err="1"/>
              <a:t>kod</a:t>
            </a:r>
            <a:r>
              <a:rPr lang="en-US" dirty="0"/>
              <a:t> </a:t>
            </a:r>
            <a:r>
              <a:rPr lang="en-US" dirty="0" err="1"/>
              <a:t>matematike</a:t>
            </a:r>
            <a:r>
              <a:rPr lang="en-US" dirty="0"/>
              <a:t> </a:t>
            </a:r>
            <a:r>
              <a:rPr lang="en-US" dirty="0" err="1"/>
              <a:t>kao</a:t>
            </a:r>
            <a:r>
              <a:rPr lang="en-US" dirty="0"/>
              <a:t> Toni </a:t>
            </a:r>
            <a:r>
              <a:rPr lang="en-US" dirty="0" err="1" smtClean="0"/>
              <a:t>Milun</a:t>
            </a:r>
            <a:endParaRPr lang="hr-HR" dirty="0" smtClean="0"/>
          </a:p>
          <a:p>
            <a:pPr marL="0" indent="0">
              <a:buNone/>
            </a:pPr>
            <a:r>
              <a:rPr lang="hr-HR" dirty="0"/>
              <a:t>-</a:t>
            </a:r>
            <a:r>
              <a:rPr lang="en-US" dirty="0" smtClean="0"/>
              <a:t>Vise </a:t>
            </a:r>
            <a:r>
              <a:rPr lang="en-US" dirty="0"/>
              <a:t>live </a:t>
            </a:r>
            <a:r>
              <a:rPr lang="en-US" dirty="0" err="1"/>
              <a:t>nastave</a:t>
            </a:r>
            <a:r>
              <a:rPr lang="en-US" dirty="0"/>
              <a:t> u </a:t>
            </a:r>
            <a:r>
              <a:rPr lang="en-US" dirty="0" err="1"/>
              <a:t>razredu</a:t>
            </a:r>
            <a:r>
              <a:rPr lang="en-US" dirty="0"/>
              <a:t>. </a:t>
            </a:r>
            <a:r>
              <a:rPr lang="en-US" dirty="0" err="1"/>
              <a:t>Npr</a:t>
            </a:r>
            <a:r>
              <a:rPr lang="en-US" dirty="0"/>
              <a:t>. zoom.</a:t>
            </a:r>
          </a:p>
          <a:p>
            <a:pPr marL="0" indent="0">
              <a:buNone/>
            </a:pPr>
            <a:r>
              <a:rPr lang="hr-HR" dirty="0" smtClean="0"/>
              <a:t>-</a:t>
            </a:r>
            <a:r>
              <a:rPr lang="en-US" dirty="0" err="1" smtClean="0"/>
              <a:t>Premalo</a:t>
            </a:r>
            <a:r>
              <a:rPr lang="en-US" dirty="0" smtClean="0"/>
              <a:t> </a:t>
            </a:r>
            <a:r>
              <a:rPr lang="en-US" dirty="0"/>
              <a:t>je </a:t>
            </a:r>
            <a:r>
              <a:rPr lang="en-US" dirty="0" err="1"/>
              <a:t>objašnjenja</a:t>
            </a:r>
            <a:r>
              <a:rPr lang="en-US" dirty="0"/>
              <a:t> </a:t>
            </a:r>
            <a:r>
              <a:rPr lang="en-US" dirty="0" err="1"/>
              <a:t>zadataka</a:t>
            </a:r>
            <a:r>
              <a:rPr lang="en-US" dirty="0"/>
              <a:t> </a:t>
            </a:r>
            <a:r>
              <a:rPr lang="en-US" dirty="0" err="1"/>
              <a:t>iz</a:t>
            </a:r>
            <a:r>
              <a:rPr lang="en-US" dirty="0"/>
              <a:t> </a:t>
            </a:r>
            <a:r>
              <a:rPr lang="en-US" dirty="0" err="1"/>
              <a:t>fizike</a:t>
            </a:r>
            <a:r>
              <a:rPr lang="en-US" dirty="0"/>
              <a:t>, </a:t>
            </a:r>
            <a:r>
              <a:rPr lang="en-US" dirty="0" err="1"/>
              <a:t>kemije</a:t>
            </a:r>
            <a:r>
              <a:rPr lang="en-US" dirty="0"/>
              <a:t>, pa </a:t>
            </a:r>
            <a:r>
              <a:rPr lang="en-US" dirty="0" err="1"/>
              <a:t>i</a:t>
            </a:r>
            <a:r>
              <a:rPr lang="en-US" dirty="0"/>
              <a:t> </a:t>
            </a:r>
            <a:r>
              <a:rPr lang="en-US" dirty="0" err="1"/>
              <a:t>iz</a:t>
            </a:r>
            <a:r>
              <a:rPr lang="en-US" dirty="0"/>
              <a:t> </a:t>
            </a:r>
            <a:r>
              <a:rPr lang="en-US" dirty="0" err="1"/>
              <a:t>glazbenog</a:t>
            </a:r>
            <a:r>
              <a:rPr lang="en-US" dirty="0"/>
              <a:t> </a:t>
            </a:r>
            <a:r>
              <a:rPr lang="en-US" dirty="0" err="1"/>
              <a:t>sve</a:t>
            </a:r>
            <a:r>
              <a:rPr lang="en-US" dirty="0"/>
              <a:t> se </a:t>
            </a:r>
            <a:r>
              <a:rPr lang="en-US" dirty="0" err="1"/>
              <a:t>svelo</a:t>
            </a:r>
            <a:r>
              <a:rPr lang="en-US" dirty="0"/>
              <a:t> </a:t>
            </a:r>
            <a:r>
              <a:rPr lang="en-US" dirty="0" err="1"/>
              <a:t>na</a:t>
            </a:r>
            <a:r>
              <a:rPr lang="en-US" dirty="0"/>
              <a:t> </a:t>
            </a:r>
            <a:r>
              <a:rPr lang="en-US" dirty="0" err="1"/>
              <a:t>neko</a:t>
            </a:r>
            <a:r>
              <a:rPr lang="en-US" dirty="0"/>
              <a:t> </a:t>
            </a:r>
            <a:r>
              <a:rPr lang="en-US" dirty="0" err="1"/>
              <a:t>štrebanje</a:t>
            </a:r>
            <a:r>
              <a:rPr lang="en-US" dirty="0"/>
              <a:t> </a:t>
            </a:r>
            <a:r>
              <a:rPr lang="en-US" dirty="0" err="1"/>
              <a:t>napamet</a:t>
            </a:r>
            <a:r>
              <a:rPr lang="en-US" dirty="0"/>
              <a:t> bez </a:t>
            </a:r>
            <a:r>
              <a:rPr lang="en-US" dirty="0" err="1"/>
              <a:t>neke</a:t>
            </a:r>
            <a:r>
              <a:rPr lang="en-US" dirty="0"/>
              <a:t> </a:t>
            </a:r>
            <a:r>
              <a:rPr lang="en-US" dirty="0" err="1"/>
              <a:t>logike</a:t>
            </a:r>
            <a:r>
              <a:rPr lang="en-US" dirty="0"/>
              <a:t>.</a:t>
            </a:r>
          </a:p>
          <a:p>
            <a:pPr marL="0" indent="0">
              <a:buNone/>
            </a:pPr>
            <a:r>
              <a:rPr lang="en-US" dirty="0" err="1" smtClean="0"/>
              <a:t>kreativnije</a:t>
            </a:r>
            <a:r>
              <a:rPr lang="en-US" dirty="0" smtClean="0"/>
              <a:t> </a:t>
            </a:r>
            <a:r>
              <a:rPr lang="en-US" dirty="0" err="1"/>
              <a:t>prezentacije</a:t>
            </a:r>
            <a:r>
              <a:rPr lang="en-US" dirty="0"/>
              <a:t> </a:t>
            </a:r>
            <a:r>
              <a:rPr lang="en-US" dirty="0" err="1"/>
              <a:t>nastavnog</a:t>
            </a:r>
            <a:r>
              <a:rPr lang="en-US" dirty="0"/>
              <a:t> </a:t>
            </a:r>
            <a:r>
              <a:rPr lang="en-US" dirty="0" err="1"/>
              <a:t>gradiva</a:t>
            </a:r>
            <a:endParaRPr lang="en-US" dirty="0"/>
          </a:p>
          <a:p>
            <a:pPr marL="0" indent="0">
              <a:buNone/>
            </a:pPr>
            <a:r>
              <a:rPr lang="hr-HR" dirty="0" smtClean="0"/>
              <a:t>-</a:t>
            </a:r>
            <a:r>
              <a:rPr lang="en-US" dirty="0" err="1" smtClean="0"/>
              <a:t>Voljela</a:t>
            </a:r>
            <a:r>
              <a:rPr lang="en-US" dirty="0" smtClean="0"/>
              <a:t> </a:t>
            </a:r>
            <a:r>
              <a:rPr lang="en-US" dirty="0" err="1"/>
              <a:t>bih</a:t>
            </a:r>
            <a:r>
              <a:rPr lang="en-US" dirty="0"/>
              <a:t> da </a:t>
            </a:r>
            <a:r>
              <a:rPr lang="en-US" dirty="0" err="1"/>
              <a:t>imaju</a:t>
            </a:r>
            <a:r>
              <a:rPr lang="en-US" dirty="0"/>
              <a:t> </a:t>
            </a:r>
            <a:r>
              <a:rPr lang="en-US" dirty="0" err="1"/>
              <a:t>većinu</a:t>
            </a:r>
            <a:r>
              <a:rPr lang="en-US" dirty="0"/>
              <a:t> </a:t>
            </a:r>
            <a:r>
              <a:rPr lang="en-US" dirty="0" err="1"/>
              <a:t>nastave</a:t>
            </a:r>
            <a:r>
              <a:rPr lang="en-US" dirty="0"/>
              <a:t> </a:t>
            </a:r>
            <a:r>
              <a:rPr lang="en-US" dirty="0" err="1"/>
              <a:t>na</a:t>
            </a:r>
            <a:r>
              <a:rPr lang="en-US" dirty="0"/>
              <a:t> </a:t>
            </a:r>
            <a:r>
              <a:rPr lang="en-US" dirty="0" err="1"/>
              <a:t>aplikaciji</a:t>
            </a:r>
            <a:r>
              <a:rPr lang="en-US" dirty="0"/>
              <a:t> </a:t>
            </a:r>
            <a:r>
              <a:rPr lang="en-US" dirty="0" err="1"/>
              <a:t>npr</a:t>
            </a:r>
            <a:r>
              <a:rPr lang="en-US" dirty="0"/>
              <a:t>. Zoom.</a:t>
            </a:r>
          </a:p>
          <a:p>
            <a:pPr marL="0" indent="0">
              <a:buNone/>
            </a:pPr>
            <a:r>
              <a:rPr lang="hr-HR" dirty="0" smtClean="0"/>
              <a:t>-</a:t>
            </a:r>
            <a:r>
              <a:rPr lang="en-US" dirty="0" err="1" smtClean="0"/>
              <a:t>Nove</a:t>
            </a:r>
            <a:r>
              <a:rPr lang="en-US" dirty="0" smtClean="0"/>
              <a:t> </a:t>
            </a:r>
            <a:r>
              <a:rPr lang="en-US" dirty="0" err="1"/>
              <a:t>lekcije</a:t>
            </a:r>
            <a:r>
              <a:rPr lang="en-US" dirty="0"/>
              <a:t> da se </a:t>
            </a:r>
            <a:r>
              <a:rPr lang="en-US" dirty="0" err="1"/>
              <a:t>objašnjavaju</a:t>
            </a:r>
            <a:r>
              <a:rPr lang="en-US" dirty="0"/>
              <a:t> </a:t>
            </a:r>
            <a:r>
              <a:rPr lang="en-US" dirty="0" err="1"/>
              <a:t>putem</a:t>
            </a:r>
            <a:r>
              <a:rPr lang="en-US" dirty="0"/>
              <a:t> </a:t>
            </a:r>
            <a:r>
              <a:rPr lang="en-US" dirty="0" err="1" smtClean="0"/>
              <a:t>zooma</a:t>
            </a:r>
            <a:endParaRPr lang="hr-HR" dirty="0" smtClean="0"/>
          </a:p>
          <a:p>
            <a:pPr marL="0" indent="0">
              <a:buNone/>
            </a:pPr>
            <a:endParaRPr lang="en-US" dirty="0"/>
          </a:p>
        </p:txBody>
      </p:sp>
    </p:spTree>
    <p:extLst>
      <p:ext uri="{BB962C8B-B14F-4D97-AF65-F5344CB8AC3E}">
        <p14:creationId xmlns:p14="http://schemas.microsoft.com/office/powerpoint/2010/main" val="31479441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sz="2800" dirty="0" smtClean="0"/>
              <a:t>1. </a:t>
            </a:r>
            <a:r>
              <a:rPr lang="en-US" sz="2800" b="1" dirty="0" err="1" smtClean="0"/>
              <a:t>Neki</a:t>
            </a:r>
            <a:r>
              <a:rPr lang="en-US" sz="2800" b="1" dirty="0" smtClean="0"/>
              <a:t> </a:t>
            </a:r>
            <a:r>
              <a:rPr lang="en-US" sz="2800" b="1" dirty="0"/>
              <a:t>od </a:t>
            </a:r>
            <a:r>
              <a:rPr lang="en-US" sz="2800" b="1" dirty="0" err="1"/>
              <a:t>prijedloga</a:t>
            </a:r>
            <a:r>
              <a:rPr lang="en-US" sz="2800" b="1" dirty="0"/>
              <a:t> </a:t>
            </a:r>
            <a:r>
              <a:rPr lang="en-US" sz="2800" b="1" dirty="0" err="1"/>
              <a:t>roditelja</a:t>
            </a:r>
            <a:r>
              <a:rPr lang="en-US" sz="2800" b="1" dirty="0"/>
              <a:t> u </a:t>
            </a:r>
            <a:r>
              <a:rPr lang="en-US" sz="2800" b="1" dirty="0" err="1"/>
              <a:t>pogledu</a:t>
            </a:r>
            <a:r>
              <a:rPr lang="en-US" sz="2800" b="1" dirty="0"/>
              <a:t> </a:t>
            </a:r>
            <a:r>
              <a:rPr lang="en-US" sz="2800" b="1" dirty="0" err="1"/>
              <a:t>objašnjavanja</a:t>
            </a:r>
            <a:r>
              <a:rPr lang="en-US" sz="2800" b="1" dirty="0"/>
              <a:t> </a:t>
            </a:r>
            <a:r>
              <a:rPr lang="en-US" sz="2800" b="1" dirty="0" err="1"/>
              <a:t>grad</a:t>
            </a:r>
            <a:r>
              <a:rPr lang="en-US" sz="2800" dirty="0" err="1"/>
              <a:t>iva</a:t>
            </a:r>
            <a:endParaRPr lang="en-US" sz="2800" dirty="0"/>
          </a:p>
        </p:txBody>
      </p:sp>
      <p:sp>
        <p:nvSpPr>
          <p:cNvPr id="3" name="Rezervirano mjesto sadržaja 2"/>
          <p:cNvSpPr>
            <a:spLocks noGrp="1"/>
          </p:cNvSpPr>
          <p:nvPr>
            <p:ph idx="1"/>
          </p:nvPr>
        </p:nvSpPr>
        <p:spPr/>
        <p:txBody>
          <a:bodyPr>
            <a:normAutofit fontScale="92500" lnSpcReduction="20000"/>
          </a:bodyPr>
          <a:lstStyle/>
          <a:p>
            <a:pPr marL="0" indent="0">
              <a:buNone/>
            </a:pPr>
            <a:r>
              <a:rPr lang="hr-HR" dirty="0" smtClean="0"/>
              <a:t>-</a:t>
            </a:r>
            <a:r>
              <a:rPr lang="en-US" dirty="0" smtClean="0"/>
              <a:t> </a:t>
            </a:r>
            <a:r>
              <a:rPr lang="en-US" dirty="0" err="1" smtClean="0"/>
              <a:t>detaljnije</a:t>
            </a:r>
            <a:r>
              <a:rPr lang="en-US" dirty="0" smtClean="0"/>
              <a:t> </a:t>
            </a:r>
            <a:r>
              <a:rPr lang="en-US" dirty="0" err="1"/>
              <a:t>objašnjenje</a:t>
            </a:r>
            <a:r>
              <a:rPr lang="en-US" dirty="0"/>
              <a:t> </a:t>
            </a:r>
            <a:r>
              <a:rPr lang="en-US" dirty="0" err="1"/>
              <a:t>nastavnog</a:t>
            </a:r>
            <a:r>
              <a:rPr lang="en-US" dirty="0"/>
              <a:t> </a:t>
            </a:r>
            <a:r>
              <a:rPr lang="en-US" dirty="0" err="1"/>
              <a:t>sadržaja</a:t>
            </a:r>
            <a:r>
              <a:rPr lang="en-US" dirty="0"/>
              <a:t> u </a:t>
            </a:r>
            <a:r>
              <a:rPr lang="en-US" dirty="0" err="1"/>
              <a:t>obliku</a:t>
            </a:r>
            <a:r>
              <a:rPr lang="en-US" dirty="0"/>
              <a:t> </a:t>
            </a:r>
            <a:r>
              <a:rPr lang="en-US" dirty="0" err="1"/>
              <a:t>videozapisa</a:t>
            </a:r>
            <a:r>
              <a:rPr lang="en-US" dirty="0"/>
              <a:t> </a:t>
            </a:r>
            <a:r>
              <a:rPr lang="en-US" dirty="0" err="1"/>
              <a:t>ili</a:t>
            </a:r>
            <a:r>
              <a:rPr lang="en-US" dirty="0"/>
              <a:t> video </a:t>
            </a:r>
            <a:r>
              <a:rPr lang="en-US" dirty="0" err="1"/>
              <a:t>poziva</a:t>
            </a:r>
            <a:r>
              <a:rPr lang="en-US" dirty="0"/>
              <a:t> </a:t>
            </a:r>
            <a:r>
              <a:rPr lang="en-US" dirty="0" err="1"/>
              <a:t>pogotovo</a:t>
            </a:r>
            <a:r>
              <a:rPr lang="en-US" dirty="0"/>
              <a:t> u </a:t>
            </a:r>
            <a:r>
              <a:rPr lang="en-US" dirty="0" err="1"/>
              <a:t>predmetima</a:t>
            </a:r>
            <a:r>
              <a:rPr lang="en-US" dirty="0"/>
              <a:t> </a:t>
            </a:r>
            <a:r>
              <a:rPr lang="en-US" dirty="0" err="1"/>
              <a:t>kao</a:t>
            </a:r>
            <a:r>
              <a:rPr lang="en-US" dirty="0"/>
              <a:t> </a:t>
            </a:r>
            <a:r>
              <a:rPr lang="en-US" dirty="0" err="1"/>
              <a:t>sto</a:t>
            </a:r>
            <a:r>
              <a:rPr lang="en-US" dirty="0"/>
              <a:t> je </a:t>
            </a:r>
            <a:r>
              <a:rPr lang="en-US" dirty="0" err="1"/>
              <a:t>matematika</a:t>
            </a:r>
            <a:r>
              <a:rPr lang="en-US" dirty="0"/>
              <a:t>, </a:t>
            </a:r>
            <a:r>
              <a:rPr lang="en-US" dirty="0" err="1"/>
              <a:t>hrvatski</a:t>
            </a:r>
            <a:r>
              <a:rPr lang="en-US" dirty="0"/>
              <a:t> </a:t>
            </a:r>
            <a:r>
              <a:rPr lang="en-US" dirty="0" err="1"/>
              <a:t>i</a:t>
            </a:r>
            <a:r>
              <a:rPr lang="en-US" dirty="0"/>
              <a:t> </a:t>
            </a:r>
            <a:r>
              <a:rPr lang="en-US" dirty="0" err="1"/>
              <a:t>engleski</a:t>
            </a:r>
            <a:r>
              <a:rPr lang="en-US" dirty="0"/>
              <a:t>.</a:t>
            </a:r>
          </a:p>
          <a:p>
            <a:pPr marL="0" indent="0">
              <a:buNone/>
            </a:pPr>
            <a:r>
              <a:rPr lang="en-US" dirty="0" err="1" smtClean="0"/>
              <a:t>Opširnija</a:t>
            </a:r>
            <a:r>
              <a:rPr lang="en-US" dirty="0" smtClean="0"/>
              <a:t> </a:t>
            </a:r>
            <a:r>
              <a:rPr lang="en-US" dirty="0" err="1"/>
              <a:t>objašnjenja</a:t>
            </a:r>
            <a:r>
              <a:rPr lang="en-US" dirty="0"/>
              <a:t> </a:t>
            </a:r>
            <a:r>
              <a:rPr lang="en-US" dirty="0" err="1"/>
              <a:t>nastavnika</a:t>
            </a:r>
            <a:r>
              <a:rPr lang="en-US" dirty="0"/>
              <a:t> </a:t>
            </a:r>
            <a:r>
              <a:rPr lang="en-US" dirty="0" err="1"/>
              <a:t>za</a:t>
            </a:r>
            <a:r>
              <a:rPr lang="en-US" dirty="0"/>
              <a:t> </a:t>
            </a:r>
            <a:r>
              <a:rPr lang="en-US" dirty="0" err="1"/>
              <a:t>pojedina</a:t>
            </a:r>
            <a:r>
              <a:rPr lang="en-US" dirty="0"/>
              <a:t> </a:t>
            </a:r>
            <a:r>
              <a:rPr lang="en-US" dirty="0" err="1"/>
              <a:t>gradiva</a:t>
            </a:r>
            <a:r>
              <a:rPr lang="en-US" dirty="0"/>
              <a:t> </a:t>
            </a:r>
            <a:r>
              <a:rPr lang="en-US" dirty="0" smtClean="0"/>
              <a:t>.</a:t>
            </a:r>
            <a:endParaRPr lang="en-US" dirty="0"/>
          </a:p>
          <a:p>
            <a:pPr marL="0" indent="0">
              <a:buNone/>
            </a:pPr>
            <a:r>
              <a:rPr lang="en-US" dirty="0" err="1" smtClean="0"/>
              <a:t>Detaljnije</a:t>
            </a:r>
            <a:r>
              <a:rPr lang="en-US" dirty="0" smtClean="0"/>
              <a:t> </a:t>
            </a:r>
            <a:r>
              <a:rPr lang="en-US" dirty="0" err="1"/>
              <a:t>objašnjenje</a:t>
            </a:r>
            <a:r>
              <a:rPr lang="en-US" dirty="0"/>
              <a:t> </a:t>
            </a:r>
            <a:r>
              <a:rPr lang="en-US" dirty="0" err="1"/>
              <a:t>nastavnih</a:t>
            </a:r>
            <a:r>
              <a:rPr lang="en-US" dirty="0"/>
              <a:t> </a:t>
            </a:r>
            <a:r>
              <a:rPr lang="en-US" dirty="0" err="1"/>
              <a:t>sadržaja</a:t>
            </a:r>
            <a:r>
              <a:rPr lang="en-US" dirty="0"/>
              <a:t> </a:t>
            </a:r>
            <a:r>
              <a:rPr lang="en-US" dirty="0" err="1"/>
              <a:t>možda</a:t>
            </a:r>
            <a:r>
              <a:rPr lang="en-US" dirty="0"/>
              <a:t> u </a:t>
            </a:r>
            <a:r>
              <a:rPr lang="en-US" dirty="0" err="1"/>
              <a:t>obliku</a:t>
            </a:r>
            <a:r>
              <a:rPr lang="en-US" dirty="0"/>
              <a:t> </a:t>
            </a:r>
            <a:r>
              <a:rPr lang="en-US" dirty="0" err="1"/>
              <a:t>videozapisa</a:t>
            </a:r>
            <a:r>
              <a:rPr lang="en-US" dirty="0"/>
              <a:t> </a:t>
            </a:r>
            <a:r>
              <a:rPr lang="en-US" dirty="0" err="1"/>
              <a:t>ili</a:t>
            </a:r>
            <a:r>
              <a:rPr lang="en-US" dirty="0"/>
              <a:t> </a:t>
            </a:r>
            <a:r>
              <a:rPr lang="en-US" dirty="0" err="1"/>
              <a:t>na</a:t>
            </a:r>
            <a:r>
              <a:rPr lang="en-US" dirty="0"/>
              <a:t> </a:t>
            </a:r>
            <a:r>
              <a:rPr lang="en-US" dirty="0" err="1"/>
              <a:t>način</a:t>
            </a:r>
            <a:r>
              <a:rPr lang="en-US" dirty="0"/>
              <a:t> da se </a:t>
            </a:r>
            <a:r>
              <a:rPr lang="en-US" dirty="0" err="1"/>
              <a:t>djeci</a:t>
            </a:r>
            <a:r>
              <a:rPr lang="en-US" dirty="0"/>
              <a:t> </a:t>
            </a:r>
            <a:r>
              <a:rPr lang="en-US" dirty="0" err="1"/>
              <a:t>omogući</a:t>
            </a:r>
            <a:r>
              <a:rPr lang="en-US" dirty="0"/>
              <a:t> </a:t>
            </a:r>
            <a:r>
              <a:rPr lang="en-US" dirty="0" err="1"/>
              <a:t>lakše</a:t>
            </a:r>
            <a:r>
              <a:rPr lang="en-US" dirty="0"/>
              <a:t> </a:t>
            </a:r>
            <a:r>
              <a:rPr lang="en-US" dirty="0" err="1"/>
              <a:t>svladati</a:t>
            </a:r>
            <a:r>
              <a:rPr lang="en-US" dirty="0"/>
              <a:t> </a:t>
            </a:r>
            <a:r>
              <a:rPr lang="en-US" dirty="0" err="1"/>
              <a:t>određeno</a:t>
            </a:r>
            <a:r>
              <a:rPr lang="en-US" dirty="0"/>
              <a:t> </a:t>
            </a:r>
            <a:r>
              <a:rPr lang="en-US" dirty="0" err="1"/>
              <a:t>gradivo</a:t>
            </a:r>
            <a:r>
              <a:rPr lang="en-US" dirty="0"/>
              <a:t> </a:t>
            </a:r>
            <a:r>
              <a:rPr lang="en-US" dirty="0" err="1"/>
              <a:t>pogotovo</a:t>
            </a:r>
            <a:r>
              <a:rPr lang="en-US" dirty="0"/>
              <a:t> </a:t>
            </a:r>
            <a:r>
              <a:rPr lang="en-US" dirty="0" err="1"/>
              <a:t>iz</a:t>
            </a:r>
            <a:r>
              <a:rPr lang="en-US" dirty="0"/>
              <a:t> predmeta </a:t>
            </a:r>
            <a:r>
              <a:rPr lang="en-US" dirty="0" err="1"/>
              <a:t>kao</a:t>
            </a:r>
            <a:r>
              <a:rPr lang="en-US" dirty="0"/>
              <a:t> </a:t>
            </a:r>
            <a:r>
              <a:rPr lang="en-US" dirty="0" err="1"/>
              <a:t>sto</a:t>
            </a:r>
            <a:r>
              <a:rPr lang="en-US" dirty="0"/>
              <a:t> je </a:t>
            </a:r>
            <a:r>
              <a:rPr lang="en-US" dirty="0" err="1"/>
              <a:t>matematika</a:t>
            </a:r>
            <a:r>
              <a:rPr lang="en-US" dirty="0"/>
              <a:t> </a:t>
            </a:r>
            <a:r>
              <a:rPr lang="en-US" dirty="0" err="1"/>
              <a:t>i</a:t>
            </a:r>
            <a:r>
              <a:rPr lang="en-US" dirty="0"/>
              <a:t> </a:t>
            </a:r>
            <a:r>
              <a:rPr lang="en-US" dirty="0" err="1"/>
              <a:t>priroda</a:t>
            </a:r>
            <a:r>
              <a:rPr lang="en-US" dirty="0" smtClean="0"/>
              <a:t>.</a:t>
            </a:r>
            <a:endParaRPr lang="hr-HR" dirty="0" smtClean="0"/>
          </a:p>
          <a:p>
            <a:pPr marL="0" indent="0">
              <a:buNone/>
            </a:pPr>
            <a:r>
              <a:rPr lang="hr-HR" dirty="0" smtClean="0"/>
              <a:t>-</a:t>
            </a:r>
            <a:r>
              <a:rPr lang="es-ES" dirty="0"/>
              <a:t>Izravniji pristup tj videochat jer ovako se samo prepisuje iz knjiga, vrlo malo nauči</a:t>
            </a:r>
            <a:r>
              <a:rPr lang="es-ES" dirty="0" smtClean="0"/>
              <a:t>.</a:t>
            </a:r>
            <a:endParaRPr lang="hr-HR" dirty="0" smtClean="0"/>
          </a:p>
          <a:p>
            <a:pPr marL="0" indent="0">
              <a:buNone/>
            </a:pPr>
            <a:r>
              <a:rPr lang="en-US" dirty="0" err="1"/>
              <a:t>Trebali</a:t>
            </a:r>
            <a:r>
              <a:rPr lang="en-US" dirty="0"/>
              <a:t> bi </a:t>
            </a:r>
            <a:r>
              <a:rPr lang="en-US" dirty="0" err="1"/>
              <a:t>nastavnici</a:t>
            </a:r>
            <a:r>
              <a:rPr lang="en-US" dirty="0"/>
              <a:t> </a:t>
            </a:r>
            <a:r>
              <a:rPr lang="en-US" dirty="0" err="1"/>
              <a:t>djeci</a:t>
            </a:r>
            <a:r>
              <a:rPr lang="en-US" dirty="0"/>
              <a:t> </a:t>
            </a:r>
            <a:r>
              <a:rPr lang="en-US" dirty="0" err="1"/>
              <a:t>više</a:t>
            </a:r>
            <a:r>
              <a:rPr lang="en-US" dirty="0"/>
              <a:t> </a:t>
            </a:r>
            <a:r>
              <a:rPr lang="en-US" dirty="0" err="1"/>
              <a:t>objašnjavati</a:t>
            </a:r>
            <a:r>
              <a:rPr lang="en-US" dirty="0"/>
              <a:t>, a ne </a:t>
            </a:r>
            <a:r>
              <a:rPr lang="en-US" dirty="0" err="1"/>
              <a:t>samo</a:t>
            </a:r>
            <a:r>
              <a:rPr lang="en-US" dirty="0"/>
              <a:t> </a:t>
            </a:r>
            <a:r>
              <a:rPr lang="en-US" dirty="0" err="1"/>
              <a:t>slati</a:t>
            </a:r>
            <a:r>
              <a:rPr lang="en-US" dirty="0"/>
              <a:t> </a:t>
            </a:r>
            <a:r>
              <a:rPr lang="en-US" dirty="0" err="1"/>
              <a:t>slajdove</a:t>
            </a:r>
            <a:r>
              <a:rPr lang="en-US" dirty="0"/>
              <a:t>, a </a:t>
            </a:r>
            <a:r>
              <a:rPr lang="en-US" dirty="0" err="1"/>
              <a:t>sve</a:t>
            </a:r>
            <a:r>
              <a:rPr lang="en-US" dirty="0"/>
              <a:t> </a:t>
            </a:r>
            <a:r>
              <a:rPr lang="en-US" dirty="0" err="1"/>
              <a:t>ostalo</a:t>
            </a:r>
            <a:r>
              <a:rPr lang="en-US" dirty="0"/>
              <a:t> </a:t>
            </a:r>
            <a:r>
              <a:rPr lang="en-US" dirty="0" err="1"/>
              <a:t>roditelji</a:t>
            </a:r>
            <a:r>
              <a:rPr lang="en-US" dirty="0" smtClean="0"/>
              <a:t>.</a:t>
            </a:r>
            <a:endParaRPr lang="hr-HR" dirty="0" smtClean="0"/>
          </a:p>
          <a:p>
            <a:pPr marL="0" indent="0">
              <a:buNone/>
            </a:pPr>
            <a:r>
              <a:rPr lang="en-US" dirty="0" err="1"/>
              <a:t>Objašnjavanja</a:t>
            </a:r>
            <a:r>
              <a:rPr lang="en-US" dirty="0"/>
              <a:t> </a:t>
            </a:r>
            <a:r>
              <a:rPr lang="en-US" dirty="0" err="1"/>
              <a:t>novih</a:t>
            </a:r>
            <a:r>
              <a:rPr lang="en-US" dirty="0"/>
              <a:t> </a:t>
            </a:r>
            <a:r>
              <a:rPr lang="en-US" dirty="0" err="1"/>
              <a:t>sadržaja</a:t>
            </a:r>
            <a:r>
              <a:rPr lang="en-US" dirty="0"/>
              <a:t> od </a:t>
            </a:r>
            <a:r>
              <a:rPr lang="en-US" dirty="0" err="1"/>
              <a:t>strane</a:t>
            </a:r>
            <a:r>
              <a:rPr lang="en-US" dirty="0"/>
              <a:t> </a:t>
            </a:r>
            <a:r>
              <a:rPr lang="en-US" dirty="0" err="1"/>
              <a:t>nastavnika,video,snimka</a:t>
            </a:r>
            <a:r>
              <a:rPr lang="en-US" dirty="0"/>
              <a:t> </a:t>
            </a:r>
            <a:r>
              <a:rPr lang="en-US" dirty="0" err="1"/>
              <a:t>ili</a:t>
            </a:r>
            <a:r>
              <a:rPr lang="en-US" dirty="0"/>
              <a:t> </a:t>
            </a:r>
            <a:r>
              <a:rPr lang="en-US" dirty="0" err="1"/>
              <a:t>uživo</a:t>
            </a:r>
            <a:r>
              <a:rPr lang="en-US" dirty="0"/>
              <a:t>, a ne </a:t>
            </a:r>
            <a:r>
              <a:rPr lang="en-US" dirty="0" err="1"/>
              <a:t>strana</a:t>
            </a:r>
            <a:r>
              <a:rPr lang="en-US" dirty="0"/>
              <a:t> </a:t>
            </a:r>
            <a:r>
              <a:rPr lang="en-US" dirty="0" err="1"/>
              <a:t>udžbenika,pročitaj</a:t>
            </a:r>
            <a:r>
              <a:rPr lang="en-US" dirty="0"/>
              <a:t> </a:t>
            </a:r>
            <a:r>
              <a:rPr lang="en-US" dirty="0" err="1"/>
              <a:t>i</a:t>
            </a:r>
            <a:r>
              <a:rPr lang="en-US" dirty="0"/>
              <a:t> </a:t>
            </a:r>
            <a:r>
              <a:rPr lang="en-US" dirty="0" err="1"/>
              <a:t>napiši</a:t>
            </a:r>
            <a:r>
              <a:rPr lang="en-US" dirty="0" smtClean="0"/>
              <a:t>??</a:t>
            </a:r>
            <a:endParaRPr lang="hr-HR"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5928319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sz="2800" b="1" dirty="0" smtClean="0"/>
              <a:t>1.</a:t>
            </a:r>
            <a:r>
              <a:rPr lang="en-US" sz="2800" b="1" dirty="0" err="1" smtClean="0"/>
              <a:t>Neki</a:t>
            </a:r>
            <a:r>
              <a:rPr lang="en-US" sz="2800" b="1" dirty="0" smtClean="0"/>
              <a:t> </a:t>
            </a:r>
            <a:r>
              <a:rPr lang="en-US" sz="2800" b="1" dirty="0"/>
              <a:t>od </a:t>
            </a:r>
            <a:r>
              <a:rPr lang="en-US" sz="2800" b="1" dirty="0" err="1"/>
              <a:t>prijedloga</a:t>
            </a:r>
            <a:r>
              <a:rPr lang="en-US" sz="2800" b="1" dirty="0"/>
              <a:t> </a:t>
            </a:r>
            <a:r>
              <a:rPr lang="en-US" sz="2800" b="1" dirty="0" err="1"/>
              <a:t>roditelja</a:t>
            </a:r>
            <a:r>
              <a:rPr lang="en-US" sz="2800" b="1" dirty="0"/>
              <a:t> u </a:t>
            </a:r>
            <a:r>
              <a:rPr lang="en-US" sz="2800" b="1" dirty="0" err="1"/>
              <a:t>pogledu</a:t>
            </a:r>
            <a:r>
              <a:rPr lang="en-US" sz="2800" b="1" dirty="0"/>
              <a:t> </a:t>
            </a:r>
            <a:r>
              <a:rPr lang="en-US" sz="2800" b="1" dirty="0" err="1"/>
              <a:t>objašnjavanja</a:t>
            </a:r>
            <a:r>
              <a:rPr lang="en-US" sz="2800" b="1" dirty="0"/>
              <a:t> </a:t>
            </a:r>
            <a:r>
              <a:rPr lang="en-US" sz="2800" b="1" dirty="0" err="1"/>
              <a:t>gradiva</a:t>
            </a:r>
            <a:endParaRPr lang="en-US" sz="2800" b="1" dirty="0"/>
          </a:p>
        </p:txBody>
      </p:sp>
      <p:sp>
        <p:nvSpPr>
          <p:cNvPr id="3" name="Rezervirano mjesto sadržaja 2"/>
          <p:cNvSpPr>
            <a:spLocks noGrp="1"/>
          </p:cNvSpPr>
          <p:nvPr>
            <p:ph idx="1"/>
          </p:nvPr>
        </p:nvSpPr>
        <p:spPr/>
        <p:txBody>
          <a:bodyPr/>
          <a:lstStyle/>
          <a:p>
            <a:r>
              <a:rPr lang="en-US" dirty="0" err="1"/>
              <a:t>Bilo</a:t>
            </a:r>
            <a:r>
              <a:rPr lang="en-US" dirty="0"/>
              <a:t> bi </a:t>
            </a:r>
            <a:r>
              <a:rPr lang="en-US" dirty="0" err="1"/>
              <a:t>bolje</a:t>
            </a:r>
            <a:r>
              <a:rPr lang="en-US" dirty="0"/>
              <a:t> </a:t>
            </a:r>
            <a:r>
              <a:rPr lang="en-US" dirty="0" err="1"/>
              <a:t>kad</a:t>
            </a:r>
            <a:r>
              <a:rPr lang="en-US" dirty="0"/>
              <a:t> bi </a:t>
            </a:r>
            <a:r>
              <a:rPr lang="en-US" dirty="0" err="1"/>
              <a:t>neki</a:t>
            </a:r>
            <a:r>
              <a:rPr lang="en-US" dirty="0"/>
              <a:t> </a:t>
            </a:r>
            <a:r>
              <a:rPr lang="en-US" dirty="0" err="1"/>
              <a:t>nastavnici</a:t>
            </a:r>
            <a:r>
              <a:rPr lang="en-US" dirty="0"/>
              <a:t> </a:t>
            </a:r>
            <a:r>
              <a:rPr lang="en-US" dirty="0" err="1"/>
              <a:t>bolje</a:t>
            </a:r>
            <a:r>
              <a:rPr lang="en-US" dirty="0"/>
              <a:t> </a:t>
            </a:r>
            <a:r>
              <a:rPr lang="en-US" dirty="0" err="1"/>
              <a:t>pojasnili</a:t>
            </a:r>
            <a:r>
              <a:rPr lang="en-US" dirty="0"/>
              <a:t> </a:t>
            </a:r>
            <a:r>
              <a:rPr lang="en-US" dirty="0" err="1"/>
              <a:t>lekcije</a:t>
            </a:r>
            <a:r>
              <a:rPr lang="en-US" dirty="0"/>
              <a:t> </a:t>
            </a:r>
            <a:r>
              <a:rPr lang="en-US" dirty="0" err="1"/>
              <a:t>ili</a:t>
            </a:r>
            <a:r>
              <a:rPr lang="en-US" dirty="0"/>
              <a:t> </a:t>
            </a:r>
            <a:r>
              <a:rPr lang="en-US" dirty="0" err="1"/>
              <a:t>napravili</a:t>
            </a:r>
            <a:r>
              <a:rPr lang="en-US" dirty="0"/>
              <a:t> </a:t>
            </a:r>
            <a:r>
              <a:rPr lang="en-US" dirty="0" err="1"/>
              <a:t>prezentacije</a:t>
            </a:r>
            <a:r>
              <a:rPr lang="en-US" dirty="0"/>
              <a:t> </a:t>
            </a:r>
            <a:r>
              <a:rPr lang="en-US" dirty="0" err="1"/>
              <a:t>i</a:t>
            </a:r>
            <a:r>
              <a:rPr lang="en-US" dirty="0"/>
              <a:t> da </a:t>
            </a:r>
            <a:r>
              <a:rPr lang="en-US" dirty="0" err="1"/>
              <a:t>ima</a:t>
            </a:r>
            <a:r>
              <a:rPr lang="en-US" dirty="0"/>
              <a:t> </a:t>
            </a:r>
            <a:r>
              <a:rPr lang="en-US" dirty="0" err="1"/>
              <a:t>malo</a:t>
            </a:r>
            <a:r>
              <a:rPr lang="en-US" dirty="0"/>
              <a:t> </a:t>
            </a:r>
            <a:r>
              <a:rPr lang="en-US" dirty="0" err="1"/>
              <a:t>više</a:t>
            </a:r>
            <a:r>
              <a:rPr lang="en-US" dirty="0"/>
              <a:t> </a:t>
            </a:r>
            <a:r>
              <a:rPr lang="en-US" dirty="0" err="1"/>
              <a:t>vremena</a:t>
            </a:r>
            <a:r>
              <a:rPr lang="en-US" dirty="0"/>
              <a:t> </a:t>
            </a:r>
            <a:r>
              <a:rPr lang="en-US" dirty="0" err="1"/>
              <a:t>za</a:t>
            </a:r>
            <a:r>
              <a:rPr lang="en-US" dirty="0"/>
              <a:t> </a:t>
            </a:r>
            <a:r>
              <a:rPr lang="en-US" dirty="0" err="1"/>
              <a:t>slati</a:t>
            </a:r>
            <a:r>
              <a:rPr lang="en-US" dirty="0"/>
              <a:t> </a:t>
            </a:r>
            <a:r>
              <a:rPr lang="en-US" dirty="0" err="1"/>
              <a:t>domaće</a:t>
            </a:r>
            <a:r>
              <a:rPr lang="en-US" dirty="0"/>
              <a:t> </a:t>
            </a:r>
            <a:r>
              <a:rPr lang="en-US" dirty="0" err="1"/>
              <a:t>radove</a:t>
            </a:r>
            <a:r>
              <a:rPr lang="en-US" dirty="0"/>
              <a:t>.</a:t>
            </a:r>
          </a:p>
          <a:p>
            <a:r>
              <a:rPr lang="en-US" dirty="0" err="1" smtClean="0"/>
              <a:t>Trebalo</a:t>
            </a:r>
            <a:r>
              <a:rPr lang="en-US" dirty="0" smtClean="0"/>
              <a:t> </a:t>
            </a:r>
            <a:r>
              <a:rPr lang="en-US" dirty="0"/>
              <a:t>bi </a:t>
            </a:r>
            <a:r>
              <a:rPr lang="en-US" dirty="0" err="1"/>
              <a:t>biti</a:t>
            </a:r>
            <a:r>
              <a:rPr lang="en-US" dirty="0"/>
              <a:t> video </a:t>
            </a:r>
            <a:r>
              <a:rPr lang="en-US" dirty="0" err="1"/>
              <a:t>prezentacija</a:t>
            </a:r>
            <a:r>
              <a:rPr lang="en-US" dirty="0"/>
              <a:t> </a:t>
            </a:r>
            <a:r>
              <a:rPr lang="en-US" dirty="0" err="1"/>
              <a:t>gdje</a:t>
            </a:r>
            <a:r>
              <a:rPr lang="en-US" dirty="0"/>
              <a:t> </a:t>
            </a:r>
            <a:r>
              <a:rPr lang="en-US" dirty="0" err="1"/>
              <a:t>nastavnik</a:t>
            </a:r>
            <a:r>
              <a:rPr lang="en-US" dirty="0"/>
              <a:t> </a:t>
            </a:r>
            <a:r>
              <a:rPr lang="en-US" dirty="0" err="1"/>
              <a:t>pokušava</a:t>
            </a:r>
            <a:r>
              <a:rPr lang="en-US" dirty="0"/>
              <a:t> </a:t>
            </a:r>
            <a:r>
              <a:rPr lang="en-US" dirty="0" err="1"/>
              <a:t>objasniti</a:t>
            </a:r>
            <a:r>
              <a:rPr lang="en-US" dirty="0"/>
              <a:t> </a:t>
            </a:r>
            <a:r>
              <a:rPr lang="en-US" dirty="0" err="1"/>
              <a:t>gradivo</a:t>
            </a:r>
            <a:r>
              <a:rPr lang="en-US" dirty="0"/>
              <a:t> </a:t>
            </a:r>
            <a:r>
              <a:rPr lang="en-US" dirty="0" err="1"/>
              <a:t>npr.informatike</a:t>
            </a:r>
            <a:r>
              <a:rPr lang="en-US" dirty="0"/>
              <a:t>, </a:t>
            </a:r>
            <a:r>
              <a:rPr lang="en-US" dirty="0" err="1"/>
              <a:t>matematike</a:t>
            </a:r>
            <a:r>
              <a:rPr lang="en-US" dirty="0"/>
              <a:t>, </a:t>
            </a:r>
            <a:r>
              <a:rPr lang="en-US" dirty="0" err="1"/>
              <a:t>tehničkog</a:t>
            </a:r>
            <a:r>
              <a:rPr lang="en-US" dirty="0"/>
              <a:t> </a:t>
            </a:r>
            <a:r>
              <a:rPr lang="en-US" dirty="0" err="1"/>
              <a:t>i</a:t>
            </a:r>
            <a:r>
              <a:rPr lang="en-US" dirty="0"/>
              <a:t> </a:t>
            </a:r>
            <a:r>
              <a:rPr lang="en-US" dirty="0" err="1"/>
              <a:t>stranog</a:t>
            </a:r>
            <a:r>
              <a:rPr lang="en-US" dirty="0"/>
              <a:t> </a:t>
            </a:r>
            <a:r>
              <a:rPr lang="en-US" dirty="0" err="1"/>
              <a:t>jezika</a:t>
            </a:r>
            <a:r>
              <a:rPr lang="en-US" dirty="0"/>
              <a:t>.</a:t>
            </a:r>
          </a:p>
          <a:p>
            <a:r>
              <a:rPr lang="en-US" dirty="0" err="1" smtClean="0"/>
              <a:t>Komunikacija</a:t>
            </a:r>
            <a:r>
              <a:rPr lang="en-US" dirty="0" smtClean="0"/>
              <a:t> </a:t>
            </a:r>
            <a:r>
              <a:rPr lang="en-US" dirty="0" err="1"/>
              <a:t>večine</a:t>
            </a:r>
            <a:r>
              <a:rPr lang="en-US" dirty="0"/>
              <a:t> </a:t>
            </a:r>
            <a:r>
              <a:rPr lang="en-US" dirty="0" err="1"/>
              <a:t>nastavnika</a:t>
            </a:r>
            <a:r>
              <a:rPr lang="en-US" dirty="0"/>
              <a:t> s </a:t>
            </a:r>
            <a:r>
              <a:rPr lang="en-US" dirty="0" err="1"/>
              <a:t>učenicima</a:t>
            </a:r>
            <a:r>
              <a:rPr lang="en-US" dirty="0"/>
              <a:t> ne </a:t>
            </a:r>
            <a:r>
              <a:rPr lang="en-US" dirty="0" err="1"/>
              <a:t>postoji</a:t>
            </a:r>
            <a:r>
              <a:rPr lang="en-US" dirty="0"/>
              <a:t>, </a:t>
            </a:r>
            <a:r>
              <a:rPr lang="en-US" dirty="0" err="1"/>
              <a:t>također</a:t>
            </a:r>
            <a:r>
              <a:rPr lang="en-US" dirty="0"/>
              <a:t> </a:t>
            </a:r>
            <a:r>
              <a:rPr lang="en-US" dirty="0" err="1"/>
              <a:t>ni</a:t>
            </a:r>
            <a:r>
              <a:rPr lang="en-US" dirty="0"/>
              <a:t> </a:t>
            </a:r>
            <a:r>
              <a:rPr lang="en-US" dirty="0" err="1"/>
              <a:t>objašnjenja</a:t>
            </a:r>
            <a:r>
              <a:rPr lang="en-US" dirty="0"/>
              <a:t> </a:t>
            </a:r>
            <a:r>
              <a:rPr lang="en-US" dirty="0" err="1"/>
              <a:t>gradiva</a:t>
            </a:r>
            <a:r>
              <a:rPr lang="en-US" dirty="0"/>
              <a:t> </a:t>
            </a:r>
            <a:r>
              <a:rPr lang="en-US" dirty="0" err="1"/>
              <a:t>koje</a:t>
            </a:r>
            <a:r>
              <a:rPr lang="en-US" dirty="0"/>
              <a:t> se </a:t>
            </a:r>
            <a:r>
              <a:rPr lang="en-US" dirty="0" err="1"/>
              <a:t>prolazi</a:t>
            </a:r>
            <a:r>
              <a:rPr lang="en-US" dirty="0"/>
              <a:t>. </a:t>
            </a:r>
            <a:r>
              <a:rPr lang="en-US" dirty="0" err="1"/>
              <a:t>Trebalo</a:t>
            </a:r>
            <a:r>
              <a:rPr lang="en-US" dirty="0"/>
              <a:t> bi </a:t>
            </a:r>
            <a:r>
              <a:rPr lang="en-US" dirty="0" err="1"/>
              <a:t>na</a:t>
            </a:r>
            <a:r>
              <a:rPr lang="en-US" dirty="0"/>
              <a:t> tome </a:t>
            </a:r>
            <a:r>
              <a:rPr lang="en-US" dirty="0" err="1"/>
              <a:t>poraditi</a:t>
            </a:r>
            <a:r>
              <a:rPr lang="en-US" dirty="0"/>
              <a:t>.</a:t>
            </a:r>
          </a:p>
          <a:p>
            <a:r>
              <a:rPr lang="en-US" dirty="0"/>
              <a:t>Vise </a:t>
            </a:r>
            <a:r>
              <a:rPr lang="en-US" dirty="0" err="1"/>
              <a:t>bih</a:t>
            </a:r>
            <a:r>
              <a:rPr lang="en-US" dirty="0"/>
              <a:t> </a:t>
            </a:r>
            <a:r>
              <a:rPr lang="en-US" dirty="0" err="1"/>
              <a:t>voljela</a:t>
            </a:r>
            <a:r>
              <a:rPr lang="en-US" dirty="0"/>
              <a:t> da </a:t>
            </a:r>
            <a:r>
              <a:rPr lang="en-US" dirty="0" err="1"/>
              <a:t>nastavnici</a:t>
            </a:r>
            <a:r>
              <a:rPr lang="en-US" dirty="0"/>
              <a:t> </a:t>
            </a:r>
            <a:r>
              <a:rPr lang="en-US" dirty="0" err="1"/>
              <a:t>objasnjavaju</a:t>
            </a:r>
            <a:r>
              <a:rPr lang="en-US" dirty="0"/>
              <a:t> </a:t>
            </a:r>
            <a:r>
              <a:rPr lang="en-US" dirty="0" err="1"/>
              <a:t>predmete</a:t>
            </a:r>
            <a:r>
              <a:rPr lang="en-US" dirty="0"/>
              <a:t> </a:t>
            </a:r>
            <a:r>
              <a:rPr lang="en-US" dirty="0" err="1"/>
              <a:t>nego</a:t>
            </a:r>
            <a:r>
              <a:rPr lang="en-US" dirty="0"/>
              <a:t> da </a:t>
            </a:r>
            <a:r>
              <a:rPr lang="en-US" dirty="0" err="1"/>
              <a:t>salju</a:t>
            </a:r>
            <a:r>
              <a:rPr lang="en-US" dirty="0"/>
              <a:t> </a:t>
            </a:r>
            <a:r>
              <a:rPr lang="en-US" dirty="0" err="1"/>
              <a:t>samo</a:t>
            </a:r>
            <a:r>
              <a:rPr lang="en-US" dirty="0"/>
              <a:t> </a:t>
            </a:r>
            <a:r>
              <a:rPr lang="en-US" dirty="0" err="1"/>
              <a:t>listove</a:t>
            </a:r>
            <a:r>
              <a:rPr lang="en-US" dirty="0"/>
              <a:t> </a:t>
            </a:r>
            <a:r>
              <a:rPr lang="en-US" dirty="0" err="1"/>
              <a:t>koji</a:t>
            </a:r>
            <a:r>
              <a:rPr lang="en-US" dirty="0"/>
              <a:t> </a:t>
            </a:r>
            <a:r>
              <a:rPr lang="en-US" dirty="0" err="1"/>
              <a:t>oni</a:t>
            </a:r>
            <a:r>
              <a:rPr lang="en-US" dirty="0"/>
              <a:t> </a:t>
            </a:r>
            <a:r>
              <a:rPr lang="en-US" dirty="0" err="1"/>
              <a:t>sami</a:t>
            </a:r>
            <a:r>
              <a:rPr lang="en-US" dirty="0"/>
              <a:t> </a:t>
            </a:r>
            <a:r>
              <a:rPr lang="en-US" dirty="0" err="1"/>
              <a:t>moraju</a:t>
            </a:r>
            <a:r>
              <a:rPr lang="en-US" dirty="0"/>
              <a:t> </a:t>
            </a:r>
            <a:r>
              <a:rPr lang="en-US" dirty="0" err="1"/>
              <a:t>shvatiti</a:t>
            </a:r>
            <a:r>
              <a:rPr lang="en-US" dirty="0"/>
              <a:t> </a:t>
            </a:r>
            <a:r>
              <a:rPr lang="en-US" dirty="0" err="1"/>
              <a:t>posebno</a:t>
            </a:r>
            <a:r>
              <a:rPr lang="en-US" dirty="0"/>
              <a:t> </a:t>
            </a:r>
            <a:r>
              <a:rPr lang="en-US" dirty="0" err="1"/>
              <a:t>hrvatski</a:t>
            </a:r>
            <a:r>
              <a:rPr lang="en-US" dirty="0"/>
              <a:t>, </a:t>
            </a:r>
            <a:r>
              <a:rPr lang="en-US" dirty="0" err="1"/>
              <a:t>engleski</a:t>
            </a:r>
            <a:r>
              <a:rPr lang="en-US" dirty="0"/>
              <a:t>, </a:t>
            </a:r>
            <a:r>
              <a:rPr lang="en-US" dirty="0" err="1"/>
              <a:t>matematika,fizika</a:t>
            </a:r>
            <a:r>
              <a:rPr lang="en-US" dirty="0"/>
              <a:t> , </a:t>
            </a:r>
            <a:r>
              <a:rPr lang="en-US" dirty="0" err="1"/>
              <a:t>kemija</a:t>
            </a:r>
            <a:r>
              <a:rPr lang="en-US" dirty="0"/>
              <a:t>.</a:t>
            </a:r>
          </a:p>
        </p:txBody>
      </p:sp>
    </p:spTree>
    <p:extLst>
      <p:ext uri="{BB962C8B-B14F-4D97-AF65-F5344CB8AC3E}">
        <p14:creationId xmlns:p14="http://schemas.microsoft.com/office/powerpoint/2010/main" val="14398526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en-US" sz="2800" b="1" dirty="0"/>
              <a:t>1.Neki od </a:t>
            </a:r>
            <a:r>
              <a:rPr lang="en-US" sz="2800" b="1" dirty="0" err="1"/>
              <a:t>prijedloga</a:t>
            </a:r>
            <a:r>
              <a:rPr lang="en-US" sz="2800" b="1" dirty="0"/>
              <a:t> </a:t>
            </a:r>
            <a:r>
              <a:rPr lang="en-US" sz="2800" b="1" dirty="0" err="1"/>
              <a:t>roditelja</a:t>
            </a:r>
            <a:r>
              <a:rPr lang="en-US" sz="2800" b="1" dirty="0"/>
              <a:t> u </a:t>
            </a:r>
            <a:r>
              <a:rPr lang="en-US" sz="2800" b="1" dirty="0" err="1"/>
              <a:t>pogledu</a:t>
            </a:r>
            <a:r>
              <a:rPr lang="en-US" sz="2800" b="1" dirty="0"/>
              <a:t> </a:t>
            </a:r>
            <a:r>
              <a:rPr lang="en-US" sz="2800" b="1" dirty="0" err="1"/>
              <a:t>objašnjavanja</a:t>
            </a:r>
            <a:r>
              <a:rPr lang="en-US" sz="2800" b="1" dirty="0"/>
              <a:t> </a:t>
            </a:r>
            <a:r>
              <a:rPr lang="en-US" sz="2800" b="1" dirty="0" err="1"/>
              <a:t>gradiva</a:t>
            </a:r>
            <a:endParaRPr lang="en-US" sz="2800" b="1" dirty="0"/>
          </a:p>
        </p:txBody>
      </p:sp>
      <p:sp>
        <p:nvSpPr>
          <p:cNvPr id="3" name="Rezervirano mjesto sadržaja 2"/>
          <p:cNvSpPr>
            <a:spLocks noGrp="1"/>
          </p:cNvSpPr>
          <p:nvPr>
            <p:ph idx="1"/>
          </p:nvPr>
        </p:nvSpPr>
        <p:spPr/>
        <p:txBody>
          <a:bodyPr>
            <a:normAutofit fontScale="77500" lnSpcReduction="20000"/>
          </a:bodyPr>
          <a:lstStyle/>
          <a:p>
            <a:pPr marL="0" indent="0">
              <a:buNone/>
            </a:pPr>
            <a:r>
              <a:rPr lang="hr-HR" dirty="0"/>
              <a:t>-Bilo bi lijepo kada bi svaki nastavnik za svoj predmet snimio svoj video uz objašnjenje najvažnijih pojedinosti, a osobito iz fizike, kemije i sličnih predmeta koje nije moguće na drugi način shvatiti. Ovakva nastava se svela samo na dugotrajno iscrpljivanje učenika kojima se samo daju zadatci za domaći rad bez ikakvog objašnjenja. Djeca po pet sati pišu nešto što uopće nisu razumjela. Koji je uopće smisao nastavnika kada su u većini slučajeva nastavnici sami roditelji gdje većina nas roditelja, također ne razumije što se traži od djece. Opet možemo zaključiti da ovu školsku godinu djeca nemaju nikakva svoja prava. Obrazovni sustav je još jednom dokazao da su oni sami sebi dovoljni. Svatko od nastavnika zadaje svoj domaći rad bez ikakvog međusobnog dogovora, vodeći računa samo o svom slobodnom vremenu , a očekujući od djece da prvo riješe njihov predmet. U cijeloj stresnoj situaciji gdje je mnogim obiteljima ugrožena egzistencija i zdravlje, djeci se ništa ne olakšava već se po tko zna koji put radi diskriminacija, a nažalost oni nemaju nikakve mogućnosti da izraze svoje stavove. Nadam se da će ova školska godina koja je potpuno bezuspješna što prije završiti jer ovo nikako ne možemo nazvati nastavom već iscrpljivanjem nedužne djece i roditelja. Također, ne vidim smisao da to sve traje do kraja 6. mjeseca kada se sve svodi na pisanje domaćeg rada, a da školskog rada uopće nije bilo. Još jednom se nadam da će netko od odgovornih ovo pročitati i preispitati koliko je obrazovni sustav ovu školsku godinu nanio štetu našoj jedinoj, u ovom svemu potpuno nedužnoj djeci.</a:t>
            </a:r>
            <a:endParaRPr lang="en-US" dirty="0"/>
          </a:p>
        </p:txBody>
      </p:sp>
    </p:spTree>
    <p:extLst>
      <p:ext uri="{BB962C8B-B14F-4D97-AF65-F5344CB8AC3E}">
        <p14:creationId xmlns:p14="http://schemas.microsoft.com/office/powerpoint/2010/main" val="21184632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p:txBody>
          <a:bodyPr>
            <a:normAutofit fontScale="70000" lnSpcReduction="20000"/>
          </a:bodyPr>
          <a:lstStyle/>
          <a:p>
            <a:r>
              <a:rPr lang="en-US" dirty="0" err="1"/>
              <a:t>mislim</a:t>
            </a:r>
            <a:r>
              <a:rPr lang="en-US" dirty="0"/>
              <a:t> da je </a:t>
            </a:r>
            <a:r>
              <a:rPr lang="en-US" dirty="0" err="1"/>
              <a:t>za</a:t>
            </a:r>
            <a:r>
              <a:rPr lang="en-US" dirty="0"/>
              <a:t> </a:t>
            </a:r>
            <a:r>
              <a:rPr lang="en-US" dirty="0" err="1"/>
              <a:t>sada</a:t>
            </a:r>
            <a:r>
              <a:rPr lang="en-US" dirty="0"/>
              <a:t> </a:t>
            </a:r>
            <a:r>
              <a:rPr lang="en-US" dirty="0" err="1"/>
              <a:t>nastava</a:t>
            </a:r>
            <a:r>
              <a:rPr lang="en-US" dirty="0"/>
              <a:t> </a:t>
            </a:r>
            <a:r>
              <a:rPr lang="en-US" dirty="0" err="1"/>
              <a:t>vrlo</a:t>
            </a:r>
            <a:r>
              <a:rPr lang="en-US" dirty="0"/>
              <a:t> </a:t>
            </a:r>
            <a:r>
              <a:rPr lang="en-US" dirty="0" err="1"/>
              <a:t>korektna</a:t>
            </a:r>
            <a:r>
              <a:rPr lang="en-US" dirty="0"/>
              <a:t> s </a:t>
            </a:r>
            <a:r>
              <a:rPr lang="en-US" dirty="0" err="1"/>
              <a:t>obzirom</a:t>
            </a:r>
            <a:r>
              <a:rPr lang="en-US" dirty="0"/>
              <a:t> da se </a:t>
            </a:r>
            <a:r>
              <a:rPr lang="en-US" dirty="0" err="1"/>
              <a:t>radi</a:t>
            </a:r>
            <a:r>
              <a:rPr lang="en-US" dirty="0"/>
              <a:t> o </a:t>
            </a:r>
            <a:r>
              <a:rPr lang="en-US" dirty="0" err="1"/>
              <a:t>gradivu</a:t>
            </a:r>
            <a:r>
              <a:rPr lang="en-US" dirty="0"/>
              <a:t> </a:t>
            </a:r>
            <a:r>
              <a:rPr lang="en-US" dirty="0" err="1"/>
              <a:t>koje</a:t>
            </a:r>
            <a:r>
              <a:rPr lang="en-US" dirty="0"/>
              <a:t> </a:t>
            </a:r>
            <a:r>
              <a:rPr lang="en-US" dirty="0" err="1"/>
              <a:t>oni</a:t>
            </a:r>
            <a:r>
              <a:rPr lang="en-US" dirty="0"/>
              <a:t> </a:t>
            </a:r>
            <a:r>
              <a:rPr lang="en-US" dirty="0" err="1"/>
              <a:t>pretežito</a:t>
            </a:r>
            <a:r>
              <a:rPr lang="en-US" dirty="0"/>
              <a:t> </a:t>
            </a:r>
            <a:r>
              <a:rPr lang="en-US" dirty="0" err="1"/>
              <a:t>ponavljaju</a:t>
            </a:r>
            <a:r>
              <a:rPr lang="en-US" dirty="0"/>
              <a:t>. no </a:t>
            </a:r>
            <a:r>
              <a:rPr lang="en-US" dirty="0" err="1"/>
              <a:t>kada</a:t>
            </a:r>
            <a:r>
              <a:rPr lang="en-US" dirty="0"/>
              <a:t> bi </a:t>
            </a:r>
            <a:r>
              <a:rPr lang="en-US" dirty="0" err="1"/>
              <a:t>oni</a:t>
            </a:r>
            <a:r>
              <a:rPr lang="en-US" dirty="0"/>
              <a:t> </a:t>
            </a:r>
            <a:r>
              <a:rPr lang="en-US" dirty="0" err="1"/>
              <a:t>učili</a:t>
            </a:r>
            <a:r>
              <a:rPr lang="en-US" dirty="0"/>
              <a:t> novo </a:t>
            </a:r>
            <a:r>
              <a:rPr lang="en-US" dirty="0" err="1"/>
              <a:t>gradivo</a:t>
            </a:r>
            <a:r>
              <a:rPr lang="en-US" dirty="0"/>
              <a:t> u </a:t>
            </a:r>
            <a:r>
              <a:rPr lang="en-US" dirty="0" err="1"/>
              <a:t>potpunosti</a:t>
            </a:r>
            <a:r>
              <a:rPr lang="en-US" dirty="0"/>
              <a:t> (mat, </a:t>
            </a:r>
            <a:r>
              <a:rPr lang="en-US" dirty="0" err="1"/>
              <a:t>hrv</a:t>
            </a:r>
            <a:r>
              <a:rPr lang="en-US" dirty="0"/>
              <a:t> j., </a:t>
            </a:r>
            <a:r>
              <a:rPr lang="en-US" dirty="0" err="1"/>
              <a:t>infor</a:t>
            </a:r>
            <a:r>
              <a:rPr lang="en-US" dirty="0"/>
              <a:t>.) to ne bi </a:t>
            </a:r>
            <a:r>
              <a:rPr lang="en-US" dirty="0" err="1"/>
              <a:t>bilo</a:t>
            </a:r>
            <a:r>
              <a:rPr lang="en-US" dirty="0"/>
              <a:t> </a:t>
            </a:r>
            <a:r>
              <a:rPr lang="en-US" dirty="0" err="1"/>
              <a:t>prihvatljivo</a:t>
            </a:r>
            <a:r>
              <a:rPr lang="en-US" dirty="0"/>
              <a:t> </a:t>
            </a:r>
            <a:r>
              <a:rPr lang="en-US" dirty="0" err="1"/>
              <a:t>na</a:t>
            </a:r>
            <a:r>
              <a:rPr lang="en-US" dirty="0"/>
              <a:t> </a:t>
            </a:r>
            <a:r>
              <a:rPr lang="en-US" dirty="0" err="1"/>
              <a:t>ovaj</a:t>
            </a:r>
            <a:r>
              <a:rPr lang="en-US" dirty="0"/>
              <a:t> </a:t>
            </a:r>
            <a:r>
              <a:rPr lang="en-US" dirty="0" err="1"/>
              <a:t>način</a:t>
            </a:r>
            <a:r>
              <a:rPr lang="en-US" dirty="0"/>
              <a:t>. </a:t>
            </a:r>
            <a:r>
              <a:rPr lang="en-US" dirty="0" err="1"/>
              <a:t>jer</a:t>
            </a:r>
            <a:r>
              <a:rPr lang="en-US" dirty="0"/>
              <a:t> mi </a:t>
            </a:r>
            <a:r>
              <a:rPr lang="en-US" dirty="0" err="1"/>
              <a:t>roditelji</a:t>
            </a:r>
            <a:r>
              <a:rPr lang="en-US" dirty="0"/>
              <a:t> </a:t>
            </a:r>
            <a:r>
              <a:rPr lang="en-US" dirty="0" err="1"/>
              <a:t>nismo</a:t>
            </a:r>
            <a:r>
              <a:rPr lang="en-US" dirty="0"/>
              <a:t> </a:t>
            </a:r>
            <a:r>
              <a:rPr lang="en-US" dirty="0" err="1"/>
              <a:t>učitelji</a:t>
            </a:r>
            <a:r>
              <a:rPr lang="en-US" dirty="0"/>
              <a:t>. </a:t>
            </a:r>
            <a:r>
              <a:rPr lang="en-US" dirty="0" err="1"/>
              <a:t>tako</a:t>
            </a:r>
            <a:r>
              <a:rPr lang="en-US" dirty="0"/>
              <a:t> da </a:t>
            </a:r>
            <a:r>
              <a:rPr lang="en-US" dirty="0" err="1"/>
              <a:t>za</a:t>
            </a:r>
            <a:r>
              <a:rPr lang="en-US" dirty="0"/>
              <a:t> sad </a:t>
            </a:r>
            <a:r>
              <a:rPr lang="en-US" dirty="0" err="1"/>
              <a:t>mislim</a:t>
            </a:r>
            <a:r>
              <a:rPr lang="en-US" dirty="0"/>
              <a:t> da je to </a:t>
            </a:r>
            <a:r>
              <a:rPr lang="en-US" dirty="0" err="1"/>
              <a:t>to</a:t>
            </a:r>
            <a:r>
              <a:rPr lang="en-US" dirty="0"/>
              <a:t>, da </a:t>
            </a:r>
            <a:r>
              <a:rPr lang="en-US" dirty="0" err="1"/>
              <a:t>stagniramo</a:t>
            </a:r>
            <a:r>
              <a:rPr lang="en-US" dirty="0"/>
              <a:t> u </a:t>
            </a:r>
            <a:r>
              <a:rPr lang="en-US" dirty="0" err="1"/>
              <a:t>gradivu</a:t>
            </a:r>
            <a:r>
              <a:rPr lang="en-US" dirty="0"/>
              <a:t>, u </a:t>
            </a:r>
            <a:r>
              <a:rPr lang="en-US" dirty="0" err="1"/>
              <a:t>njihovom</a:t>
            </a:r>
            <a:r>
              <a:rPr lang="en-US" dirty="0"/>
              <a:t> </a:t>
            </a:r>
            <a:r>
              <a:rPr lang="en-US" dirty="0" err="1"/>
              <a:t>razvoju</a:t>
            </a:r>
            <a:r>
              <a:rPr lang="en-US" dirty="0"/>
              <a:t>. a </a:t>
            </a:r>
            <a:r>
              <a:rPr lang="en-US" dirty="0" err="1"/>
              <a:t>pred</a:t>
            </a:r>
            <a:r>
              <a:rPr lang="en-US" dirty="0"/>
              <a:t> </a:t>
            </a:r>
            <a:r>
              <a:rPr lang="en-US" dirty="0" err="1"/>
              <a:t>kompjuterima</a:t>
            </a:r>
            <a:r>
              <a:rPr lang="en-US" dirty="0"/>
              <a:t> </a:t>
            </a:r>
            <a:r>
              <a:rPr lang="en-US" dirty="0" err="1"/>
              <a:t>su</a:t>
            </a:r>
            <a:r>
              <a:rPr lang="en-US" dirty="0"/>
              <a:t> </a:t>
            </a:r>
            <a:r>
              <a:rPr lang="en-US" dirty="0" err="1"/>
              <a:t>više</a:t>
            </a:r>
            <a:r>
              <a:rPr lang="en-US" dirty="0"/>
              <a:t> </a:t>
            </a:r>
            <a:r>
              <a:rPr lang="en-US" dirty="0" err="1"/>
              <a:t>nego</a:t>
            </a:r>
            <a:r>
              <a:rPr lang="en-US" dirty="0"/>
              <a:t> </a:t>
            </a:r>
            <a:r>
              <a:rPr lang="en-US" dirty="0" err="1"/>
              <a:t>inače</a:t>
            </a:r>
            <a:r>
              <a:rPr lang="en-US" dirty="0"/>
              <a:t>. </a:t>
            </a:r>
            <a:endParaRPr lang="hr-HR" dirty="0" smtClean="0"/>
          </a:p>
          <a:p>
            <a:r>
              <a:rPr lang="en-US" dirty="0" err="1" smtClean="0"/>
              <a:t>Više</a:t>
            </a:r>
            <a:r>
              <a:rPr lang="en-US" dirty="0" smtClean="0"/>
              <a:t> </a:t>
            </a:r>
            <a:r>
              <a:rPr lang="en-US" dirty="0" err="1"/>
              <a:t>sadržaja</a:t>
            </a:r>
            <a:r>
              <a:rPr lang="en-US" dirty="0"/>
              <a:t> </a:t>
            </a:r>
            <a:r>
              <a:rPr lang="en-US" dirty="0" err="1"/>
              <a:t>koje</a:t>
            </a:r>
            <a:r>
              <a:rPr lang="en-US" dirty="0"/>
              <a:t> bi </a:t>
            </a:r>
            <a:r>
              <a:rPr lang="en-US" dirty="0" err="1"/>
              <a:t>nastavnik</a:t>
            </a:r>
            <a:r>
              <a:rPr lang="en-US" dirty="0"/>
              <a:t> </a:t>
            </a:r>
            <a:r>
              <a:rPr lang="en-US" dirty="0" err="1"/>
              <a:t>svojom</a:t>
            </a:r>
            <a:r>
              <a:rPr lang="en-US" dirty="0"/>
              <a:t> </a:t>
            </a:r>
            <a:r>
              <a:rPr lang="en-US" dirty="0" err="1"/>
              <a:t>slikom</a:t>
            </a:r>
            <a:r>
              <a:rPr lang="en-US" dirty="0"/>
              <a:t> </a:t>
            </a:r>
            <a:r>
              <a:rPr lang="en-US" dirty="0" err="1"/>
              <a:t>i</a:t>
            </a:r>
            <a:r>
              <a:rPr lang="en-US" dirty="0"/>
              <a:t> </a:t>
            </a:r>
            <a:r>
              <a:rPr lang="en-US" dirty="0" err="1"/>
              <a:t>glasom</a:t>
            </a:r>
            <a:r>
              <a:rPr lang="en-US" dirty="0"/>
              <a:t> </a:t>
            </a:r>
            <a:r>
              <a:rPr lang="en-US" dirty="0" err="1"/>
              <a:t>čitao</a:t>
            </a:r>
            <a:r>
              <a:rPr lang="en-US" dirty="0"/>
              <a:t>, </a:t>
            </a:r>
            <a:r>
              <a:rPr lang="en-US" dirty="0" err="1"/>
              <a:t>izlagao</a:t>
            </a:r>
            <a:r>
              <a:rPr lang="en-US" dirty="0"/>
              <a:t> </a:t>
            </a:r>
            <a:r>
              <a:rPr lang="en-US" dirty="0" err="1"/>
              <a:t>i</a:t>
            </a:r>
            <a:r>
              <a:rPr lang="en-US" dirty="0"/>
              <a:t> </a:t>
            </a:r>
            <a:r>
              <a:rPr lang="en-US" dirty="0" err="1"/>
              <a:t>obrazlagao</a:t>
            </a:r>
            <a:r>
              <a:rPr lang="en-US" dirty="0"/>
              <a:t> </a:t>
            </a:r>
            <a:r>
              <a:rPr lang="en-US" dirty="0" err="1"/>
              <a:t>kao</a:t>
            </a:r>
            <a:r>
              <a:rPr lang="en-US" dirty="0"/>
              <a:t> da je ex cathedra, </a:t>
            </a:r>
            <a:r>
              <a:rPr lang="en-US" dirty="0" err="1"/>
              <a:t>ili</a:t>
            </a:r>
            <a:r>
              <a:rPr lang="en-US" dirty="0"/>
              <a:t> </a:t>
            </a:r>
            <a:r>
              <a:rPr lang="en-US" dirty="0" err="1"/>
              <a:t>pred</a:t>
            </a:r>
            <a:r>
              <a:rPr lang="en-US" dirty="0"/>
              <a:t> </a:t>
            </a:r>
            <a:r>
              <a:rPr lang="en-US" dirty="0" err="1"/>
              <a:t>pločom</a:t>
            </a:r>
            <a:r>
              <a:rPr lang="en-US" dirty="0"/>
              <a:t>. </a:t>
            </a:r>
            <a:r>
              <a:rPr lang="en-US" dirty="0" err="1"/>
              <a:t>Samo</a:t>
            </a:r>
            <a:r>
              <a:rPr lang="en-US" dirty="0"/>
              <a:t> </a:t>
            </a:r>
            <a:r>
              <a:rPr lang="en-US" dirty="0" err="1"/>
              <a:t>zadaci</a:t>
            </a:r>
            <a:r>
              <a:rPr lang="en-US" dirty="0"/>
              <a:t> </a:t>
            </a:r>
            <a:r>
              <a:rPr lang="en-US" dirty="0" err="1"/>
              <a:t>i</a:t>
            </a:r>
            <a:r>
              <a:rPr lang="en-US" dirty="0"/>
              <a:t> </a:t>
            </a:r>
            <a:r>
              <a:rPr lang="en-US" dirty="0" err="1"/>
              <a:t>prezentacije</a:t>
            </a:r>
            <a:r>
              <a:rPr lang="en-US" dirty="0"/>
              <a:t> </a:t>
            </a:r>
            <a:r>
              <a:rPr lang="en-US" dirty="0" err="1"/>
              <a:t>nakada</a:t>
            </a:r>
            <a:r>
              <a:rPr lang="en-US" dirty="0"/>
              <a:t> </a:t>
            </a:r>
            <a:r>
              <a:rPr lang="en-US" dirty="0" err="1"/>
              <a:t>nisu</a:t>
            </a:r>
            <a:r>
              <a:rPr lang="en-US" dirty="0"/>
              <a:t> </a:t>
            </a:r>
            <a:r>
              <a:rPr lang="en-US" dirty="0" err="1"/>
              <a:t>dostatni</a:t>
            </a:r>
            <a:r>
              <a:rPr lang="en-US" dirty="0"/>
              <a:t>.</a:t>
            </a:r>
          </a:p>
          <a:p>
            <a:r>
              <a:rPr lang="en-US" dirty="0" smtClean="0"/>
              <a:t>Vise </a:t>
            </a:r>
            <a:r>
              <a:rPr lang="en-US" dirty="0" err="1"/>
              <a:t>bih</a:t>
            </a:r>
            <a:r>
              <a:rPr lang="en-US" dirty="0"/>
              <a:t> </a:t>
            </a:r>
            <a:r>
              <a:rPr lang="en-US" dirty="0" err="1"/>
              <a:t>voljela</a:t>
            </a:r>
            <a:r>
              <a:rPr lang="en-US" dirty="0"/>
              <a:t> da </a:t>
            </a:r>
            <a:r>
              <a:rPr lang="en-US" dirty="0" err="1"/>
              <a:t>nastavnici</a:t>
            </a:r>
            <a:r>
              <a:rPr lang="en-US" dirty="0"/>
              <a:t> </a:t>
            </a:r>
            <a:r>
              <a:rPr lang="en-US" dirty="0" err="1"/>
              <a:t>objasnjavaju</a:t>
            </a:r>
            <a:r>
              <a:rPr lang="en-US" dirty="0"/>
              <a:t> </a:t>
            </a:r>
            <a:r>
              <a:rPr lang="en-US" dirty="0" err="1"/>
              <a:t>predmete</a:t>
            </a:r>
            <a:r>
              <a:rPr lang="en-US" dirty="0"/>
              <a:t> </a:t>
            </a:r>
            <a:r>
              <a:rPr lang="en-US" dirty="0" err="1"/>
              <a:t>nego</a:t>
            </a:r>
            <a:r>
              <a:rPr lang="en-US" dirty="0"/>
              <a:t> da </a:t>
            </a:r>
            <a:r>
              <a:rPr lang="en-US" dirty="0" err="1"/>
              <a:t>salju</a:t>
            </a:r>
            <a:r>
              <a:rPr lang="en-US" dirty="0"/>
              <a:t> </a:t>
            </a:r>
            <a:r>
              <a:rPr lang="en-US" dirty="0" err="1"/>
              <a:t>samo</a:t>
            </a:r>
            <a:r>
              <a:rPr lang="en-US" dirty="0"/>
              <a:t> </a:t>
            </a:r>
            <a:r>
              <a:rPr lang="en-US" dirty="0" err="1"/>
              <a:t>listove</a:t>
            </a:r>
            <a:r>
              <a:rPr lang="en-US" dirty="0"/>
              <a:t> </a:t>
            </a:r>
            <a:r>
              <a:rPr lang="en-US" dirty="0" err="1"/>
              <a:t>koji</a:t>
            </a:r>
            <a:r>
              <a:rPr lang="en-US" dirty="0"/>
              <a:t> </a:t>
            </a:r>
            <a:r>
              <a:rPr lang="en-US" dirty="0" err="1"/>
              <a:t>oni</a:t>
            </a:r>
            <a:r>
              <a:rPr lang="en-US" dirty="0"/>
              <a:t> </a:t>
            </a:r>
            <a:r>
              <a:rPr lang="en-US" dirty="0" err="1"/>
              <a:t>sami</a:t>
            </a:r>
            <a:r>
              <a:rPr lang="en-US" dirty="0"/>
              <a:t> </a:t>
            </a:r>
            <a:r>
              <a:rPr lang="en-US" dirty="0" err="1"/>
              <a:t>moraju</a:t>
            </a:r>
            <a:r>
              <a:rPr lang="en-US" dirty="0"/>
              <a:t> </a:t>
            </a:r>
            <a:r>
              <a:rPr lang="en-US" dirty="0" err="1"/>
              <a:t>shvatiti</a:t>
            </a:r>
            <a:r>
              <a:rPr lang="en-US" dirty="0"/>
              <a:t> </a:t>
            </a:r>
            <a:r>
              <a:rPr lang="en-US" dirty="0" err="1"/>
              <a:t>posebno</a:t>
            </a:r>
            <a:r>
              <a:rPr lang="en-US" dirty="0"/>
              <a:t> </a:t>
            </a:r>
            <a:r>
              <a:rPr lang="en-US" dirty="0" err="1"/>
              <a:t>hrvatski</a:t>
            </a:r>
            <a:r>
              <a:rPr lang="en-US" dirty="0"/>
              <a:t>, </a:t>
            </a:r>
            <a:r>
              <a:rPr lang="en-US" dirty="0" err="1"/>
              <a:t>engleski</a:t>
            </a:r>
            <a:r>
              <a:rPr lang="en-US" dirty="0"/>
              <a:t>, </a:t>
            </a:r>
            <a:r>
              <a:rPr lang="en-US" dirty="0" err="1"/>
              <a:t>matematika,fizika</a:t>
            </a:r>
            <a:r>
              <a:rPr lang="en-US" dirty="0"/>
              <a:t> , </a:t>
            </a:r>
            <a:r>
              <a:rPr lang="en-US" dirty="0" err="1"/>
              <a:t>kemija</a:t>
            </a:r>
            <a:r>
              <a:rPr lang="en-US" dirty="0" smtClean="0"/>
              <a:t>.</a:t>
            </a:r>
            <a:endParaRPr lang="hr-HR" dirty="0" smtClean="0"/>
          </a:p>
          <a:p>
            <a:r>
              <a:rPr lang="hr-HR" dirty="0"/>
              <a:t>Mogli bi profesori snimit video s novim gradivom - PREZENTACIJA. To bi im puno olakšalo savladavanje gradiva.</a:t>
            </a:r>
          </a:p>
          <a:p>
            <a:r>
              <a:rPr lang="hr-HR" dirty="0" smtClean="0"/>
              <a:t>Dodatna </a:t>
            </a:r>
            <a:r>
              <a:rPr lang="hr-HR" dirty="0"/>
              <a:t>objašnjenja pojedinih </a:t>
            </a:r>
            <a:r>
              <a:rPr lang="hr-HR" dirty="0" smtClean="0"/>
              <a:t>sadržaja</a:t>
            </a:r>
          </a:p>
          <a:p>
            <a:r>
              <a:rPr lang="hr-HR" dirty="0"/>
              <a:t>Nedostaje od strane profesora obrada nastavnog sadržaju u video zapisu i kao takvog da pošalju učenicima</a:t>
            </a:r>
            <a:r>
              <a:rPr lang="hr-HR" dirty="0" smtClean="0"/>
              <a:t>.</a:t>
            </a:r>
          </a:p>
          <a:p>
            <a:r>
              <a:rPr lang="hr-HR" dirty="0" smtClean="0"/>
              <a:t>u predmetima matematika, fizika, kemija potrebna je neposredna komunikacija učenik/nastavnik zbog dodatnih pojašnjenja , ne linkovi na internetu za instrukcije!</a:t>
            </a:r>
          </a:p>
          <a:p>
            <a:endParaRPr lang="hr-HR" dirty="0" smtClean="0"/>
          </a:p>
          <a:p>
            <a:endParaRPr lang="hr-HR" dirty="0" smtClean="0"/>
          </a:p>
          <a:p>
            <a:endParaRPr lang="en-US" dirty="0" smtClean="0"/>
          </a:p>
          <a:p>
            <a:endParaRPr lang="en-US" dirty="0"/>
          </a:p>
        </p:txBody>
      </p:sp>
    </p:spTree>
    <p:extLst>
      <p:ext uri="{BB962C8B-B14F-4D97-AF65-F5344CB8AC3E}">
        <p14:creationId xmlns:p14="http://schemas.microsoft.com/office/powerpoint/2010/main" val="18454064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en-US" sz="2800" b="1" dirty="0"/>
              <a:t>2.Domaći rad, </a:t>
            </a:r>
            <a:r>
              <a:rPr lang="en-US" sz="2800" b="1" dirty="0" err="1"/>
              <a:t>opterećenost</a:t>
            </a:r>
            <a:r>
              <a:rPr lang="en-US" sz="2800" b="1" dirty="0"/>
              <a:t>, </a:t>
            </a:r>
            <a:r>
              <a:rPr lang="en-US" sz="2800" b="1" dirty="0" err="1"/>
              <a:t>izdvojiti</a:t>
            </a:r>
            <a:r>
              <a:rPr lang="en-US" sz="2800" b="1" dirty="0"/>
              <a:t> </a:t>
            </a:r>
            <a:r>
              <a:rPr lang="en-US" sz="2800" b="1" dirty="0" err="1"/>
              <a:t>bitan</a:t>
            </a:r>
            <a:r>
              <a:rPr lang="en-US" sz="2800" b="1" dirty="0"/>
              <a:t> </a:t>
            </a:r>
            <a:r>
              <a:rPr lang="en-US" sz="2800" b="1" dirty="0" err="1"/>
              <a:t>sadržaj</a:t>
            </a:r>
            <a:endParaRPr lang="en-US" sz="2800" b="1" dirty="0"/>
          </a:p>
        </p:txBody>
      </p:sp>
      <p:sp>
        <p:nvSpPr>
          <p:cNvPr id="3" name="Rezervirano mjesto sadržaja 2"/>
          <p:cNvSpPr>
            <a:spLocks noGrp="1"/>
          </p:cNvSpPr>
          <p:nvPr>
            <p:ph idx="1"/>
          </p:nvPr>
        </p:nvSpPr>
        <p:spPr>
          <a:xfrm>
            <a:off x="838200" y="1690688"/>
            <a:ext cx="10515600" cy="4862512"/>
          </a:xfrm>
        </p:spPr>
        <p:txBody>
          <a:bodyPr>
            <a:normAutofit fontScale="55000" lnSpcReduction="20000"/>
          </a:bodyPr>
          <a:lstStyle/>
          <a:p>
            <a:pPr marL="0" indent="0">
              <a:buNone/>
            </a:pPr>
            <a:r>
              <a:rPr lang="en-US" sz="3300" dirty="0" err="1"/>
              <a:t>Nastava</a:t>
            </a:r>
            <a:r>
              <a:rPr lang="en-US" sz="3300" dirty="0"/>
              <a:t> </a:t>
            </a:r>
            <a:r>
              <a:rPr lang="en-US" sz="3300" dirty="0" err="1"/>
              <a:t>na</a:t>
            </a:r>
            <a:r>
              <a:rPr lang="en-US" sz="3300" dirty="0"/>
              <a:t> </a:t>
            </a:r>
            <a:r>
              <a:rPr lang="en-US" sz="3300" dirty="0" err="1"/>
              <a:t>daljinu</a:t>
            </a:r>
            <a:r>
              <a:rPr lang="en-US" sz="3300" dirty="0"/>
              <a:t> </a:t>
            </a:r>
            <a:r>
              <a:rPr lang="en-US" sz="3300" dirty="0" err="1"/>
              <a:t>pretvorila</a:t>
            </a:r>
            <a:r>
              <a:rPr lang="en-US" sz="3300" dirty="0"/>
              <a:t> se u </a:t>
            </a:r>
            <a:r>
              <a:rPr lang="en-US" sz="3300" dirty="0" err="1"/>
              <a:t>ovih</a:t>
            </a:r>
            <a:r>
              <a:rPr lang="en-US" sz="3300" dirty="0"/>
              <a:t> </a:t>
            </a:r>
            <a:r>
              <a:rPr lang="en-US" sz="3300" dirty="0" err="1"/>
              <a:t>tjedana</a:t>
            </a:r>
            <a:r>
              <a:rPr lang="en-US" sz="3300" dirty="0"/>
              <a:t> u </a:t>
            </a:r>
            <a:r>
              <a:rPr lang="en-US" sz="3300" dirty="0" err="1"/>
              <a:t>cjelodnevni</a:t>
            </a:r>
            <a:r>
              <a:rPr lang="en-US" sz="3300" dirty="0"/>
              <a:t> </a:t>
            </a:r>
            <a:r>
              <a:rPr lang="en-US" sz="3300" dirty="0" err="1"/>
              <a:t>posao</a:t>
            </a:r>
            <a:r>
              <a:rPr lang="en-US" sz="3300" dirty="0"/>
              <a:t> </a:t>
            </a:r>
            <a:r>
              <a:rPr lang="en-US" sz="3300" dirty="0" err="1"/>
              <a:t>za</a:t>
            </a:r>
            <a:r>
              <a:rPr lang="en-US" sz="3300" dirty="0"/>
              <a:t> </a:t>
            </a:r>
            <a:r>
              <a:rPr lang="en-US" sz="3300" dirty="0" err="1"/>
              <a:t>pojedinu</a:t>
            </a:r>
            <a:r>
              <a:rPr lang="en-US" sz="3300" dirty="0"/>
              <a:t> </a:t>
            </a:r>
            <a:r>
              <a:rPr lang="en-US" sz="3300" dirty="0" err="1"/>
              <a:t>djecu</a:t>
            </a:r>
            <a:r>
              <a:rPr lang="en-US" sz="3300" dirty="0"/>
              <a:t> </a:t>
            </a:r>
            <a:r>
              <a:rPr lang="en-US" sz="3300" dirty="0" err="1"/>
              <a:t>i</a:t>
            </a:r>
            <a:r>
              <a:rPr lang="en-US" sz="3300" dirty="0"/>
              <a:t> </a:t>
            </a:r>
            <a:r>
              <a:rPr lang="en-US" sz="3300" dirty="0" err="1"/>
              <a:t>roditelje</a:t>
            </a:r>
            <a:r>
              <a:rPr lang="en-US" sz="3300" dirty="0"/>
              <a:t>. </a:t>
            </a:r>
            <a:r>
              <a:rPr lang="en-US" sz="3300" dirty="0" err="1"/>
              <a:t>Ako</a:t>
            </a:r>
            <a:r>
              <a:rPr lang="en-US" sz="3300" dirty="0"/>
              <a:t> </a:t>
            </a:r>
            <a:r>
              <a:rPr lang="en-US" sz="3300" dirty="0" err="1"/>
              <a:t>smo</a:t>
            </a:r>
            <a:r>
              <a:rPr lang="en-US" sz="3300" dirty="0"/>
              <a:t> </a:t>
            </a:r>
            <a:r>
              <a:rPr lang="en-US" sz="3300" dirty="0" err="1"/>
              <a:t>prije</a:t>
            </a:r>
            <a:r>
              <a:rPr lang="en-US" sz="3300" dirty="0"/>
              <a:t> </a:t>
            </a:r>
            <a:r>
              <a:rPr lang="en-US" sz="3300" dirty="0" err="1"/>
              <a:t>djeci</a:t>
            </a:r>
            <a:r>
              <a:rPr lang="en-US" sz="3300" dirty="0"/>
              <a:t> </a:t>
            </a:r>
            <a:r>
              <a:rPr lang="en-US" sz="3300" dirty="0" err="1"/>
              <a:t>branili</a:t>
            </a:r>
            <a:r>
              <a:rPr lang="en-US" sz="3300" dirty="0"/>
              <a:t> </a:t>
            </a:r>
            <a:r>
              <a:rPr lang="en-US" sz="3300" dirty="0" err="1"/>
              <a:t>izlaganje</a:t>
            </a:r>
            <a:r>
              <a:rPr lang="en-US" sz="3300" dirty="0"/>
              <a:t> </a:t>
            </a:r>
            <a:r>
              <a:rPr lang="en-US" sz="3300" dirty="0" err="1"/>
              <a:t>računalnoj</a:t>
            </a:r>
            <a:r>
              <a:rPr lang="en-US" sz="3300" dirty="0"/>
              <a:t> </a:t>
            </a:r>
            <a:r>
              <a:rPr lang="en-US" sz="3300" dirty="0" err="1"/>
              <a:t>tehnici</a:t>
            </a:r>
            <a:r>
              <a:rPr lang="en-US" sz="3300" dirty="0"/>
              <a:t>, </a:t>
            </a:r>
            <a:r>
              <a:rPr lang="en-US" sz="3300" dirty="0" err="1"/>
              <a:t>zbog</a:t>
            </a:r>
            <a:r>
              <a:rPr lang="en-US" sz="3300" dirty="0"/>
              <a:t> </a:t>
            </a:r>
            <a:r>
              <a:rPr lang="en-US" sz="3300" dirty="0" err="1"/>
              <a:t>čuvanja</a:t>
            </a:r>
            <a:r>
              <a:rPr lang="en-US" sz="3300" dirty="0"/>
              <a:t> </a:t>
            </a:r>
            <a:r>
              <a:rPr lang="en-US" sz="3300" dirty="0" err="1"/>
              <a:t>vida</a:t>
            </a:r>
            <a:r>
              <a:rPr lang="en-US" sz="3300" dirty="0"/>
              <a:t>, </a:t>
            </a:r>
            <a:r>
              <a:rPr lang="en-US" sz="3300" dirty="0" err="1"/>
              <a:t>sada</a:t>
            </a:r>
            <a:r>
              <a:rPr lang="en-US" sz="3300" dirty="0"/>
              <a:t> </a:t>
            </a:r>
            <a:r>
              <a:rPr lang="en-US" sz="3300" dirty="0" err="1"/>
              <a:t>im</a:t>
            </a:r>
            <a:r>
              <a:rPr lang="en-US" sz="3300" dirty="0"/>
              <a:t> je to bio </a:t>
            </a:r>
            <a:r>
              <a:rPr lang="en-US" sz="3300" dirty="0" err="1"/>
              <a:t>hendikep</a:t>
            </a:r>
            <a:r>
              <a:rPr lang="en-US" sz="3300" dirty="0"/>
              <a:t>. </a:t>
            </a:r>
            <a:r>
              <a:rPr lang="en-US" sz="3300" dirty="0" err="1"/>
              <a:t>Djeca</a:t>
            </a:r>
            <a:r>
              <a:rPr lang="en-US" sz="3300" dirty="0"/>
              <a:t> </a:t>
            </a:r>
            <a:r>
              <a:rPr lang="en-US" sz="3300" dirty="0" err="1"/>
              <a:t>koja</a:t>
            </a:r>
            <a:r>
              <a:rPr lang="en-US" sz="3300" dirty="0"/>
              <a:t> </a:t>
            </a:r>
            <a:r>
              <a:rPr lang="en-US" sz="3300" dirty="0" err="1"/>
              <a:t>su</a:t>
            </a:r>
            <a:r>
              <a:rPr lang="en-US" sz="3300" dirty="0"/>
              <a:t> </a:t>
            </a:r>
            <a:r>
              <a:rPr lang="en-US" sz="3300" dirty="0" err="1"/>
              <a:t>stalno</a:t>
            </a:r>
            <a:r>
              <a:rPr lang="en-US" sz="3300" dirty="0"/>
              <a:t> "</a:t>
            </a:r>
            <a:r>
              <a:rPr lang="en-US" sz="3300" dirty="0" err="1"/>
              <a:t>visila</a:t>
            </a:r>
            <a:r>
              <a:rPr lang="en-US" sz="3300" dirty="0"/>
              <a:t> </a:t>
            </a:r>
            <a:r>
              <a:rPr lang="en-US" sz="3300" dirty="0" err="1"/>
              <a:t>na</a:t>
            </a:r>
            <a:r>
              <a:rPr lang="en-US" sz="3300" dirty="0"/>
              <a:t> </a:t>
            </a:r>
            <a:r>
              <a:rPr lang="en-US" sz="3300" dirty="0" err="1"/>
              <a:t>tehnici</a:t>
            </a:r>
            <a:r>
              <a:rPr lang="en-US" sz="3300" dirty="0"/>
              <a:t>" </a:t>
            </a:r>
            <a:r>
              <a:rPr lang="en-US" sz="3300" dirty="0" err="1"/>
              <a:t>nisu</a:t>
            </a:r>
            <a:r>
              <a:rPr lang="en-US" sz="3300" dirty="0"/>
              <a:t> </a:t>
            </a:r>
            <a:r>
              <a:rPr lang="en-US" sz="3300" dirty="0" err="1"/>
              <a:t>niti</a:t>
            </a:r>
            <a:r>
              <a:rPr lang="en-US" sz="3300" dirty="0"/>
              <a:t> </a:t>
            </a:r>
            <a:r>
              <a:rPr lang="en-US" sz="3300" dirty="0" err="1"/>
              <a:t>osjetila</a:t>
            </a:r>
            <a:r>
              <a:rPr lang="en-US" sz="3300" dirty="0"/>
              <a:t> </a:t>
            </a:r>
            <a:r>
              <a:rPr lang="en-US" sz="3300" dirty="0" err="1"/>
              <a:t>prijelaz</a:t>
            </a:r>
            <a:r>
              <a:rPr lang="en-US" sz="3300" dirty="0"/>
              <a:t> </a:t>
            </a:r>
            <a:r>
              <a:rPr lang="en-US" sz="3300" dirty="0" err="1"/>
              <a:t>na</a:t>
            </a:r>
            <a:r>
              <a:rPr lang="en-US" sz="3300" dirty="0"/>
              <a:t> </a:t>
            </a:r>
            <a:r>
              <a:rPr lang="en-US" sz="3300" dirty="0" err="1"/>
              <a:t>digitalno</a:t>
            </a:r>
            <a:r>
              <a:rPr lang="en-US" sz="3300" dirty="0"/>
              <a:t>. </a:t>
            </a:r>
            <a:r>
              <a:rPr lang="en-US" sz="3300" dirty="0" err="1"/>
              <a:t>Iz</a:t>
            </a:r>
            <a:r>
              <a:rPr lang="en-US" sz="3300" dirty="0"/>
              <a:t> </a:t>
            </a:r>
            <a:r>
              <a:rPr lang="en-US" sz="3300" dirty="0" err="1"/>
              <a:t>informatike</a:t>
            </a:r>
            <a:r>
              <a:rPr lang="en-US" sz="3300" dirty="0"/>
              <a:t> </a:t>
            </a:r>
            <a:r>
              <a:rPr lang="en-US" sz="3300" dirty="0" err="1"/>
              <a:t>su</a:t>
            </a:r>
            <a:r>
              <a:rPr lang="en-US" sz="3300" dirty="0"/>
              <a:t> </a:t>
            </a:r>
            <a:r>
              <a:rPr lang="en-US" sz="3300" dirty="0" err="1"/>
              <a:t>naše</a:t>
            </a:r>
            <a:r>
              <a:rPr lang="en-US" sz="3300" dirty="0"/>
              <a:t> </a:t>
            </a:r>
            <a:r>
              <a:rPr lang="en-US" sz="3300" dirty="0" err="1"/>
              <a:t>dijete</a:t>
            </a:r>
            <a:r>
              <a:rPr lang="en-US" sz="3300" dirty="0"/>
              <a:t> </a:t>
            </a:r>
            <a:r>
              <a:rPr lang="en-US" sz="3300" dirty="0" err="1"/>
              <a:t>ranije</a:t>
            </a:r>
            <a:r>
              <a:rPr lang="en-US" sz="3300" dirty="0"/>
              <a:t> </a:t>
            </a:r>
            <a:r>
              <a:rPr lang="en-US" sz="3300" dirty="0" err="1"/>
              <a:t>učili</a:t>
            </a:r>
            <a:r>
              <a:rPr lang="en-US" sz="3300" dirty="0"/>
              <a:t> </a:t>
            </a:r>
            <a:r>
              <a:rPr lang="en-US" sz="3300" dirty="0" err="1"/>
              <a:t>stvari</a:t>
            </a:r>
            <a:r>
              <a:rPr lang="en-US" sz="3300" dirty="0"/>
              <a:t> </a:t>
            </a:r>
            <a:r>
              <a:rPr lang="en-US" sz="3300" dirty="0" err="1"/>
              <a:t>poput</a:t>
            </a:r>
            <a:r>
              <a:rPr lang="en-US" sz="3300" dirty="0"/>
              <a:t> </a:t>
            </a:r>
            <a:r>
              <a:rPr lang="en-US" sz="3300" dirty="0" err="1"/>
              <a:t>autorskih</a:t>
            </a:r>
            <a:r>
              <a:rPr lang="en-US" sz="3300" dirty="0"/>
              <a:t> </a:t>
            </a:r>
            <a:r>
              <a:rPr lang="en-US" sz="3300" dirty="0" err="1"/>
              <a:t>prava</a:t>
            </a:r>
            <a:r>
              <a:rPr lang="en-US" sz="3300" dirty="0"/>
              <a:t>, </a:t>
            </a:r>
            <a:r>
              <a:rPr lang="en-US" sz="3300" dirty="0" err="1"/>
              <a:t>programiranja</a:t>
            </a:r>
            <a:r>
              <a:rPr lang="en-US" sz="3300" dirty="0"/>
              <a:t>, a </a:t>
            </a:r>
            <a:r>
              <a:rPr lang="en-US" sz="3300" dirty="0" err="1"/>
              <a:t>nisu</a:t>
            </a:r>
            <a:r>
              <a:rPr lang="en-US" sz="3300" dirty="0"/>
              <a:t> </a:t>
            </a:r>
            <a:r>
              <a:rPr lang="en-US" sz="3300" dirty="0" err="1"/>
              <a:t>naučili</a:t>
            </a:r>
            <a:r>
              <a:rPr lang="en-US" sz="3300" dirty="0"/>
              <a:t> </a:t>
            </a:r>
            <a:r>
              <a:rPr lang="en-US" sz="3300" dirty="0" err="1"/>
              <a:t>osnove</a:t>
            </a:r>
            <a:r>
              <a:rPr lang="en-US" sz="3300" dirty="0"/>
              <a:t> </a:t>
            </a:r>
            <a:r>
              <a:rPr lang="en-US" sz="3300" dirty="0" err="1"/>
              <a:t>rada</a:t>
            </a:r>
            <a:r>
              <a:rPr lang="en-US" sz="3300" dirty="0"/>
              <a:t> </a:t>
            </a:r>
            <a:r>
              <a:rPr lang="en-US" sz="3300" dirty="0" err="1"/>
              <a:t>na</a:t>
            </a:r>
            <a:r>
              <a:rPr lang="en-US" sz="3300" dirty="0"/>
              <a:t> </a:t>
            </a:r>
            <a:r>
              <a:rPr lang="en-US" sz="3300" dirty="0" err="1"/>
              <a:t>računalu</a:t>
            </a:r>
            <a:r>
              <a:rPr lang="en-US" sz="3300" dirty="0"/>
              <a:t>. To je </a:t>
            </a:r>
            <a:r>
              <a:rPr lang="en-US" sz="3300" dirty="0" err="1"/>
              <a:t>sada</a:t>
            </a:r>
            <a:r>
              <a:rPr lang="en-US" sz="3300" dirty="0"/>
              <a:t> </a:t>
            </a:r>
            <a:r>
              <a:rPr lang="en-US" sz="3300" dirty="0" err="1"/>
              <a:t>bilo</a:t>
            </a:r>
            <a:r>
              <a:rPr lang="en-US" sz="3300" dirty="0"/>
              <a:t> </a:t>
            </a:r>
            <a:r>
              <a:rPr lang="en-US" sz="3300" dirty="0" err="1"/>
              <a:t>na</a:t>
            </a:r>
            <a:r>
              <a:rPr lang="en-US" sz="3300" dirty="0"/>
              <a:t> </a:t>
            </a:r>
            <a:r>
              <a:rPr lang="en-US" sz="3300" dirty="0" err="1"/>
              <a:t>nama</a:t>
            </a:r>
            <a:r>
              <a:rPr lang="en-US" sz="3300" dirty="0"/>
              <a:t>. </a:t>
            </a:r>
            <a:r>
              <a:rPr lang="en-US" sz="3300" dirty="0" err="1"/>
              <a:t>Srećom</a:t>
            </a:r>
            <a:r>
              <a:rPr lang="en-US" sz="3300" dirty="0"/>
              <a:t>, </a:t>
            </a:r>
            <a:r>
              <a:rPr lang="en-US" sz="3300" dirty="0" err="1"/>
              <a:t>dijete</a:t>
            </a:r>
            <a:r>
              <a:rPr lang="en-US" sz="3300" dirty="0"/>
              <a:t> je u </a:t>
            </a:r>
            <a:r>
              <a:rPr lang="en-US" sz="3300" dirty="0" err="1"/>
              <a:t>prva</a:t>
            </a:r>
            <a:r>
              <a:rPr lang="en-US" sz="3300" dirty="0"/>
              <a:t> 2 </a:t>
            </a:r>
            <a:r>
              <a:rPr lang="en-US" sz="3300" dirty="0" err="1"/>
              <a:t>tjedna</a:t>
            </a:r>
            <a:r>
              <a:rPr lang="en-US" sz="3300" dirty="0"/>
              <a:t> </a:t>
            </a:r>
            <a:r>
              <a:rPr lang="en-US" sz="3300" dirty="0" err="1"/>
              <a:t>savladalo</a:t>
            </a:r>
            <a:r>
              <a:rPr lang="en-US" sz="3300" dirty="0"/>
              <a:t> </a:t>
            </a:r>
            <a:r>
              <a:rPr lang="en-US" sz="3300" dirty="0" err="1"/>
              <a:t>tehnički</a:t>
            </a:r>
            <a:r>
              <a:rPr lang="en-US" sz="3300" dirty="0"/>
              <a:t> </a:t>
            </a:r>
            <a:r>
              <a:rPr lang="en-US" sz="3300" dirty="0" err="1"/>
              <a:t>dio</a:t>
            </a:r>
            <a:r>
              <a:rPr lang="en-US" sz="3300" dirty="0"/>
              <a:t>. </a:t>
            </a:r>
            <a:r>
              <a:rPr lang="en-US" sz="3300" dirty="0" err="1"/>
              <a:t>Naše</a:t>
            </a:r>
            <a:r>
              <a:rPr lang="en-US" sz="3300" dirty="0"/>
              <a:t> </a:t>
            </a:r>
            <a:r>
              <a:rPr lang="en-US" sz="3300" dirty="0" err="1"/>
              <a:t>iskustvo</a:t>
            </a:r>
            <a:r>
              <a:rPr lang="en-US" sz="3300" dirty="0"/>
              <a:t> s </a:t>
            </a:r>
            <a:r>
              <a:rPr lang="en-US" sz="3300" dirty="0" err="1"/>
              <a:t>tabletima</a:t>
            </a:r>
            <a:r>
              <a:rPr lang="en-US" sz="3300" dirty="0"/>
              <a:t> - </a:t>
            </a:r>
            <a:r>
              <a:rPr lang="en-US" sz="3300" dirty="0" err="1"/>
              <a:t>za</a:t>
            </a:r>
            <a:r>
              <a:rPr lang="en-US" sz="3300" dirty="0"/>
              <a:t> </a:t>
            </a:r>
            <a:r>
              <a:rPr lang="en-US" sz="3300" dirty="0" err="1"/>
              <a:t>početak</a:t>
            </a:r>
            <a:r>
              <a:rPr lang="en-US" sz="3300" dirty="0"/>
              <a:t>, </a:t>
            </a:r>
            <a:r>
              <a:rPr lang="en-US" sz="3300" dirty="0" err="1"/>
              <a:t>tableti</a:t>
            </a:r>
            <a:r>
              <a:rPr lang="en-US" sz="3300" dirty="0"/>
              <a:t> </a:t>
            </a:r>
            <a:r>
              <a:rPr lang="en-US" sz="3300" dirty="0" err="1"/>
              <a:t>najčešće</a:t>
            </a:r>
            <a:r>
              <a:rPr lang="en-US" sz="3300" dirty="0"/>
              <a:t> ne </a:t>
            </a:r>
            <a:r>
              <a:rPr lang="en-US" sz="3300" dirty="0" err="1"/>
              <a:t>mogu</a:t>
            </a:r>
            <a:r>
              <a:rPr lang="en-US" sz="3300" dirty="0"/>
              <a:t> </a:t>
            </a:r>
            <a:r>
              <a:rPr lang="en-US" sz="3300" dirty="0" err="1"/>
              <a:t>napraviti</a:t>
            </a:r>
            <a:r>
              <a:rPr lang="en-US" sz="3300" dirty="0"/>
              <a:t> </a:t>
            </a:r>
            <a:r>
              <a:rPr lang="en-US" sz="3300" dirty="0" err="1"/>
              <a:t>dobru</a:t>
            </a:r>
            <a:r>
              <a:rPr lang="en-US" sz="3300" dirty="0"/>
              <a:t> </a:t>
            </a:r>
            <a:r>
              <a:rPr lang="en-US" sz="3300" dirty="0" err="1"/>
              <a:t>fotografiju</a:t>
            </a:r>
            <a:r>
              <a:rPr lang="en-US" sz="3300" dirty="0"/>
              <a:t> </a:t>
            </a:r>
            <a:r>
              <a:rPr lang="en-US" sz="3300" dirty="0" err="1"/>
              <a:t>domaće</a:t>
            </a:r>
            <a:r>
              <a:rPr lang="en-US" sz="3300" dirty="0"/>
              <a:t> </a:t>
            </a:r>
            <a:r>
              <a:rPr lang="en-US" sz="3300" dirty="0" err="1"/>
              <a:t>zadaće</a:t>
            </a:r>
            <a:r>
              <a:rPr lang="en-US" sz="3300" dirty="0"/>
              <a:t> pa </a:t>
            </a:r>
            <a:r>
              <a:rPr lang="en-US" sz="3300" dirty="0" err="1"/>
              <a:t>koristimo</a:t>
            </a:r>
            <a:r>
              <a:rPr lang="en-US" sz="3300" dirty="0"/>
              <a:t> </a:t>
            </a:r>
            <a:r>
              <a:rPr lang="en-US" sz="3300" dirty="0" err="1"/>
              <a:t>skener</a:t>
            </a:r>
            <a:r>
              <a:rPr lang="en-US" sz="3300" dirty="0"/>
              <a:t>. </a:t>
            </a:r>
            <a:r>
              <a:rPr lang="en-US" sz="3300" dirty="0" err="1"/>
              <a:t>Čak</a:t>
            </a:r>
            <a:r>
              <a:rPr lang="en-US" sz="3300" dirty="0"/>
              <a:t> </a:t>
            </a:r>
            <a:r>
              <a:rPr lang="en-US" sz="3300" dirty="0" err="1"/>
              <a:t>i</a:t>
            </a:r>
            <a:r>
              <a:rPr lang="en-US" sz="3300" dirty="0"/>
              <a:t> </a:t>
            </a:r>
            <a:r>
              <a:rPr lang="en-US" sz="3300" dirty="0" err="1"/>
              <a:t>mijenjaju</a:t>
            </a:r>
            <a:r>
              <a:rPr lang="en-US" sz="3300" dirty="0"/>
              <a:t> </a:t>
            </a:r>
            <a:r>
              <a:rPr lang="en-US" sz="3300" dirty="0" err="1"/>
              <a:t>upisani</a:t>
            </a:r>
            <a:r>
              <a:rPr lang="en-US" sz="3300" dirty="0"/>
              <a:t> </a:t>
            </a:r>
            <a:r>
              <a:rPr lang="en-US" sz="3300" dirty="0" err="1"/>
              <a:t>tekst</a:t>
            </a:r>
            <a:r>
              <a:rPr lang="en-US" sz="3300" dirty="0"/>
              <a:t>, </a:t>
            </a:r>
            <a:r>
              <a:rPr lang="en-US" sz="3300" dirty="0" err="1"/>
              <a:t>iako</a:t>
            </a:r>
            <a:r>
              <a:rPr lang="en-US" sz="3300" dirty="0"/>
              <a:t> je </a:t>
            </a:r>
            <a:r>
              <a:rPr lang="en-US" sz="3300" dirty="0" err="1"/>
              <a:t>isključeno</a:t>
            </a:r>
            <a:r>
              <a:rPr lang="en-US" sz="3300" dirty="0"/>
              <a:t> </a:t>
            </a:r>
            <a:r>
              <a:rPr lang="en-US" sz="3300" dirty="0" err="1"/>
              <a:t>predviđanje</a:t>
            </a:r>
            <a:r>
              <a:rPr lang="en-US" sz="3300" dirty="0"/>
              <a:t> </a:t>
            </a:r>
            <a:r>
              <a:rPr lang="en-US" sz="3300" dirty="0" err="1"/>
              <a:t>teksta</a:t>
            </a:r>
            <a:r>
              <a:rPr lang="en-US" sz="3300" dirty="0"/>
              <a:t> </a:t>
            </a:r>
            <a:r>
              <a:rPr lang="en-US" sz="3300" dirty="0" err="1"/>
              <a:t>ili</a:t>
            </a:r>
            <a:r>
              <a:rPr lang="en-US" sz="3300" dirty="0"/>
              <a:t> </a:t>
            </a:r>
            <a:r>
              <a:rPr lang="en-US" sz="3300" dirty="0" err="1"/>
              <a:t>samoispravljanje</a:t>
            </a:r>
            <a:r>
              <a:rPr lang="en-US" sz="3300" dirty="0"/>
              <a:t>. </a:t>
            </a:r>
            <a:r>
              <a:rPr lang="en-US" sz="3300" dirty="0" err="1"/>
              <a:t>Zatim</a:t>
            </a:r>
            <a:r>
              <a:rPr lang="en-US" sz="3300" dirty="0"/>
              <a:t>, </a:t>
            </a:r>
            <a:r>
              <a:rPr lang="en-US" sz="3300" dirty="0" err="1"/>
              <a:t>neke</a:t>
            </a:r>
            <a:r>
              <a:rPr lang="en-US" sz="3300" dirty="0"/>
              <a:t> </a:t>
            </a:r>
            <a:r>
              <a:rPr lang="en-US" sz="3300" dirty="0" err="1"/>
              <a:t>materijale</a:t>
            </a:r>
            <a:r>
              <a:rPr lang="en-US" sz="3300" dirty="0"/>
              <a:t> </a:t>
            </a:r>
            <a:r>
              <a:rPr lang="en-US" sz="3300" dirty="0" err="1"/>
              <a:t>treba</a:t>
            </a:r>
            <a:r>
              <a:rPr lang="en-US" sz="3300" dirty="0"/>
              <a:t> se </a:t>
            </a:r>
            <a:r>
              <a:rPr lang="en-US" sz="3300" dirty="0" err="1"/>
              <a:t>i</a:t>
            </a:r>
            <a:r>
              <a:rPr lang="en-US" sz="3300" dirty="0"/>
              <a:t> </a:t>
            </a:r>
            <a:r>
              <a:rPr lang="en-US" sz="3300" dirty="0" err="1"/>
              <a:t>otprintati</a:t>
            </a:r>
            <a:r>
              <a:rPr lang="en-US" sz="3300" dirty="0"/>
              <a:t>, </a:t>
            </a:r>
            <a:r>
              <a:rPr lang="en-US" sz="3300" dirty="0" err="1"/>
              <a:t>što</a:t>
            </a:r>
            <a:r>
              <a:rPr lang="en-US" sz="3300" dirty="0"/>
              <a:t> tablet ne </a:t>
            </a:r>
            <a:r>
              <a:rPr lang="en-US" sz="3300" dirty="0" err="1"/>
              <a:t>može</a:t>
            </a:r>
            <a:r>
              <a:rPr lang="en-US" sz="3300" dirty="0"/>
              <a:t>. </a:t>
            </a:r>
            <a:r>
              <a:rPr lang="en-US" sz="3300" dirty="0" err="1"/>
              <a:t>Ukratko</a:t>
            </a:r>
            <a:r>
              <a:rPr lang="en-US" sz="3300" dirty="0"/>
              <a:t>, tablet </a:t>
            </a:r>
            <a:r>
              <a:rPr lang="en-US" sz="3300" dirty="0" err="1"/>
              <a:t>nije</a:t>
            </a:r>
            <a:r>
              <a:rPr lang="en-US" sz="3300" dirty="0"/>
              <a:t> </a:t>
            </a:r>
            <a:r>
              <a:rPr lang="en-US" sz="3300" dirty="0" err="1"/>
              <a:t>dovoljan</a:t>
            </a:r>
            <a:r>
              <a:rPr lang="en-US" sz="3300" dirty="0"/>
              <a:t> pa </a:t>
            </a:r>
            <a:r>
              <a:rPr lang="en-US" sz="3300" dirty="0" err="1"/>
              <a:t>ga</a:t>
            </a:r>
            <a:r>
              <a:rPr lang="en-US" sz="3300" dirty="0"/>
              <a:t> </a:t>
            </a:r>
            <a:r>
              <a:rPr lang="en-US" sz="3300" dirty="0" err="1"/>
              <a:t>skoro</a:t>
            </a:r>
            <a:r>
              <a:rPr lang="en-US" sz="3300" dirty="0"/>
              <a:t> </a:t>
            </a:r>
            <a:r>
              <a:rPr lang="en-US" sz="3300" dirty="0" err="1"/>
              <a:t>i</a:t>
            </a:r>
            <a:r>
              <a:rPr lang="en-US" sz="3300" dirty="0"/>
              <a:t> ne </a:t>
            </a:r>
            <a:r>
              <a:rPr lang="en-US" sz="3300" dirty="0" err="1"/>
              <a:t>koristimo</a:t>
            </a:r>
            <a:r>
              <a:rPr lang="en-US" sz="3300" dirty="0"/>
              <a:t>. </a:t>
            </a:r>
            <a:r>
              <a:rPr lang="en-US" sz="3300" dirty="0" err="1"/>
              <a:t>Bolja</a:t>
            </a:r>
            <a:r>
              <a:rPr lang="en-US" sz="3300" dirty="0"/>
              <a:t> je </a:t>
            </a:r>
            <a:r>
              <a:rPr lang="en-US" sz="3300" dirty="0" err="1"/>
              <a:t>opcija</a:t>
            </a:r>
            <a:r>
              <a:rPr lang="en-US" sz="3300" dirty="0"/>
              <a:t> </a:t>
            </a:r>
            <a:r>
              <a:rPr lang="en-US" sz="3300" dirty="0" err="1"/>
              <a:t>imati</a:t>
            </a:r>
            <a:r>
              <a:rPr lang="en-US" sz="3300" dirty="0"/>
              <a:t> </a:t>
            </a:r>
            <a:r>
              <a:rPr lang="en-US" sz="3300" dirty="0" err="1"/>
              <a:t>jak</a:t>
            </a:r>
            <a:r>
              <a:rPr lang="en-US" sz="3300" dirty="0"/>
              <a:t> </a:t>
            </a:r>
            <a:r>
              <a:rPr lang="en-US" sz="3300" dirty="0" err="1"/>
              <a:t>mobitel</a:t>
            </a:r>
            <a:r>
              <a:rPr lang="en-US" sz="3300" dirty="0"/>
              <a:t>, </a:t>
            </a:r>
            <a:r>
              <a:rPr lang="en-US" sz="3300" dirty="0" err="1"/>
              <a:t>ali</a:t>
            </a:r>
            <a:r>
              <a:rPr lang="en-US" sz="3300" dirty="0"/>
              <a:t> </a:t>
            </a:r>
            <a:r>
              <a:rPr lang="en-US" sz="3300" dirty="0" err="1"/>
              <a:t>najbolje</a:t>
            </a:r>
            <a:r>
              <a:rPr lang="en-US" sz="3300" dirty="0"/>
              <a:t> je </a:t>
            </a:r>
            <a:r>
              <a:rPr lang="en-US" sz="3300" dirty="0" err="1"/>
              <a:t>imati</a:t>
            </a:r>
            <a:r>
              <a:rPr lang="en-US" sz="3300" dirty="0"/>
              <a:t> </a:t>
            </a:r>
            <a:r>
              <a:rPr lang="en-US" sz="3300" dirty="0" err="1"/>
              <a:t>računalo</a:t>
            </a:r>
            <a:r>
              <a:rPr lang="en-US" sz="3300" dirty="0"/>
              <a:t>, </a:t>
            </a:r>
            <a:r>
              <a:rPr lang="en-US" sz="3300" dirty="0" err="1"/>
              <a:t>skener</a:t>
            </a:r>
            <a:r>
              <a:rPr lang="en-US" sz="3300" dirty="0"/>
              <a:t> </a:t>
            </a:r>
            <a:r>
              <a:rPr lang="en-US" sz="3300" dirty="0" err="1"/>
              <a:t>i</a:t>
            </a:r>
            <a:r>
              <a:rPr lang="en-US" sz="3300" dirty="0"/>
              <a:t> printer. </a:t>
            </a:r>
            <a:r>
              <a:rPr lang="en-US" sz="3300" dirty="0" err="1"/>
              <a:t>Nastavnici</a:t>
            </a:r>
            <a:r>
              <a:rPr lang="en-US" sz="3300" dirty="0"/>
              <a:t> </a:t>
            </a:r>
            <a:r>
              <a:rPr lang="en-US" sz="3300" dirty="0" err="1"/>
              <a:t>iz</a:t>
            </a:r>
            <a:r>
              <a:rPr lang="en-US" sz="3300" dirty="0"/>
              <a:t> </a:t>
            </a:r>
            <a:r>
              <a:rPr lang="en-US" sz="3300" dirty="0" err="1"/>
              <a:t>pojedinih</a:t>
            </a:r>
            <a:r>
              <a:rPr lang="en-US" sz="3300" dirty="0"/>
              <a:t> predmeta </a:t>
            </a:r>
            <a:r>
              <a:rPr lang="en-US" sz="3300" dirty="0" err="1"/>
              <a:t>sada</a:t>
            </a:r>
            <a:r>
              <a:rPr lang="en-US" sz="3300" dirty="0"/>
              <a:t> </a:t>
            </a:r>
            <a:r>
              <a:rPr lang="en-US" sz="3300" dirty="0" err="1"/>
              <a:t>daju</a:t>
            </a:r>
            <a:r>
              <a:rPr lang="en-US" sz="3300" dirty="0"/>
              <a:t> </a:t>
            </a:r>
            <a:r>
              <a:rPr lang="en-US" sz="3300" dirty="0" err="1"/>
              <a:t>previše</a:t>
            </a:r>
            <a:r>
              <a:rPr lang="en-US" sz="3300" dirty="0"/>
              <a:t> </a:t>
            </a:r>
            <a:r>
              <a:rPr lang="en-US" sz="3300" dirty="0" err="1"/>
              <a:t>zadaća</a:t>
            </a:r>
            <a:r>
              <a:rPr lang="en-US" sz="3300" dirty="0"/>
              <a:t> - </a:t>
            </a:r>
            <a:r>
              <a:rPr lang="en-US" sz="3300" dirty="0" err="1"/>
              <a:t>pretjeruju</a:t>
            </a:r>
            <a:r>
              <a:rPr lang="en-US" sz="3300" dirty="0"/>
              <a:t> </a:t>
            </a:r>
            <a:r>
              <a:rPr lang="en-US" sz="3300" dirty="0" err="1"/>
              <a:t>uglavnom</a:t>
            </a:r>
            <a:r>
              <a:rPr lang="en-US" sz="3300" dirty="0"/>
              <a:t> </a:t>
            </a:r>
            <a:r>
              <a:rPr lang="en-US" sz="3300" dirty="0" err="1"/>
              <a:t>oni</a:t>
            </a:r>
            <a:r>
              <a:rPr lang="en-US" sz="3300" dirty="0"/>
              <a:t> </a:t>
            </a:r>
            <a:r>
              <a:rPr lang="en-US" sz="3300" dirty="0" err="1"/>
              <a:t>koji</a:t>
            </a:r>
            <a:r>
              <a:rPr lang="en-US" sz="3300" dirty="0"/>
              <a:t> </a:t>
            </a:r>
            <a:r>
              <a:rPr lang="en-US" sz="3300" dirty="0" err="1"/>
              <a:t>preuzmu</a:t>
            </a:r>
            <a:r>
              <a:rPr lang="en-US" sz="3300" dirty="0"/>
              <a:t> </a:t>
            </a:r>
            <a:r>
              <a:rPr lang="en-US" sz="3300" dirty="0" err="1"/>
              <a:t>već</a:t>
            </a:r>
            <a:r>
              <a:rPr lang="en-US" sz="3300" dirty="0"/>
              <a:t> </a:t>
            </a:r>
            <a:r>
              <a:rPr lang="en-US" sz="3300" dirty="0" err="1"/>
              <a:t>gotove</a:t>
            </a:r>
            <a:r>
              <a:rPr lang="en-US" sz="3300" dirty="0"/>
              <a:t> </a:t>
            </a:r>
            <a:r>
              <a:rPr lang="en-US" sz="3300" dirty="0" err="1"/>
              <a:t>tuđe</a:t>
            </a:r>
            <a:r>
              <a:rPr lang="en-US" sz="3300" dirty="0"/>
              <a:t> </a:t>
            </a:r>
            <a:r>
              <a:rPr lang="en-US" sz="3300" dirty="0" err="1"/>
              <a:t>materijale</a:t>
            </a:r>
            <a:r>
              <a:rPr lang="en-US" sz="3300" dirty="0"/>
              <a:t> s </a:t>
            </a:r>
            <a:r>
              <a:rPr lang="en-US" sz="3300" dirty="0" err="1"/>
              <a:t>interneta</a:t>
            </a:r>
            <a:r>
              <a:rPr lang="en-US" sz="3300" dirty="0"/>
              <a:t>. </a:t>
            </a:r>
            <a:r>
              <a:rPr lang="en-US" sz="3300" dirty="0" err="1"/>
              <a:t>Trebalo</a:t>
            </a:r>
            <a:r>
              <a:rPr lang="en-US" sz="3300" dirty="0"/>
              <a:t> bi to </a:t>
            </a:r>
            <a:r>
              <a:rPr lang="en-US" sz="3300" dirty="0" err="1"/>
              <a:t>smanjiti</a:t>
            </a:r>
            <a:r>
              <a:rPr lang="en-US" sz="3300" dirty="0"/>
              <a:t> </a:t>
            </a:r>
            <a:r>
              <a:rPr lang="en-US" sz="3300" dirty="0" err="1"/>
              <a:t>jer</a:t>
            </a:r>
            <a:r>
              <a:rPr lang="en-US" sz="3300" dirty="0"/>
              <a:t> </a:t>
            </a:r>
            <a:r>
              <a:rPr lang="en-US" sz="3300" dirty="0" err="1"/>
              <a:t>dijete</a:t>
            </a:r>
            <a:r>
              <a:rPr lang="en-US" sz="3300" dirty="0"/>
              <a:t> </a:t>
            </a:r>
            <a:r>
              <a:rPr lang="en-US" sz="3300" dirty="0" err="1"/>
              <a:t>nema</a:t>
            </a:r>
            <a:r>
              <a:rPr lang="en-US" sz="3300" dirty="0"/>
              <a:t> </a:t>
            </a:r>
            <a:r>
              <a:rPr lang="en-US" sz="3300" dirty="0" err="1"/>
              <a:t>dovoljno</a:t>
            </a:r>
            <a:r>
              <a:rPr lang="en-US" sz="3300" dirty="0"/>
              <a:t> </a:t>
            </a:r>
            <a:r>
              <a:rPr lang="en-US" sz="3300" dirty="0" err="1"/>
              <a:t>vremena</a:t>
            </a:r>
            <a:r>
              <a:rPr lang="en-US" sz="3300" dirty="0"/>
              <a:t> </a:t>
            </a:r>
            <a:r>
              <a:rPr lang="en-US" sz="3300" dirty="0" err="1"/>
              <a:t>za</a:t>
            </a:r>
            <a:r>
              <a:rPr lang="en-US" sz="3300" dirty="0"/>
              <a:t> </a:t>
            </a:r>
            <a:r>
              <a:rPr lang="en-US" sz="3300" dirty="0" err="1"/>
              <a:t>ostale</a:t>
            </a:r>
            <a:r>
              <a:rPr lang="en-US" sz="3300" dirty="0"/>
              <a:t> </a:t>
            </a:r>
            <a:r>
              <a:rPr lang="en-US" sz="3300" dirty="0" err="1"/>
              <a:t>predmete</a:t>
            </a:r>
            <a:r>
              <a:rPr lang="en-US" sz="3300" dirty="0"/>
              <a:t>. </a:t>
            </a:r>
            <a:r>
              <a:rPr lang="en-US" sz="3300" dirty="0" err="1"/>
              <a:t>Bilo</a:t>
            </a:r>
            <a:r>
              <a:rPr lang="en-US" sz="3300" dirty="0"/>
              <a:t> bi dobro </a:t>
            </a:r>
            <a:r>
              <a:rPr lang="en-US" sz="3300" dirty="0" err="1"/>
              <a:t>kad</a:t>
            </a:r>
            <a:r>
              <a:rPr lang="en-US" sz="3300" dirty="0"/>
              <a:t> bi </a:t>
            </a:r>
            <a:r>
              <a:rPr lang="en-US" sz="3300" dirty="0" err="1"/>
              <a:t>netko</a:t>
            </a:r>
            <a:r>
              <a:rPr lang="en-US" sz="3300" dirty="0"/>
              <a:t> </a:t>
            </a:r>
            <a:r>
              <a:rPr lang="en-US" sz="3300" dirty="0" err="1"/>
              <a:t>imao</a:t>
            </a:r>
            <a:r>
              <a:rPr lang="en-US" sz="3300" dirty="0"/>
              <a:t> </a:t>
            </a:r>
            <a:r>
              <a:rPr lang="en-US" sz="3300" dirty="0" err="1"/>
              <a:t>nadzor</a:t>
            </a:r>
            <a:r>
              <a:rPr lang="en-US" sz="3300" dirty="0"/>
              <a:t> </a:t>
            </a:r>
            <a:r>
              <a:rPr lang="en-US" sz="3300" dirty="0" err="1"/>
              <a:t>nad</a:t>
            </a:r>
            <a:r>
              <a:rPr lang="en-US" sz="3300" dirty="0"/>
              <a:t> </a:t>
            </a:r>
            <a:r>
              <a:rPr lang="en-US" sz="3300" dirty="0" err="1"/>
              <a:t>količinom</a:t>
            </a:r>
            <a:r>
              <a:rPr lang="en-US" sz="3300" dirty="0"/>
              <a:t> </a:t>
            </a:r>
            <a:r>
              <a:rPr lang="en-US" sz="3300" dirty="0" err="1"/>
              <a:t>gradiva</a:t>
            </a:r>
            <a:r>
              <a:rPr lang="en-US" sz="3300" dirty="0"/>
              <a:t> </a:t>
            </a:r>
            <a:r>
              <a:rPr lang="en-US" sz="3300" dirty="0" err="1"/>
              <a:t>koje</a:t>
            </a:r>
            <a:r>
              <a:rPr lang="en-US" sz="3300" dirty="0"/>
              <a:t> </a:t>
            </a:r>
            <a:r>
              <a:rPr lang="en-US" sz="3300" dirty="0" err="1"/>
              <a:t>svi</a:t>
            </a:r>
            <a:r>
              <a:rPr lang="en-US" sz="3300" dirty="0"/>
              <a:t> </a:t>
            </a:r>
            <a:r>
              <a:rPr lang="en-US" sz="3300" dirty="0" err="1"/>
              <a:t>daju</a:t>
            </a:r>
            <a:r>
              <a:rPr lang="en-US" sz="3300" dirty="0"/>
              <a:t>. To </a:t>
            </a:r>
            <a:r>
              <a:rPr lang="en-US" sz="3300" dirty="0" err="1"/>
              <a:t>sada</a:t>
            </a:r>
            <a:r>
              <a:rPr lang="en-US" sz="3300" dirty="0"/>
              <a:t> </a:t>
            </a:r>
            <a:r>
              <a:rPr lang="en-US" sz="3300" dirty="0" err="1"/>
              <a:t>zna</a:t>
            </a:r>
            <a:r>
              <a:rPr lang="en-US" sz="3300" dirty="0"/>
              <a:t> </a:t>
            </a:r>
            <a:r>
              <a:rPr lang="en-US" sz="3300" dirty="0" err="1"/>
              <a:t>samo</a:t>
            </a:r>
            <a:r>
              <a:rPr lang="en-US" sz="3300" dirty="0"/>
              <a:t> </a:t>
            </a:r>
            <a:r>
              <a:rPr lang="en-US" sz="3300" dirty="0" err="1"/>
              <a:t>jadno</a:t>
            </a:r>
            <a:r>
              <a:rPr lang="en-US" sz="3300" dirty="0"/>
              <a:t> </a:t>
            </a:r>
            <a:r>
              <a:rPr lang="en-US" sz="3300" dirty="0" err="1"/>
              <a:t>dijete</a:t>
            </a:r>
            <a:r>
              <a:rPr lang="en-US" sz="3300" dirty="0"/>
              <a:t>. </a:t>
            </a:r>
            <a:r>
              <a:rPr lang="en-US" sz="3300" dirty="0" err="1"/>
              <a:t>Zatim</a:t>
            </a:r>
            <a:r>
              <a:rPr lang="en-US" sz="3300" dirty="0"/>
              <a:t>, </a:t>
            </a:r>
            <a:r>
              <a:rPr lang="en-US" sz="3300" dirty="0" err="1"/>
              <a:t>često</a:t>
            </a:r>
            <a:r>
              <a:rPr lang="en-US" sz="3300" dirty="0"/>
              <a:t> </a:t>
            </a:r>
            <a:r>
              <a:rPr lang="en-US" sz="3300" dirty="0" err="1"/>
              <a:t>nema</a:t>
            </a:r>
            <a:r>
              <a:rPr lang="en-US" sz="3300" dirty="0"/>
              <a:t> </a:t>
            </a:r>
            <a:r>
              <a:rPr lang="en-US" sz="3300" dirty="0" err="1"/>
              <a:t>jasnih</a:t>
            </a:r>
            <a:r>
              <a:rPr lang="en-US" sz="3300" dirty="0"/>
              <a:t> </a:t>
            </a:r>
            <a:r>
              <a:rPr lang="en-US" sz="3300" dirty="0" err="1"/>
              <a:t>objašnjenja</a:t>
            </a:r>
            <a:r>
              <a:rPr lang="en-US" sz="3300" dirty="0"/>
              <a:t> u </a:t>
            </a:r>
            <a:r>
              <a:rPr lang="en-US" sz="3300" dirty="0" err="1" smtClean="0"/>
              <a:t>udžbenicima</a:t>
            </a:r>
            <a:r>
              <a:rPr lang="hr-HR" sz="3300" dirty="0" smtClean="0"/>
              <a:t>.</a:t>
            </a:r>
          </a:p>
          <a:p>
            <a:pPr marL="0" indent="0">
              <a:buNone/>
            </a:pPr>
            <a:r>
              <a:rPr lang="hr-HR" sz="3300" dirty="0"/>
              <a:t>-U ovim uvjetima probati, koliko je moguće, izdvojiti i naglasiti važnije gradivo, ono koje će se nadograđivati u višim razredima od onog manje primjenjivog</a:t>
            </a:r>
            <a:r>
              <a:rPr lang="hr-HR" sz="3300" dirty="0" smtClean="0"/>
              <a:t>.</a:t>
            </a:r>
          </a:p>
          <a:p>
            <a:pPr marL="0" indent="0">
              <a:buNone/>
            </a:pPr>
            <a:r>
              <a:rPr lang="hr-HR" sz="3300" dirty="0" smtClean="0"/>
              <a:t>-Smanjiti </a:t>
            </a:r>
            <a:r>
              <a:rPr lang="hr-HR" sz="3300" dirty="0"/>
              <a:t>količinu domaćeg rada i uvesti online savjetovanje za učenike koji to žele</a:t>
            </a:r>
            <a:r>
              <a:rPr lang="hr-HR" sz="3300" dirty="0" smtClean="0"/>
              <a:t>.</a:t>
            </a:r>
          </a:p>
          <a:p>
            <a:pPr marL="0" indent="0">
              <a:buNone/>
            </a:pPr>
            <a:r>
              <a:rPr lang="hr-HR" sz="3300" dirty="0"/>
              <a:t>Smanjiti zadavanje zadaća</a:t>
            </a:r>
            <a:r>
              <a:rPr lang="hr-HR" sz="3300" dirty="0" smtClean="0"/>
              <a:t>, kvizova</a:t>
            </a:r>
            <a:r>
              <a:rPr lang="hr-HR" sz="3300" dirty="0"/>
              <a:t>. Svesti isto na minimum u ovoj situaciji</a:t>
            </a:r>
            <a:r>
              <a:rPr lang="hr-HR" sz="3300" dirty="0" smtClean="0"/>
              <a:t>. Rasteretiti </a:t>
            </a:r>
            <a:r>
              <a:rPr lang="hr-HR" sz="3300" dirty="0"/>
              <a:t>djecu u svakom pogledu</a:t>
            </a:r>
            <a:r>
              <a:rPr lang="hr-HR" sz="3300" dirty="0" smtClean="0"/>
              <a:t>.</a:t>
            </a:r>
          </a:p>
          <a:p>
            <a:pPr marL="0" indent="0">
              <a:buNone/>
            </a:pPr>
            <a:r>
              <a:rPr lang="hr-HR" sz="3300" dirty="0" smtClean="0"/>
              <a:t>Manje </a:t>
            </a:r>
            <a:r>
              <a:rPr lang="hr-HR" sz="3300" dirty="0" err="1"/>
              <a:t>domacih</a:t>
            </a:r>
            <a:r>
              <a:rPr lang="hr-HR" sz="3300" dirty="0"/>
              <a:t> radova te vise </a:t>
            </a:r>
            <a:r>
              <a:rPr lang="hr-HR" sz="3300" dirty="0" err="1"/>
              <a:t>naci</a:t>
            </a:r>
            <a:r>
              <a:rPr lang="hr-HR" sz="3300" dirty="0"/>
              <a:t> </a:t>
            </a:r>
            <a:r>
              <a:rPr lang="hr-HR" sz="3300" dirty="0" err="1"/>
              <a:t>nacin</a:t>
            </a:r>
            <a:r>
              <a:rPr lang="hr-HR" sz="3300" dirty="0"/>
              <a:t> kako im </a:t>
            </a:r>
            <a:r>
              <a:rPr lang="hr-HR" sz="3300" dirty="0" err="1"/>
              <a:t>pribliziti</a:t>
            </a:r>
            <a:r>
              <a:rPr lang="hr-HR" sz="3300" dirty="0"/>
              <a:t> gradivo na zanimljiv </a:t>
            </a:r>
            <a:r>
              <a:rPr lang="hr-HR" sz="3300" dirty="0" err="1"/>
              <a:t>nacin</a:t>
            </a:r>
            <a:r>
              <a:rPr lang="hr-HR" sz="3300" dirty="0"/>
              <a:t>, pogotovo sada kada su primorani koristiti kompjutere tipa videa i prezentacije. Ne </a:t>
            </a:r>
            <a:r>
              <a:rPr lang="hr-HR" sz="3300" dirty="0" err="1"/>
              <a:t>traziti</a:t>
            </a:r>
            <a:r>
              <a:rPr lang="hr-HR" sz="3300" dirty="0"/>
              <a:t> dodatne pokuse i likovne </a:t>
            </a:r>
            <a:r>
              <a:rPr lang="hr-HR" sz="3300" dirty="0" err="1"/>
              <a:t>sadrzaje</a:t>
            </a:r>
            <a:r>
              <a:rPr lang="hr-HR" sz="3300" dirty="0"/>
              <a:t> koje je </a:t>
            </a:r>
            <a:r>
              <a:rPr lang="hr-HR" sz="3300" dirty="0" err="1"/>
              <a:t>npr</a:t>
            </a:r>
            <a:r>
              <a:rPr lang="hr-HR" sz="3300" dirty="0"/>
              <a:t> meni gotovo </a:t>
            </a:r>
            <a:r>
              <a:rPr lang="hr-HR" sz="3300" dirty="0" err="1"/>
              <a:t>nemoguce</a:t>
            </a:r>
            <a:r>
              <a:rPr lang="hr-HR" sz="3300" dirty="0"/>
              <a:t> </a:t>
            </a:r>
            <a:r>
              <a:rPr lang="hr-HR" sz="3300" dirty="0" err="1"/>
              <a:t>naci</a:t>
            </a:r>
            <a:r>
              <a:rPr lang="hr-HR" sz="3300" dirty="0"/>
              <a:t> u izolaciji sa dva sina, bazirati sve na kompjuterske </a:t>
            </a:r>
            <a:r>
              <a:rPr lang="hr-HR" sz="3300" dirty="0" err="1"/>
              <a:t>sadrzaje</a:t>
            </a:r>
            <a:r>
              <a:rPr lang="hr-HR" sz="3300" dirty="0"/>
              <a:t>. Voditi </a:t>
            </a:r>
            <a:r>
              <a:rPr lang="hr-HR" sz="3300" dirty="0" err="1"/>
              <a:t>racuna</a:t>
            </a:r>
            <a:r>
              <a:rPr lang="hr-HR" sz="3300" dirty="0"/>
              <a:t> i o mentalnom stanju roditelja, sam sam sa dva </a:t>
            </a:r>
            <a:r>
              <a:rPr lang="hr-HR" sz="3300" dirty="0" err="1"/>
              <a:t>skolarca</a:t>
            </a:r>
            <a:r>
              <a:rPr lang="hr-HR" sz="3300" dirty="0"/>
              <a:t> na jednome kompjuteru, koji i meni treba za poslovne stvari..</a:t>
            </a:r>
            <a:endParaRPr lang="hr-HR" sz="3300" dirty="0" smtClean="0"/>
          </a:p>
          <a:p>
            <a:pPr marL="0" indent="0">
              <a:buNone/>
            </a:pPr>
            <a:endParaRPr lang="hr-HR" dirty="0" smtClean="0"/>
          </a:p>
          <a:p>
            <a:pPr marL="0" indent="0">
              <a:buNone/>
            </a:pPr>
            <a:endParaRPr lang="hr-HR" dirty="0" smtClean="0"/>
          </a:p>
          <a:p>
            <a:pPr marL="0" indent="0">
              <a:buNone/>
            </a:pPr>
            <a:endParaRPr lang="en-US" dirty="0"/>
          </a:p>
        </p:txBody>
      </p:sp>
    </p:spTree>
    <p:extLst>
      <p:ext uri="{BB962C8B-B14F-4D97-AF65-F5344CB8AC3E}">
        <p14:creationId xmlns:p14="http://schemas.microsoft.com/office/powerpoint/2010/main" val="1478237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sz="3200" b="1" dirty="0" smtClean="0"/>
              <a:t>2.Domaći rad, opterećenost, izdvojiti bitan sadržaj</a:t>
            </a:r>
            <a:endParaRPr lang="en-US" sz="3200" b="1" dirty="0"/>
          </a:p>
        </p:txBody>
      </p:sp>
      <p:sp>
        <p:nvSpPr>
          <p:cNvPr id="3" name="Rezervirano mjesto sadržaja 2"/>
          <p:cNvSpPr>
            <a:spLocks noGrp="1"/>
          </p:cNvSpPr>
          <p:nvPr>
            <p:ph idx="1"/>
          </p:nvPr>
        </p:nvSpPr>
        <p:spPr/>
        <p:txBody>
          <a:bodyPr>
            <a:normAutofit fontScale="70000" lnSpcReduction="20000"/>
          </a:bodyPr>
          <a:lstStyle/>
          <a:p>
            <a:pPr marL="0" indent="0">
              <a:buNone/>
            </a:pPr>
            <a:r>
              <a:rPr lang="pl-PL" dirty="0" smtClean="0"/>
              <a:t>-Manje </a:t>
            </a:r>
            <a:r>
              <a:rPr lang="pl-PL" dirty="0"/>
              <a:t>domaćih zadaća i više vremena za obrađivanje lekcija</a:t>
            </a:r>
            <a:r>
              <a:rPr lang="pl-PL" dirty="0" smtClean="0"/>
              <a:t>.</a:t>
            </a:r>
          </a:p>
          <a:p>
            <a:pPr marL="0" indent="0">
              <a:buNone/>
            </a:pPr>
            <a:r>
              <a:rPr lang="pl-PL" dirty="0" smtClean="0"/>
              <a:t>-Uključivanje </a:t>
            </a:r>
            <a:r>
              <a:rPr lang="pl-PL" dirty="0"/>
              <a:t>i drugih predmeta i zadavanje zadataka ,fokusiranje na ono što je bitno,bez suvišnih detalja,kako bi učenici stekli i usvojili najbitnije obzirom na uvjete i </a:t>
            </a:r>
            <a:r>
              <a:rPr lang="pl-PL" dirty="0" smtClean="0"/>
              <a:t>okolnosti</a:t>
            </a:r>
          </a:p>
          <a:p>
            <a:pPr marL="0" indent="0">
              <a:buNone/>
            </a:pPr>
            <a:r>
              <a:rPr lang="pl-PL" dirty="0"/>
              <a:t>-Manje gradiva jer dijete provodi vise od 6h dnevno pred ekranima sto nikako nije dobro za zdravlje</a:t>
            </a:r>
            <a:r>
              <a:rPr lang="pl-PL" dirty="0" smtClean="0"/>
              <a:t>!</a:t>
            </a:r>
          </a:p>
          <a:p>
            <a:pPr marL="0" indent="0">
              <a:buNone/>
            </a:pPr>
            <a:r>
              <a:rPr lang="pl-PL" dirty="0"/>
              <a:t>-Manje zadavanje domace zadace i zadataka kod nekih nastavnika jer se teze objasnjavaju neke stvari,fleksibilnost pri ocjenjivanju,koristenje jedne do dvije aplikacije jer je nemoguce za </a:t>
            </a:r>
            <a:r>
              <a:rPr lang="pl-PL" dirty="0" smtClean="0"/>
              <a:t>popratiti</a:t>
            </a:r>
          </a:p>
          <a:p>
            <a:pPr marL="0" indent="0">
              <a:buNone/>
            </a:pPr>
            <a:r>
              <a:rPr lang="pl-PL" dirty="0"/>
              <a:t>-Smatram da treba smanjiti školski rad s obzirom da učenici sami moraju savladati novo gradivo. Previše je materijala: videozapis, prezentacija u PP, prezentacija u Wordu (opet s videozapisom), itd...i sve to iz jednog predmeta. Ali istovremeno i iz drugog predmeta. Naravno, znam da ni nastavnicima nije lako i da žele najbolje za učenike</a:t>
            </a:r>
            <a:r>
              <a:rPr lang="pl-PL" dirty="0" smtClean="0"/>
              <a:t>.</a:t>
            </a:r>
          </a:p>
          <a:p>
            <a:pPr marL="0" indent="0">
              <a:buNone/>
            </a:pPr>
            <a:r>
              <a:rPr lang="pl-PL" dirty="0"/>
              <a:t>-Malo manje </a:t>
            </a:r>
            <a:r>
              <a:rPr lang="pl-PL" dirty="0" smtClean="0"/>
              <a:t>zadataka</a:t>
            </a:r>
          </a:p>
          <a:p>
            <a:pPr marL="0" indent="0">
              <a:buNone/>
            </a:pPr>
            <a:r>
              <a:rPr lang="it-IT" dirty="0"/>
              <a:t>. </a:t>
            </a:r>
            <a:r>
              <a:rPr lang="it-IT" dirty="0" err="1"/>
              <a:t>Djeca</a:t>
            </a:r>
            <a:r>
              <a:rPr lang="it-IT" dirty="0"/>
              <a:t> su </a:t>
            </a:r>
            <a:r>
              <a:rPr lang="it-IT" dirty="0" err="1"/>
              <a:t>pod</a:t>
            </a:r>
            <a:r>
              <a:rPr lang="it-IT" dirty="0"/>
              <a:t> </a:t>
            </a:r>
            <a:r>
              <a:rPr lang="it-IT" dirty="0" err="1"/>
              <a:t>pritiskom</a:t>
            </a:r>
            <a:r>
              <a:rPr lang="it-IT" dirty="0"/>
              <a:t> </a:t>
            </a:r>
            <a:r>
              <a:rPr lang="it-IT" dirty="0" err="1"/>
              <a:t>koji</a:t>
            </a:r>
            <a:r>
              <a:rPr lang="it-IT" dirty="0"/>
              <a:t> se </a:t>
            </a:r>
            <a:r>
              <a:rPr lang="it-IT" dirty="0" err="1"/>
              <a:t>često</a:t>
            </a:r>
            <a:r>
              <a:rPr lang="it-IT" dirty="0"/>
              <a:t> ne "</a:t>
            </a:r>
            <a:r>
              <a:rPr lang="it-IT" dirty="0" smtClean="0"/>
              <a:t>vidi„</a:t>
            </a:r>
            <a:endParaRPr lang="hr-HR" dirty="0" smtClean="0"/>
          </a:p>
          <a:p>
            <a:pPr marL="0" indent="0">
              <a:buNone/>
            </a:pPr>
            <a:r>
              <a:rPr lang="hr-HR" dirty="0"/>
              <a:t>S obzirom da djeca imaju puno zadataka, prezentacija, umnih mapa i </a:t>
            </a:r>
            <a:r>
              <a:rPr lang="hr-HR" dirty="0" err="1"/>
              <a:t>jos</a:t>
            </a:r>
            <a:r>
              <a:rPr lang="hr-HR" dirty="0"/>
              <a:t> </a:t>
            </a:r>
            <a:r>
              <a:rPr lang="hr-HR" dirty="0" err="1"/>
              <a:t>ucenje</a:t>
            </a:r>
            <a:r>
              <a:rPr lang="hr-HR" dirty="0"/>
              <a:t> i svladavanje lekcija koje sami moraju shvatiti, mislim da svega toga bi trebalo biti manje</a:t>
            </a:r>
            <a:r>
              <a:rPr lang="hr-HR" dirty="0" smtClean="0"/>
              <a:t>.</a:t>
            </a:r>
          </a:p>
          <a:p>
            <a:pPr marL="0" indent="0">
              <a:buNone/>
            </a:pPr>
            <a:r>
              <a:rPr lang="hr-HR" dirty="0"/>
              <a:t>Mislim da bi manje vremena trebalo izdvojiti za odgojne predmete</a:t>
            </a:r>
          </a:p>
          <a:p>
            <a:pPr marL="0" indent="0">
              <a:buNone/>
            </a:pPr>
            <a:endParaRPr lang="hr-HR" dirty="0" smtClean="0"/>
          </a:p>
          <a:p>
            <a:pPr marL="0" indent="0">
              <a:buNone/>
            </a:pPr>
            <a:endParaRPr lang="pl-PL" dirty="0" smtClean="0"/>
          </a:p>
          <a:p>
            <a:pPr marL="0" indent="0">
              <a:buNone/>
            </a:pPr>
            <a:endParaRPr lang="en-US" dirty="0"/>
          </a:p>
        </p:txBody>
      </p:sp>
    </p:spTree>
    <p:extLst>
      <p:ext uri="{BB962C8B-B14F-4D97-AF65-F5344CB8AC3E}">
        <p14:creationId xmlns:p14="http://schemas.microsoft.com/office/powerpoint/2010/main" val="17651266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365125"/>
            <a:ext cx="10515600" cy="507711"/>
          </a:xfrm>
        </p:spPr>
        <p:txBody>
          <a:bodyPr>
            <a:normAutofit fontScale="90000"/>
          </a:bodyPr>
          <a:lstStyle/>
          <a:p>
            <a:r>
              <a:rPr lang="hr-HR" sz="4000" b="1" dirty="0" smtClean="0"/>
              <a:t>3.Važnost povratne informacije i komunikacije</a:t>
            </a:r>
            <a:endParaRPr lang="en-US" sz="4000" b="1" dirty="0"/>
          </a:p>
        </p:txBody>
      </p:sp>
      <p:sp>
        <p:nvSpPr>
          <p:cNvPr id="3" name="Rezervirano mjesto sadržaja 2"/>
          <p:cNvSpPr>
            <a:spLocks noGrp="1"/>
          </p:cNvSpPr>
          <p:nvPr>
            <p:ph idx="1"/>
          </p:nvPr>
        </p:nvSpPr>
        <p:spPr>
          <a:xfrm>
            <a:off x="838200" y="1288473"/>
            <a:ext cx="10515600" cy="5181600"/>
          </a:xfrm>
        </p:spPr>
        <p:txBody>
          <a:bodyPr>
            <a:normAutofit fontScale="32500" lnSpcReduction="20000"/>
          </a:bodyPr>
          <a:lstStyle/>
          <a:p>
            <a:r>
              <a:rPr lang="en-US" sz="5500" dirty="0" err="1" smtClean="0">
                <a:latin typeface="+mj-lt"/>
              </a:rPr>
              <a:t>Mislim</a:t>
            </a:r>
            <a:r>
              <a:rPr lang="en-US" sz="5500" dirty="0" smtClean="0">
                <a:latin typeface="+mj-lt"/>
              </a:rPr>
              <a:t> da bi </a:t>
            </a:r>
            <a:r>
              <a:rPr lang="en-US" sz="5500" dirty="0" err="1" smtClean="0">
                <a:latin typeface="+mj-lt"/>
              </a:rPr>
              <a:t>bilo</a:t>
            </a:r>
            <a:r>
              <a:rPr lang="en-US" sz="5500" dirty="0" smtClean="0">
                <a:latin typeface="+mj-lt"/>
              </a:rPr>
              <a:t> dobro </a:t>
            </a:r>
            <a:r>
              <a:rPr lang="en-US" sz="5500" dirty="0" err="1" smtClean="0">
                <a:latin typeface="+mj-lt"/>
              </a:rPr>
              <a:t>za</a:t>
            </a:r>
            <a:r>
              <a:rPr lang="en-US" sz="5500" dirty="0" smtClean="0">
                <a:latin typeface="+mj-lt"/>
              </a:rPr>
              <a:t> </a:t>
            </a:r>
            <a:r>
              <a:rPr lang="en-US" sz="5500" dirty="0" err="1" smtClean="0">
                <a:latin typeface="+mj-lt"/>
              </a:rPr>
              <a:t>neke</a:t>
            </a:r>
            <a:r>
              <a:rPr lang="en-US" sz="5500" dirty="0" smtClean="0">
                <a:latin typeface="+mj-lt"/>
              </a:rPr>
              <a:t> </a:t>
            </a:r>
            <a:r>
              <a:rPr lang="en-US" sz="5500" dirty="0" err="1" smtClean="0">
                <a:latin typeface="+mj-lt"/>
              </a:rPr>
              <a:t>predmete</a:t>
            </a:r>
            <a:r>
              <a:rPr lang="en-US" sz="5500" dirty="0" smtClean="0">
                <a:latin typeface="+mj-lt"/>
              </a:rPr>
              <a:t> da </a:t>
            </a:r>
            <a:r>
              <a:rPr lang="en-US" sz="5500" dirty="0" err="1" smtClean="0">
                <a:latin typeface="+mj-lt"/>
              </a:rPr>
              <a:t>nastavni</a:t>
            </a:r>
            <a:r>
              <a:rPr lang="hr-HR" sz="5500" dirty="0" smtClean="0">
                <a:latin typeface="+mj-lt"/>
              </a:rPr>
              <a:t>k</a:t>
            </a:r>
            <a:r>
              <a:rPr lang="en-US" sz="5500" dirty="0" smtClean="0">
                <a:latin typeface="+mj-lt"/>
              </a:rPr>
              <a:t> </a:t>
            </a:r>
            <a:r>
              <a:rPr lang="en-US" sz="5500" dirty="0" err="1" smtClean="0">
                <a:latin typeface="+mj-lt"/>
              </a:rPr>
              <a:t>komunicira</a:t>
            </a:r>
            <a:r>
              <a:rPr lang="en-US" sz="5500" dirty="0" smtClean="0">
                <a:latin typeface="+mj-lt"/>
              </a:rPr>
              <a:t> s </a:t>
            </a:r>
            <a:r>
              <a:rPr lang="en-US" sz="5500" dirty="0" err="1" smtClean="0">
                <a:latin typeface="+mj-lt"/>
              </a:rPr>
              <a:t>učenicima</a:t>
            </a:r>
            <a:r>
              <a:rPr lang="en-US" sz="5500" dirty="0" smtClean="0">
                <a:latin typeface="+mj-lt"/>
              </a:rPr>
              <a:t> da </a:t>
            </a:r>
            <a:r>
              <a:rPr lang="en-US" sz="5500" dirty="0" err="1" smtClean="0">
                <a:latin typeface="+mj-lt"/>
              </a:rPr>
              <a:t>im</a:t>
            </a:r>
            <a:r>
              <a:rPr lang="en-US" sz="5500" dirty="0" smtClean="0">
                <a:latin typeface="+mj-lt"/>
              </a:rPr>
              <a:t> se </a:t>
            </a:r>
            <a:r>
              <a:rPr lang="en-US" sz="5500" dirty="0" err="1" smtClean="0">
                <a:latin typeface="+mj-lt"/>
              </a:rPr>
              <a:t>može</a:t>
            </a:r>
            <a:r>
              <a:rPr lang="en-US" sz="5500" dirty="0" smtClean="0">
                <a:latin typeface="+mj-lt"/>
              </a:rPr>
              <a:t> </a:t>
            </a:r>
            <a:r>
              <a:rPr lang="en-US" sz="5500" dirty="0" err="1" smtClean="0">
                <a:latin typeface="+mj-lt"/>
              </a:rPr>
              <a:t>pojasniti</a:t>
            </a:r>
            <a:r>
              <a:rPr lang="en-US" sz="5500" dirty="0" smtClean="0">
                <a:latin typeface="+mj-lt"/>
              </a:rPr>
              <a:t> </a:t>
            </a:r>
            <a:r>
              <a:rPr lang="en-US" sz="5500" dirty="0" err="1" smtClean="0">
                <a:latin typeface="+mj-lt"/>
              </a:rPr>
              <a:t>neke</a:t>
            </a:r>
            <a:r>
              <a:rPr lang="en-US" sz="5500" dirty="0" smtClean="0">
                <a:latin typeface="+mj-lt"/>
              </a:rPr>
              <a:t> </a:t>
            </a:r>
            <a:r>
              <a:rPr lang="en-US" sz="5500" dirty="0" err="1" smtClean="0">
                <a:latin typeface="+mj-lt"/>
              </a:rPr>
              <a:t>nejasnoće</a:t>
            </a:r>
            <a:endParaRPr lang="hr-HR" sz="5500" dirty="0" smtClean="0">
              <a:latin typeface="+mj-lt"/>
            </a:endParaRPr>
          </a:p>
          <a:p>
            <a:r>
              <a:rPr lang="en-US" sz="5500" dirty="0" err="1" smtClean="0">
                <a:latin typeface="+mj-lt"/>
              </a:rPr>
              <a:t>Malo</a:t>
            </a:r>
            <a:r>
              <a:rPr lang="en-US" sz="5500" dirty="0" smtClean="0">
                <a:latin typeface="+mj-lt"/>
              </a:rPr>
              <a:t> </a:t>
            </a:r>
            <a:r>
              <a:rPr lang="en-US" sz="5500" dirty="0" err="1" smtClean="0">
                <a:latin typeface="+mj-lt"/>
              </a:rPr>
              <a:t>veća</a:t>
            </a:r>
            <a:r>
              <a:rPr lang="en-US" sz="5500" dirty="0" smtClean="0">
                <a:latin typeface="+mj-lt"/>
              </a:rPr>
              <a:t> </a:t>
            </a:r>
            <a:r>
              <a:rPr lang="en-US" sz="5500" dirty="0" err="1" smtClean="0">
                <a:latin typeface="+mj-lt"/>
              </a:rPr>
              <a:t>komunikacija</a:t>
            </a:r>
            <a:r>
              <a:rPr lang="en-US" sz="5500" dirty="0" smtClean="0">
                <a:latin typeface="+mj-lt"/>
              </a:rPr>
              <a:t> </a:t>
            </a:r>
            <a:r>
              <a:rPr lang="en-US" sz="5500" dirty="0" err="1" smtClean="0">
                <a:latin typeface="+mj-lt"/>
              </a:rPr>
              <a:t>sa</a:t>
            </a:r>
            <a:r>
              <a:rPr lang="en-US" sz="5500" dirty="0" smtClean="0">
                <a:latin typeface="+mj-lt"/>
              </a:rPr>
              <a:t> </a:t>
            </a:r>
            <a:r>
              <a:rPr lang="en-US" sz="5500" dirty="0" err="1" smtClean="0">
                <a:latin typeface="+mj-lt"/>
              </a:rPr>
              <a:t>nastavnicima</a:t>
            </a:r>
            <a:r>
              <a:rPr lang="en-US" sz="5500" dirty="0" smtClean="0">
                <a:latin typeface="+mj-lt"/>
              </a:rPr>
              <a:t>.</a:t>
            </a:r>
            <a:endParaRPr lang="hr-HR" sz="5500" dirty="0" smtClean="0">
              <a:latin typeface="+mj-lt"/>
            </a:endParaRPr>
          </a:p>
          <a:p>
            <a:r>
              <a:rPr lang="en-US" sz="5500" dirty="0" err="1" smtClean="0">
                <a:latin typeface="+mj-lt"/>
              </a:rPr>
              <a:t>Komunikacije</a:t>
            </a:r>
            <a:r>
              <a:rPr lang="en-US" sz="5500" dirty="0" smtClean="0">
                <a:latin typeface="+mj-lt"/>
              </a:rPr>
              <a:t> </a:t>
            </a:r>
            <a:r>
              <a:rPr lang="en-US" sz="5500" dirty="0" err="1" smtClean="0">
                <a:latin typeface="+mj-lt"/>
              </a:rPr>
              <a:t>između</a:t>
            </a:r>
            <a:r>
              <a:rPr lang="en-US" sz="5500" dirty="0" smtClean="0">
                <a:latin typeface="+mj-lt"/>
              </a:rPr>
              <a:t> </a:t>
            </a:r>
            <a:r>
              <a:rPr lang="en-US" sz="5500" dirty="0" err="1" smtClean="0">
                <a:latin typeface="+mj-lt"/>
              </a:rPr>
              <a:t>roditelja</a:t>
            </a:r>
            <a:r>
              <a:rPr lang="en-US" sz="5500" dirty="0" smtClean="0">
                <a:latin typeface="+mj-lt"/>
              </a:rPr>
              <a:t> </a:t>
            </a:r>
            <a:r>
              <a:rPr lang="en-US" sz="5500" dirty="0" err="1" smtClean="0">
                <a:latin typeface="+mj-lt"/>
              </a:rPr>
              <a:t>i</a:t>
            </a:r>
            <a:r>
              <a:rPr lang="en-US" sz="5500" dirty="0" smtClean="0">
                <a:latin typeface="+mj-lt"/>
              </a:rPr>
              <a:t> </a:t>
            </a:r>
            <a:r>
              <a:rPr lang="en-US" sz="5500" dirty="0" err="1" smtClean="0">
                <a:latin typeface="+mj-lt"/>
              </a:rPr>
              <a:t>nastavnika</a:t>
            </a:r>
            <a:r>
              <a:rPr lang="en-US" sz="5500" dirty="0" smtClean="0">
                <a:latin typeface="+mj-lt"/>
              </a:rPr>
              <a:t> </a:t>
            </a:r>
            <a:r>
              <a:rPr lang="en-US" sz="5500" dirty="0" err="1" smtClean="0">
                <a:latin typeface="+mj-lt"/>
              </a:rPr>
              <a:t>uopće</a:t>
            </a:r>
            <a:r>
              <a:rPr lang="en-US" sz="5500" dirty="0" smtClean="0">
                <a:latin typeface="+mj-lt"/>
              </a:rPr>
              <a:t> </a:t>
            </a:r>
            <a:r>
              <a:rPr lang="en-US" sz="5500" dirty="0" err="1" smtClean="0">
                <a:latin typeface="+mj-lt"/>
              </a:rPr>
              <a:t>nema</a:t>
            </a:r>
            <a:r>
              <a:rPr lang="en-US" sz="5500" dirty="0" smtClean="0">
                <a:latin typeface="+mj-lt"/>
              </a:rPr>
              <a:t>. </a:t>
            </a:r>
            <a:r>
              <a:rPr lang="en-US" sz="5500" dirty="0" err="1" smtClean="0">
                <a:latin typeface="+mj-lt"/>
              </a:rPr>
              <a:t>Prijeti</a:t>
            </a:r>
            <a:r>
              <a:rPr lang="en-US" sz="5500" dirty="0" smtClean="0">
                <a:latin typeface="+mj-lt"/>
              </a:rPr>
              <a:t> se s </a:t>
            </a:r>
            <a:r>
              <a:rPr lang="en-US" sz="5500" dirty="0" err="1" smtClean="0">
                <a:latin typeface="+mj-lt"/>
              </a:rPr>
              <a:t>neopravdanima</a:t>
            </a:r>
            <a:r>
              <a:rPr lang="en-US" sz="5500" dirty="0" smtClean="0">
                <a:latin typeface="+mj-lt"/>
              </a:rPr>
              <a:t> </a:t>
            </a:r>
            <a:r>
              <a:rPr lang="en-US" sz="5500" dirty="0" err="1" smtClean="0">
                <a:latin typeface="+mj-lt"/>
              </a:rPr>
              <a:t>ako</a:t>
            </a:r>
            <a:r>
              <a:rPr lang="en-US" sz="5500" dirty="0" smtClean="0">
                <a:latin typeface="+mj-lt"/>
              </a:rPr>
              <a:t> </a:t>
            </a:r>
            <a:r>
              <a:rPr lang="en-US" sz="5500" dirty="0" err="1" smtClean="0">
                <a:latin typeface="+mj-lt"/>
              </a:rPr>
              <a:t>na</a:t>
            </a:r>
            <a:r>
              <a:rPr lang="en-US" sz="5500" dirty="0" smtClean="0">
                <a:latin typeface="+mj-lt"/>
              </a:rPr>
              <a:t> </a:t>
            </a:r>
            <a:r>
              <a:rPr lang="en-US" sz="5500" dirty="0" err="1" smtClean="0">
                <a:latin typeface="+mj-lt"/>
              </a:rPr>
              <a:t>vrijeme</a:t>
            </a:r>
            <a:r>
              <a:rPr lang="en-US" sz="5500" dirty="0" smtClean="0">
                <a:latin typeface="+mj-lt"/>
              </a:rPr>
              <a:t> ne </a:t>
            </a:r>
            <a:r>
              <a:rPr lang="en-US" sz="5500" dirty="0" err="1" smtClean="0">
                <a:latin typeface="+mj-lt"/>
              </a:rPr>
              <a:t>lajkaju</a:t>
            </a:r>
            <a:r>
              <a:rPr lang="en-US" sz="5500" dirty="0" smtClean="0">
                <a:latin typeface="+mj-lt"/>
              </a:rPr>
              <a:t>, a </a:t>
            </a:r>
            <a:r>
              <a:rPr lang="en-US" sz="5500" dirty="0" err="1" smtClean="0">
                <a:latin typeface="+mj-lt"/>
              </a:rPr>
              <a:t>neki</a:t>
            </a:r>
            <a:r>
              <a:rPr lang="en-US" sz="5500" dirty="0" smtClean="0">
                <a:latin typeface="+mj-lt"/>
              </a:rPr>
              <a:t> </a:t>
            </a:r>
            <a:r>
              <a:rPr lang="en-US" sz="5500" dirty="0" err="1" smtClean="0">
                <a:latin typeface="+mj-lt"/>
              </a:rPr>
              <a:t>profesori</a:t>
            </a:r>
            <a:r>
              <a:rPr lang="en-US" sz="5500" dirty="0" smtClean="0">
                <a:latin typeface="+mj-lt"/>
              </a:rPr>
              <a:t> se ne </a:t>
            </a:r>
            <a:r>
              <a:rPr lang="en-US" sz="5500" dirty="0" err="1" smtClean="0">
                <a:latin typeface="+mj-lt"/>
              </a:rPr>
              <a:t>pojavljuju</a:t>
            </a:r>
            <a:r>
              <a:rPr lang="en-US" sz="5500" dirty="0" smtClean="0">
                <a:latin typeface="+mj-lt"/>
              </a:rPr>
              <a:t> u </a:t>
            </a:r>
            <a:r>
              <a:rPr lang="en-US" sz="5500" dirty="0" err="1" smtClean="0">
                <a:latin typeface="+mj-lt"/>
              </a:rPr>
              <a:t>vrijeme</a:t>
            </a:r>
            <a:r>
              <a:rPr lang="en-US" sz="5500" dirty="0" smtClean="0">
                <a:latin typeface="+mj-lt"/>
              </a:rPr>
              <a:t> </a:t>
            </a:r>
            <a:r>
              <a:rPr lang="en-US" sz="5500" dirty="0" err="1" smtClean="0">
                <a:latin typeface="+mj-lt"/>
              </a:rPr>
              <a:t>svoga</a:t>
            </a:r>
            <a:r>
              <a:rPr lang="en-US" sz="5500" dirty="0" smtClean="0">
                <a:latin typeface="+mj-lt"/>
              </a:rPr>
              <a:t> </a:t>
            </a:r>
            <a:r>
              <a:rPr lang="en-US" sz="5500" dirty="0" err="1" smtClean="0">
                <a:latin typeface="+mj-lt"/>
              </a:rPr>
              <a:t>sata</a:t>
            </a:r>
            <a:r>
              <a:rPr lang="en-US" sz="5500" dirty="0" smtClean="0">
                <a:latin typeface="+mj-lt"/>
              </a:rPr>
              <a:t> </a:t>
            </a:r>
            <a:r>
              <a:rPr lang="en-US" sz="5500" dirty="0" err="1" smtClean="0">
                <a:latin typeface="+mj-lt"/>
              </a:rPr>
              <a:t>i</a:t>
            </a:r>
            <a:r>
              <a:rPr lang="en-US" sz="5500" dirty="0" smtClean="0">
                <a:latin typeface="+mj-lt"/>
              </a:rPr>
              <a:t> </a:t>
            </a:r>
            <a:r>
              <a:rPr lang="en-US" sz="5500" dirty="0" err="1" smtClean="0">
                <a:latin typeface="+mj-lt"/>
              </a:rPr>
              <a:t>onda</a:t>
            </a:r>
            <a:r>
              <a:rPr lang="en-US" sz="5500" dirty="0" smtClean="0">
                <a:latin typeface="+mj-lt"/>
              </a:rPr>
              <a:t> </a:t>
            </a:r>
            <a:r>
              <a:rPr lang="en-US" sz="5500" dirty="0" err="1" smtClean="0">
                <a:latin typeface="+mj-lt"/>
              </a:rPr>
              <a:t>moramo</a:t>
            </a:r>
            <a:r>
              <a:rPr lang="en-US" sz="5500" dirty="0" smtClean="0">
                <a:latin typeface="+mj-lt"/>
              </a:rPr>
              <a:t> </a:t>
            </a:r>
            <a:r>
              <a:rPr lang="en-US" sz="5500" dirty="0" err="1" smtClean="0">
                <a:latin typeface="+mj-lt"/>
              </a:rPr>
              <a:t>dežurati</a:t>
            </a:r>
            <a:r>
              <a:rPr lang="en-US" sz="5500" dirty="0" smtClean="0">
                <a:latin typeface="+mj-lt"/>
              </a:rPr>
              <a:t> </a:t>
            </a:r>
            <a:r>
              <a:rPr lang="en-US" sz="5500" dirty="0" err="1" smtClean="0">
                <a:latin typeface="+mj-lt"/>
              </a:rPr>
              <a:t>nad</a:t>
            </a:r>
            <a:r>
              <a:rPr lang="en-US" sz="5500" dirty="0" smtClean="0">
                <a:latin typeface="+mj-lt"/>
              </a:rPr>
              <a:t> </a:t>
            </a:r>
            <a:r>
              <a:rPr lang="en-US" sz="5500" dirty="0" err="1" smtClean="0">
                <a:latin typeface="+mj-lt"/>
              </a:rPr>
              <a:t>tabletom</a:t>
            </a:r>
            <a:r>
              <a:rPr lang="en-US" sz="5500" dirty="0" smtClean="0">
                <a:latin typeface="+mj-lt"/>
              </a:rPr>
              <a:t>. </a:t>
            </a:r>
            <a:r>
              <a:rPr lang="en-US" sz="5500" dirty="0" err="1" smtClean="0">
                <a:latin typeface="+mj-lt"/>
              </a:rPr>
              <a:t>Pojedini</a:t>
            </a:r>
            <a:r>
              <a:rPr lang="en-US" sz="5500" dirty="0" smtClean="0">
                <a:latin typeface="+mj-lt"/>
              </a:rPr>
              <a:t> </a:t>
            </a:r>
            <a:r>
              <a:rPr lang="en-US" sz="5500" dirty="0" err="1" smtClean="0">
                <a:latin typeface="+mj-lt"/>
              </a:rPr>
              <a:t>nastavnici</a:t>
            </a:r>
            <a:r>
              <a:rPr lang="en-US" sz="5500" dirty="0" smtClean="0">
                <a:latin typeface="+mj-lt"/>
              </a:rPr>
              <a:t>, </a:t>
            </a:r>
            <a:r>
              <a:rPr lang="en-US" sz="5500" dirty="0" err="1" smtClean="0">
                <a:latin typeface="+mj-lt"/>
              </a:rPr>
              <a:t>uopće</a:t>
            </a:r>
            <a:r>
              <a:rPr lang="en-US" sz="5500" dirty="0" smtClean="0">
                <a:latin typeface="+mj-lt"/>
              </a:rPr>
              <a:t> ne </a:t>
            </a:r>
            <a:r>
              <a:rPr lang="en-US" sz="5500" dirty="0" err="1" smtClean="0">
                <a:latin typeface="+mj-lt"/>
              </a:rPr>
              <a:t>odgovaraju</a:t>
            </a:r>
            <a:r>
              <a:rPr lang="en-US" sz="5500" dirty="0" smtClean="0">
                <a:latin typeface="+mj-lt"/>
              </a:rPr>
              <a:t> </a:t>
            </a:r>
            <a:r>
              <a:rPr lang="en-US" sz="5500" dirty="0" err="1" smtClean="0">
                <a:latin typeface="+mj-lt"/>
              </a:rPr>
              <a:t>na</a:t>
            </a:r>
            <a:r>
              <a:rPr lang="en-US" sz="5500" dirty="0" smtClean="0">
                <a:latin typeface="+mj-lt"/>
              </a:rPr>
              <a:t> </a:t>
            </a:r>
            <a:r>
              <a:rPr lang="en-US" sz="5500" dirty="0" err="1" smtClean="0">
                <a:latin typeface="+mj-lt"/>
              </a:rPr>
              <a:t>upite</a:t>
            </a:r>
            <a:r>
              <a:rPr lang="en-US" sz="5500" dirty="0" smtClean="0">
                <a:latin typeface="+mj-lt"/>
              </a:rPr>
              <a:t> u </a:t>
            </a:r>
            <a:r>
              <a:rPr lang="en-US" sz="5500" dirty="0" err="1" smtClean="0">
                <a:latin typeface="+mj-lt"/>
              </a:rPr>
              <a:t>učionici</a:t>
            </a:r>
            <a:r>
              <a:rPr lang="en-US" sz="5500" dirty="0" smtClean="0">
                <a:latin typeface="+mj-lt"/>
              </a:rPr>
              <a:t>, </a:t>
            </a:r>
            <a:r>
              <a:rPr lang="en-US" sz="5500" dirty="0" err="1" smtClean="0">
                <a:latin typeface="+mj-lt"/>
              </a:rPr>
              <a:t>i</a:t>
            </a:r>
            <a:r>
              <a:rPr lang="en-US" sz="5500" dirty="0" smtClean="0">
                <a:latin typeface="+mj-lt"/>
              </a:rPr>
              <a:t> to </a:t>
            </a:r>
            <a:r>
              <a:rPr lang="en-US" sz="5500" dirty="0" err="1" smtClean="0">
                <a:latin typeface="+mj-lt"/>
              </a:rPr>
              <a:t>već</a:t>
            </a:r>
            <a:r>
              <a:rPr lang="en-US" sz="5500" dirty="0" smtClean="0">
                <a:latin typeface="+mj-lt"/>
              </a:rPr>
              <a:t> </a:t>
            </a:r>
            <a:r>
              <a:rPr lang="en-US" sz="5500" dirty="0" err="1" smtClean="0">
                <a:latin typeface="+mj-lt"/>
              </a:rPr>
              <a:t>danima</a:t>
            </a:r>
            <a:r>
              <a:rPr lang="en-US" sz="5500" dirty="0" smtClean="0">
                <a:latin typeface="+mj-lt"/>
              </a:rPr>
              <a:t>. </a:t>
            </a:r>
            <a:r>
              <a:rPr lang="en-US" sz="5500" dirty="0" err="1" smtClean="0">
                <a:latin typeface="+mj-lt"/>
              </a:rPr>
              <a:t>Isto</a:t>
            </a:r>
            <a:r>
              <a:rPr lang="en-US" sz="5500" dirty="0" smtClean="0">
                <a:latin typeface="+mj-lt"/>
              </a:rPr>
              <a:t> </a:t>
            </a:r>
            <a:r>
              <a:rPr lang="en-US" sz="5500" dirty="0" err="1" smtClean="0">
                <a:latin typeface="+mj-lt"/>
              </a:rPr>
              <a:t>tako</a:t>
            </a:r>
            <a:r>
              <a:rPr lang="en-US" sz="5500" dirty="0" smtClean="0">
                <a:latin typeface="+mj-lt"/>
              </a:rPr>
              <a:t>, </a:t>
            </a:r>
            <a:r>
              <a:rPr lang="en-US" sz="5500" dirty="0" err="1" smtClean="0">
                <a:latin typeface="+mj-lt"/>
              </a:rPr>
              <a:t>pojedini</a:t>
            </a:r>
            <a:r>
              <a:rPr lang="en-US" sz="5500" dirty="0" smtClean="0">
                <a:latin typeface="+mj-lt"/>
              </a:rPr>
              <a:t> </a:t>
            </a:r>
            <a:r>
              <a:rPr lang="en-US" sz="5500" dirty="0" err="1" smtClean="0">
                <a:latin typeface="+mj-lt"/>
              </a:rPr>
              <a:t>niti</a:t>
            </a:r>
            <a:r>
              <a:rPr lang="en-US" sz="5500" dirty="0" smtClean="0">
                <a:latin typeface="+mj-lt"/>
              </a:rPr>
              <a:t> ne </a:t>
            </a:r>
            <a:r>
              <a:rPr lang="en-US" sz="5500" dirty="0" err="1" smtClean="0">
                <a:latin typeface="+mj-lt"/>
              </a:rPr>
              <a:t>potvrde</a:t>
            </a:r>
            <a:r>
              <a:rPr lang="en-US" sz="5500" dirty="0" smtClean="0">
                <a:latin typeface="+mj-lt"/>
              </a:rPr>
              <a:t> da </a:t>
            </a:r>
            <a:r>
              <a:rPr lang="en-US" sz="5500" dirty="0" err="1" smtClean="0">
                <a:latin typeface="+mj-lt"/>
              </a:rPr>
              <a:t>su</a:t>
            </a:r>
            <a:r>
              <a:rPr lang="en-US" sz="5500" dirty="0" smtClean="0">
                <a:latin typeface="+mj-lt"/>
              </a:rPr>
              <a:t> </a:t>
            </a:r>
            <a:r>
              <a:rPr lang="en-US" sz="5500" dirty="0" err="1" smtClean="0">
                <a:latin typeface="+mj-lt"/>
              </a:rPr>
              <a:t>primili</a:t>
            </a:r>
            <a:r>
              <a:rPr lang="en-US" sz="5500" dirty="0" smtClean="0">
                <a:latin typeface="+mj-lt"/>
              </a:rPr>
              <a:t> </a:t>
            </a:r>
            <a:r>
              <a:rPr lang="en-US" sz="5500" dirty="0" err="1" smtClean="0">
                <a:latin typeface="+mj-lt"/>
              </a:rPr>
              <a:t>slike</a:t>
            </a:r>
            <a:r>
              <a:rPr lang="en-US" sz="5500" dirty="0" smtClean="0">
                <a:latin typeface="+mj-lt"/>
              </a:rPr>
              <a:t> </a:t>
            </a:r>
            <a:r>
              <a:rPr lang="en-US" sz="5500" dirty="0" err="1" smtClean="0">
                <a:latin typeface="+mj-lt"/>
              </a:rPr>
              <a:t>domaćeg</a:t>
            </a:r>
            <a:r>
              <a:rPr lang="en-US" sz="5500" dirty="0" smtClean="0">
                <a:latin typeface="+mj-lt"/>
              </a:rPr>
              <a:t> </a:t>
            </a:r>
            <a:r>
              <a:rPr lang="en-US" sz="5500" dirty="0" err="1" smtClean="0">
                <a:latin typeface="+mj-lt"/>
              </a:rPr>
              <a:t>rada</a:t>
            </a:r>
            <a:r>
              <a:rPr lang="en-US" sz="5500" dirty="0" smtClean="0">
                <a:latin typeface="+mj-lt"/>
              </a:rPr>
              <a:t>, a </a:t>
            </a:r>
            <a:r>
              <a:rPr lang="en-US" sz="5500" dirty="0" err="1" smtClean="0">
                <a:latin typeface="+mj-lt"/>
              </a:rPr>
              <a:t>kamoli</a:t>
            </a:r>
            <a:r>
              <a:rPr lang="en-US" sz="5500" dirty="0" smtClean="0">
                <a:latin typeface="+mj-lt"/>
              </a:rPr>
              <a:t> da </a:t>
            </a:r>
            <a:r>
              <a:rPr lang="en-US" sz="5500" dirty="0" err="1" smtClean="0">
                <a:latin typeface="+mj-lt"/>
              </a:rPr>
              <a:t>napišu</a:t>
            </a:r>
            <a:r>
              <a:rPr lang="en-US" sz="5500" dirty="0" smtClean="0">
                <a:latin typeface="+mj-lt"/>
              </a:rPr>
              <a:t> da </a:t>
            </a:r>
            <a:r>
              <a:rPr lang="en-US" sz="5500" dirty="0" err="1" smtClean="0">
                <a:latin typeface="+mj-lt"/>
              </a:rPr>
              <a:t>nešto</a:t>
            </a:r>
            <a:r>
              <a:rPr lang="en-US" sz="5500" dirty="0" smtClean="0">
                <a:latin typeface="+mj-lt"/>
              </a:rPr>
              <a:t> </a:t>
            </a:r>
            <a:r>
              <a:rPr lang="en-US" sz="5500" dirty="0" err="1" smtClean="0">
                <a:latin typeface="+mj-lt"/>
              </a:rPr>
              <a:t>nije</a:t>
            </a:r>
            <a:r>
              <a:rPr lang="en-US" sz="5500" dirty="0" smtClean="0">
                <a:latin typeface="+mj-lt"/>
              </a:rPr>
              <a:t> dobro </a:t>
            </a:r>
            <a:r>
              <a:rPr lang="en-US" sz="5500" dirty="0" err="1" smtClean="0">
                <a:latin typeface="+mj-lt"/>
              </a:rPr>
              <a:t>napravljeno</a:t>
            </a:r>
            <a:r>
              <a:rPr lang="en-US" sz="5500" dirty="0" smtClean="0">
                <a:latin typeface="+mj-lt"/>
              </a:rPr>
              <a:t>. </a:t>
            </a:r>
            <a:r>
              <a:rPr lang="en-US" sz="5500" dirty="0" err="1" smtClean="0">
                <a:latin typeface="+mj-lt"/>
              </a:rPr>
              <a:t>Vrlo</a:t>
            </a:r>
            <a:r>
              <a:rPr lang="en-US" sz="5500" dirty="0" smtClean="0">
                <a:latin typeface="+mj-lt"/>
              </a:rPr>
              <a:t> </a:t>
            </a:r>
            <a:r>
              <a:rPr lang="en-US" sz="5500" dirty="0" err="1" smtClean="0">
                <a:latin typeface="+mj-lt"/>
              </a:rPr>
              <a:t>rijetki</a:t>
            </a:r>
            <a:r>
              <a:rPr lang="en-US" sz="5500" dirty="0" smtClean="0">
                <a:latin typeface="+mj-lt"/>
              </a:rPr>
              <a:t> </a:t>
            </a:r>
            <a:r>
              <a:rPr lang="en-US" sz="5500" dirty="0" err="1" smtClean="0">
                <a:latin typeface="+mj-lt"/>
              </a:rPr>
              <a:t>nastavnici</a:t>
            </a:r>
            <a:r>
              <a:rPr lang="en-US" sz="5500" dirty="0" smtClean="0">
                <a:latin typeface="+mj-lt"/>
              </a:rPr>
              <a:t> </a:t>
            </a:r>
            <a:r>
              <a:rPr lang="en-US" sz="5500" dirty="0" err="1" smtClean="0">
                <a:latin typeface="+mj-lt"/>
              </a:rPr>
              <a:t>daju</a:t>
            </a:r>
            <a:r>
              <a:rPr lang="en-US" sz="5500" dirty="0" smtClean="0">
                <a:latin typeface="+mj-lt"/>
              </a:rPr>
              <a:t> </a:t>
            </a:r>
            <a:r>
              <a:rPr lang="en-US" sz="5500" dirty="0" err="1" smtClean="0">
                <a:latin typeface="+mj-lt"/>
              </a:rPr>
              <a:t>nekakvo</a:t>
            </a:r>
            <a:r>
              <a:rPr lang="en-US" sz="5500" dirty="0" smtClean="0">
                <a:latin typeface="+mj-lt"/>
              </a:rPr>
              <a:t> </a:t>
            </a:r>
            <a:r>
              <a:rPr lang="en-US" sz="5500" dirty="0" err="1" smtClean="0">
                <a:latin typeface="+mj-lt"/>
              </a:rPr>
              <a:t>objašnjenje</a:t>
            </a:r>
            <a:r>
              <a:rPr lang="en-US" sz="5500" dirty="0" smtClean="0">
                <a:latin typeface="+mj-lt"/>
              </a:rPr>
              <a:t> </a:t>
            </a:r>
            <a:r>
              <a:rPr lang="en-US" sz="5500" dirty="0" err="1" smtClean="0">
                <a:latin typeface="+mj-lt"/>
              </a:rPr>
              <a:t>na</a:t>
            </a:r>
            <a:r>
              <a:rPr lang="en-US" sz="5500" dirty="0" smtClean="0">
                <a:latin typeface="+mj-lt"/>
              </a:rPr>
              <a:t> </a:t>
            </a:r>
            <a:r>
              <a:rPr lang="en-US" sz="5500" dirty="0" err="1" smtClean="0">
                <a:latin typeface="+mj-lt"/>
              </a:rPr>
              <a:t>gradivo</a:t>
            </a:r>
            <a:r>
              <a:rPr lang="en-US" sz="5500" dirty="0" smtClean="0">
                <a:latin typeface="+mj-lt"/>
              </a:rPr>
              <a:t>. </a:t>
            </a:r>
            <a:r>
              <a:rPr lang="en-US" sz="5500" dirty="0" err="1" smtClean="0">
                <a:latin typeface="+mj-lt"/>
              </a:rPr>
              <a:t>Čast</a:t>
            </a:r>
            <a:r>
              <a:rPr lang="en-US" sz="5500" dirty="0" smtClean="0">
                <a:latin typeface="+mj-lt"/>
              </a:rPr>
              <a:t> </a:t>
            </a:r>
            <a:r>
              <a:rPr lang="en-US" sz="5500" dirty="0" err="1" smtClean="0">
                <a:latin typeface="+mj-lt"/>
              </a:rPr>
              <a:t>izuzecima</a:t>
            </a:r>
            <a:r>
              <a:rPr lang="en-US" sz="5500" dirty="0" smtClean="0">
                <a:latin typeface="+mj-lt"/>
              </a:rPr>
              <a:t>, </a:t>
            </a:r>
            <a:r>
              <a:rPr lang="en-US" sz="5500" dirty="0" err="1" smtClean="0">
                <a:latin typeface="+mj-lt"/>
              </a:rPr>
              <a:t>ali</a:t>
            </a:r>
            <a:r>
              <a:rPr lang="en-US" sz="5500" dirty="0" smtClean="0">
                <a:latin typeface="+mj-lt"/>
              </a:rPr>
              <a:t> to se </a:t>
            </a:r>
            <a:r>
              <a:rPr lang="en-US" sz="5500" dirty="0" err="1" smtClean="0">
                <a:latin typeface="+mj-lt"/>
              </a:rPr>
              <a:t>uglavnom</a:t>
            </a:r>
            <a:r>
              <a:rPr lang="en-US" sz="5500" dirty="0" smtClean="0">
                <a:latin typeface="+mj-lt"/>
              </a:rPr>
              <a:t> </a:t>
            </a:r>
            <a:r>
              <a:rPr lang="en-US" sz="5500" dirty="0" err="1" smtClean="0">
                <a:latin typeface="+mj-lt"/>
              </a:rPr>
              <a:t>svede</a:t>
            </a:r>
            <a:r>
              <a:rPr lang="en-US" sz="5500" dirty="0" smtClean="0">
                <a:latin typeface="+mj-lt"/>
              </a:rPr>
              <a:t> </a:t>
            </a:r>
            <a:r>
              <a:rPr lang="en-US" sz="5500" dirty="0" err="1" smtClean="0">
                <a:latin typeface="+mj-lt"/>
              </a:rPr>
              <a:t>na</a:t>
            </a:r>
            <a:r>
              <a:rPr lang="en-US" sz="5500" dirty="0" smtClean="0">
                <a:latin typeface="+mj-lt"/>
              </a:rPr>
              <a:t> </a:t>
            </a:r>
            <a:r>
              <a:rPr lang="en-US" sz="5500" dirty="0" err="1" smtClean="0">
                <a:latin typeface="+mj-lt"/>
              </a:rPr>
              <a:t>naslov</a:t>
            </a:r>
            <a:r>
              <a:rPr lang="en-US" sz="5500" dirty="0" smtClean="0">
                <a:latin typeface="+mj-lt"/>
              </a:rPr>
              <a:t> </a:t>
            </a:r>
            <a:r>
              <a:rPr lang="en-US" sz="5500" dirty="0" err="1" smtClean="0">
                <a:latin typeface="+mj-lt"/>
              </a:rPr>
              <a:t>lekcije</a:t>
            </a:r>
            <a:r>
              <a:rPr lang="en-US" sz="5500" dirty="0" smtClean="0">
                <a:latin typeface="+mj-lt"/>
              </a:rPr>
              <a:t> </a:t>
            </a:r>
            <a:r>
              <a:rPr lang="en-US" sz="5500" dirty="0" err="1" smtClean="0">
                <a:latin typeface="+mj-lt"/>
              </a:rPr>
              <a:t>i</a:t>
            </a:r>
            <a:r>
              <a:rPr lang="en-US" sz="5500" dirty="0" smtClean="0">
                <a:latin typeface="+mj-lt"/>
              </a:rPr>
              <a:t> </a:t>
            </a:r>
            <a:r>
              <a:rPr lang="en-US" sz="5500" dirty="0" err="1" smtClean="0">
                <a:latin typeface="+mj-lt"/>
              </a:rPr>
              <a:t>hrpe</a:t>
            </a:r>
            <a:r>
              <a:rPr lang="en-US" sz="5500" dirty="0" smtClean="0">
                <a:latin typeface="+mj-lt"/>
              </a:rPr>
              <a:t> </a:t>
            </a:r>
            <a:r>
              <a:rPr lang="en-US" sz="5500" dirty="0" err="1" smtClean="0">
                <a:latin typeface="+mj-lt"/>
              </a:rPr>
              <a:t>zadataka</a:t>
            </a:r>
            <a:r>
              <a:rPr lang="en-US" sz="5500" dirty="0" smtClean="0">
                <a:latin typeface="+mj-lt"/>
              </a:rPr>
              <a:t> </a:t>
            </a:r>
            <a:r>
              <a:rPr lang="en-US" sz="5500" dirty="0" err="1" smtClean="0">
                <a:latin typeface="+mj-lt"/>
              </a:rPr>
              <a:t>za</a:t>
            </a:r>
            <a:r>
              <a:rPr lang="en-US" sz="5500" dirty="0" smtClean="0">
                <a:latin typeface="+mj-lt"/>
              </a:rPr>
              <a:t> </a:t>
            </a:r>
            <a:r>
              <a:rPr lang="en-US" sz="5500" dirty="0" err="1" smtClean="0">
                <a:latin typeface="+mj-lt"/>
              </a:rPr>
              <a:t>napravit</a:t>
            </a:r>
            <a:r>
              <a:rPr lang="en-US" sz="5500" dirty="0" smtClean="0">
                <a:latin typeface="+mj-lt"/>
              </a:rPr>
              <a:t>. Da </a:t>
            </a:r>
            <a:r>
              <a:rPr lang="en-US" sz="5500" dirty="0" err="1" smtClean="0">
                <a:latin typeface="+mj-lt"/>
              </a:rPr>
              <a:t>moram</a:t>
            </a:r>
            <a:r>
              <a:rPr lang="en-US" sz="5500" dirty="0" smtClean="0">
                <a:latin typeface="+mj-lt"/>
              </a:rPr>
              <a:t> </a:t>
            </a:r>
            <a:r>
              <a:rPr lang="en-US" sz="5500" dirty="0" err="1" smtClean="0">
                <a:latin typeface="+mj-lt"/>
              </a:rPr>
              <a:t>raditi</a:t>
            </a:r>
            <a:r>
              <a:rPr lang="en-US" sz="5500" dirty="0" smtClean="0">
                <a:latin typeface="+mj-lt"/>
              </a:rPr>
              <a:t>, </a:t>
            </a:r>
            <a:r>
              <a:rPr lang="en-US" sz="5500" dirty="0" err="1" smtClean="0">
                <a:latin typeface="+mj-lt"/>
              </a:rPr>
              <a:t>moje</a:t>
            </a:r>
            <a:r>
              <a:rPr lang="en-US" sz="5500" dirty="0" smtClean="0">
                <a:latin typeface="+mj-lt"/>
              </a:rPr>
              <a:t> </a:t>
            </a:r>
            <a:r>
              <a:rPr lang="en-US" sz="5500" dirty="0" err="1" smtClean="0">
                <a:latin typeface="+mj-lt"/>
              </a:rPr>
              <a:t>dijete</a:t>
            </a:r>
            <a:r>
              <a:rPr lang="en-US" sz="5500" dirty="0" smtClean="0">
                <a:latin typeface="+mj-lt"/>
              </a:rPr>
              <a:t> </a:t>
            </a:r>
            <a:r>
              <a:rPr lang="en-US" sz="5500" dirty="0" err="1" smtClean="0">
                <a:latin typeface="+mj-lt"/>
              </a:rPr>
              <a:t>apsolutno</a:t>
            </a:r>
            <a:r>
              <a:rPr lang="en-US" sz="5500" dirty="0" smtClean="0">
                <a:latin typeface="+mj-lt"/>
              </a:rPr>
              <a:t> </a:t>
            </a:r>
            <a:r>
              <a:rPr lang="en-US" sz="5500" dirty="0" err="1" smtClean="0">
                <a:latin typeface="+mj-lt"/>
              </a:rPr>
              <a:t>ništa</a:t>
            </a:r>
            <a:r>
              <a:rPr lang="en-US" sz="5500" dirty="0" smtClean="0">
                <a:latin typeface="+mj-lt"/>
              </a:rPr>
              <a:t> ne bi </a:t>
            </a:r>
            <a:r>
              <a:rPr lang="en-US" sz="5500" dirty="0" err="1" smtClean="0">
                <a:latin typeface="+mj-lt"/>
              </a:rPr>
              <a:t>naučilo</a:t>
            </a:r>
            <a:r>
              <a:rPr lang="en-US" sz="5500" dirty="0" smtClean="0">
                <a:latin typeface="+mj-lt"/>
              </a:rPr>
              <a:t> u </a:t>
            </a:r>
            <a:r>
              <a:rPr lang="en-US" sz="5500" dirty="0" err="1" smtClean="0">
                <a:latin typeface="+mj-lt"/>
              </a:rPr>
              <a:t>ovom</a:t>
            </a:r>
            <a:r>
              <a:rPr lang="en-US" sz="5500" dirty="0" smtClean="0">
                <a:latin typeface="+mj-lt"/>
              </a:rPr>
              <a:t> </a:t>
            </a:r>
            <a:r>
              <a:rPr lang="en-US" sz="5500" dirty="0" err="1" smtClean="0">
                <a:latin typeface="+mj-lt"/>
              </a:rPr>
              <a:t>periodu</a:t>
            </a:r>
            <a:r>
              <a:rPr lang="en-US" sz="5500" dirty="0" smtClean="0">
                <a:latin typeface="+mj-lt"/>
              </a:rPr>
              <a:t> </a:t>
            </a:r>
            <a:r>
              <a:rPr lang="en-US" sz="5500" dirty="0" err="1" smtClean="0">
                <a:latin typeface="+mj-lt"/>
              </a:rPr>
              <a:t>jer</a:t>
            </a:r>
            <a:r>
              <a:rPr lang="en-US" sz="5500" dirty="0" smtClean="0">
                <a:latin typeface="+mj-lt"/>
              </a:rPr>
              <a:t> se </a:t>
            </a:r>
            <a:r>
              <a:rPr lang="en-US" sz="5500" dirty="0" err="1" smtClean="0">
                <a:latin typeface="+mj-lt"/>
              </a:rPr>
              <a:t>većina</a:t>
            </a:r>
            <a:r>
              <a:rPr lang="en-US" sz="5500" dirty="0" smtClean="0">
                <a:latin typeface="+mj-lt"/>
              </a:rPr>
              <a:t> </a:t>
            </a:r>
            <a:r>
              <a:rPr lang="en-US" sz="5500" dirty="0" err="1" smtClean="0">
                <a:latin typeface="+mj-lt"/>
              </a:rPr>
              <a:t>gradiva</a:t>
            </a:r>
            <a:r>
              <a:rPr lang="en-US" sz="5500" dirty="0" smtClean="0">
                <a:latin typeface="+mj-lt"/>
              </a:rPr>
              <a:t> mora </a:t>
            </a:r>
            <a:r>
              <a:rPr lang="en-US" sz="5500" dirty="0" err="1" smtClean="0">
                <a:latin typeface="+mj-lt"/>
              </a:rPr>
              <a:t>objasniti</a:t>
            </a:r>
            <a:r>
              <a:rPr lang="en-US" sz="5500" dirty="0" smtClean="0">
                <a:latin typeface="+mj-lt"/>
              </a:rPr>
              <a:t>, a </a:t>
            </a:r>
            <a:r>
              <a:rPr lang="en-US" sz="5500" dirty="0" err="1" smtClean="0">
                <a:latin typeface="+mj-lt"/>
              </a:rPr>
              <a:t>nema</a:t>
            </a:r>
            <a:r>
              <a:rPr lang="en-US" sz="5500" dirty="0" smtClean="0">
                <a:latin typeface="+mj-lt"/>
              </a:rPr>
              <a:t> </a:t>
            </a:r>
            <a:r>
              <a:rPr lang="en-US" sz="5500" dirty="0" err="1" smtClean="0">
                <a:latin typeface="+mj-lt"/>
              </a:rPr>
              <a:t>nitko</a:t>
            </a:r>
            <a:r>
              <a:rPr lang="en-US" sz="5500" dirty="0" smtClean="0">
                <a:latin typeface="+mj-lt"/>
              </a:rPr>
              <a:t> to </a:t>
            </a:r>
            <a:r>
              <a:rPr lang="en-US" sz="5500" dirty="0" err="1" smtClean="0">
                <a:latin typeface="+mj-lt"/>
              </a:rPr>
              <a:t>napraviti</a:t>
            </a:r>
            <a:r>
              <a:rPr lang="en-US" sz="5500" dirty="0" smtClean="0">
                <a:latin typeface="+mj-lt"/>
              </a:rPr>
              <a:t> </a:t>
            </a:r>
            <a:r>
              <a:rPr lang="en-US" sz="5500" dirty="0" err="1" smtClean="0">
                <a:latin typeface="+mj-lt"/>
              </a:rPr>
              <a:t>osim</a:t>
            </a:r>
            <a:r>
              <a:rPr lang="en-US" sz="5500" dirty="0" smtClean="0">
                <a:latin typeface="+mj-lt"/>
              </a:rPr>
              <a:t> </a:t>
            </a:r>
            <a:r>
              <a:rPr lang="en-US" sz="5500" dirty="0" err="1" smtClean="0">
                <a:latin typeface="+mj-lt"/>
              </a:rPr>
              <a:t>mene</a:t>
            </a:r>
            <a:r>
              <a:rPr lang="en-US" sz="5500" dirty="0" smtClean="0">
                <a:latin typeface="+mj-lt"/>
              </a:rPr>
              <a:t>.</a:t>
            </a:r>
            <a:endParaRPr lang="hr-HR" sz="5500" dirty="0" smtClean="0">
              <a:latin typeface="+mj-lt"/>
            </a:endParaRPr>
          </a:p>
          <a:p>
            <a:r>
              <a:rPr lang="hr-HR" sz="5500" dirty="0" smtClean="0">
                <a:latin typeface="+mj-lt"/>
              </a:rPr>
              <a:t>-1. Ne razlikovati školski i domaći rad. Svejedno je. 2. Poboljšati izravnu komunikaciju učenik/</a:t>
            </a:r>
            <a:r>
              <a:rPr lang="hr-HR" sz="5500" dirty="0" err="1" smtClean="0">
                <a:latin typeface="+mj-lt"/>
              </a:rPr>
              <a:t>ca</a:t>
            </a:r>
            <a:r>
              <a:rPr lang="hr-HR" sz="5500" dirty="0" smtClean="0">
                <a:latin typeface="+mj-lt"/>
              </a:rPr>
              <a:t> - učitelj/</a:t>
            </a:r>
            <a:r>
              <a:rPr lang="hr-HR" sz="5500" dirty="0" err="1" smtClean="0">
                <a:latin typeface="+mj-lt"/>
              </a:rPr>
              <a:t>ica</a:t>
            </a:r>
            <a:r>
              <a:rPr lang="hr-HR" sz="5500" dirty="0" smtClean="0">
                <a:latin typeface="+mj-lt"/>
              </a:rPr>
              <a:t>. 3. Dati učeniku/</a:t>
            </a:r>
            <a:r>
              <a:rPr lang="hr-HR" sz="5500" dirty="0" err="1" smtClean="0">
                <a:latin typeface="+mj-lt"/>
              </a:rPr>
              <a:t>ici</a:t>
            </a:r>
            <a:r>
              <a:rPr lang="hr-HR" sz="5500" dirty="0" smtClean="0">
                <a:latin typeface="+mj-lt"/>
              </a:rPr>
              <a:t> jasne upute što treba znati i to preko klasičnih udžbenika. 4. Dati učeniku/</a:t>
            </a:r>
            <a:r>
              <a:rPr lang="hr-HR" sz="5500" dirty="0" err="1" smtClean="0">
                <a:latin typeface="+mj-lt"/>
              </a:rPr>
              <a:t>ici</a:t>
            </a:r>
            <a:r>
              <a:rPr lang="hr-HR" sz="5500" dirty="0" smtClean="0">
                <a:latin typeface="+mj-lt"/>
              </a:rPr>
              <a:t> česte brze testove koji nisu za ocjenu ali prate njihovu aktivnost. 5. Također i roditelje uputiti za pojedine aktivnosti. Npr. kad treba uskočiti a kada ne.</a:t>
            </a:r>
          </a:p>
          <a:p>
            <a:r>
              <a:rPr lang="hr-HR" sz="5500" dirty="0" smtClean="0">
                <a:latin typeface="+mj-lt"/>
              </a:rPr>
              <a:t>Smatram da komunikacije ima dovoljno i da je sve u redu.</a:t>
            </a:r>
          </a:p>
          <a:p>
            <a:r>
              <a:rPr lang="hr-HR" sz="5500" dirty="0" smtClean="0">
                <a:latin typeface="+mj-lt"/>
              </a:rPr>
              <a:t>-Pedagoška podrška djeci, poticanje na više komunikacije djece sa nastavnicima ili nastavnika sa djecom, </a:t>
            </a:r>
          </a:p>
          <a:p>
            <a:r>
              <a:rPr lang="hr-HR" sz="5500" dirty="0" smtClean="0">
                <a:latin typeface="+mj-lt"/>
              </a:rPr>
              <a:t>Veći angažman predmetnih nastavnika u izravnoj interakciji s učenicima. Dakle, prilagoditi svoj pristup učenicima na individualnijoj razini. Za početak volio bih vidjeti i doživjeti da poruke koje učitelji šalju nisu prepune pravopisnih pogrešaka i pogrešnih riječi zbog predviđanja elektronskog uređaja. Zbog navedenog zadaci i upute učenicima često nisu jasne, smislene. </a:t>
            </a:r>
          </a:p>
        </p:txBody>
      </p:sp>
    </p:spTree>
    <p:extLst>
      <p:ext uri="{BB962C8B-B14F-4D97-AF65-F5344CB8AC3E}">
        <p14:creationId xmlns:p14="http://schemas.microsoft.com/office/powerpoint/2010/main" val="3294795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pl-PL" sz="3600" b="1" dirty="0"/>
              <a:t>3.Važnost povratne informacije i komunikacije</a:t>
            </a:r>
            <a:endParaRPr lang="en-US" sz="3600" b="1" dirty="0"/>
          </a:p>
        </p:txBody>
      </p:sp>
      <p:sp>
        <p:nvSpPr>
          <p:cNvPr id="3" name="Rezervirano mjesto sadržaja 2"/>
          <p:cNvSpPr>
            <a:spLocks noGrp="1"/>
          </p:cNvSpPr>
          <p:nvPr>
            <p:ph idx="1"/>
          </p:nvPr>
        </p:nvSpPr>
        <p:spPr/>
        <p:txBody>
          <a:bodyPr>
            <a:normAutofit fontScale="85000" lnSpcReduction="20000"/>
          </a:bodyPr>
          <a:lstStyle/>
          <a:p>
            <a:pPr marL="0" indent="0">
              <a:buNone/>
            </a:pPr>
            <a:r>
              <a:rPr lang="en-US" dirty="0" err="1"/>
              <a:t>Komunikacije</a:t>
            </a:r>
            <a:r>
              <a:rPr lang="en-US" dirty="0"/>
              <a:t> </a:t>
            </a:r>
            <a:r>
              <a:rPr lang="en-US" dirty="0" err="1"/>
              <a:t>između</a:t>
            </a:r>
            <a:r>
              <a:rPr lang="en-US" dirty="0"/>
              <a:t> </a:t>
            </a:r>
            <a:r>
              <a:rPr lang="en-US" dirty="0" err="1"/>
              <a:t>roditelja</a:t>
            </a:r>
            <a:r>
              <a:rPr lang="en-US" dirty="0"/>
              <a:t> </a:t>
            </a:r>
            <a:r>
              <a:rPr lang="en-US" dirty="0" err="1"/>
              <a:t>i</a:t>
            </a:r>
            <a:r>
              <a:rPr lang="en-US" dirty="0"/>
              <a:t> </a:t>
            </a:r>
            <a:r>
              <a:rPr lang="en-US" dirty="0" err="1"/>
              <a:t>nastavnika</a:t>
            </a:r>
            <a:r>
              <a:rPr lang="en-US" dirty="0"/>
              <a:t> </a:t>
            </a:r>
            <a:r>
              <a:rPr lang="en-US" dirty="0" err="1"/>
              <a:t>uopće</a:t>
            </a:r>
            <a:r>
              <a:rPr lang="en-US" dirty="0"/>
              <a:t> </a:t>
            </a:r>
            <a:r>
              <a:rPr lang="en-US" dirty="0" err="1"/>
              <a:t>nema</a:t>
            </a:r>
            <a:r>
              <a:rPr lang="en-US" dirty="0"/>
              <a:t>. </a:t>
            </a:r>
            <a:r>
              <a:rPr lang="en-US" dirty="0" err="1"/>
              <a:t>Prijeti</a:t>
            </a:r>
            <a:r>
              <a:rPr lang="en-US" dirty="0"/>
              <a:t> se s </a:t>
            </a:r>
            <a:r>
              <a:rPr lang="en-US" dirty="0" err="1"/>
              <a:t>neopravdanima</a:t>
            </a:r>
            <a:r>
              <a:rPr lang="en-US" dirty="0"/>
              <a:t> </a:t>
            </a:r>
            <a:r>
              <a:rPr lang="en-US" dirty="0" err="1"/>
              <a:t>ako</a:t>
            </a:r>
            <a:r>
              <a:rPr lang="en-US" dirty="0"/>
              <a:t> </a:t>
            </a:r>
            <a:r>
              <a:rPr lang="en-US" dirty="0" err="1"/>
              <a:t>na</a:t>
            </a:r>
            <a:r>
              <a:rPr lang="en-US" dirty="0"/>
              <a:t> </a:t>
            </a:r>
            <a:r>
              <a:rPr lang="en-US" dirty="0" err="1"/>
              <a:t>vrijeme</a:t>
            </a:r>
            <a:r>
              <a:rPr lang="en-US" dirty="0"/>
              <a:t> ne </a:t>
            </a:r>
            <a:r>
              <a:rPr lang="en-US" dirty="0" err="1"/>
              <a:t>lajkaju</a:t>
            </a:r>
            <a:r>
              <a:rPr lang="en-US" dirty="0"/>
              <a:t>, a </a:t>
            </a:r>
            <a:r>
              <a:rPr lang="en-US" dirty="0" err="1"/>
              <a:t>neki</a:t>
            </a:r>
            <a:r>
              <a:rPr lang="en-US" dirty="0"/>
              <a:t> </a:t>
            </a:r>
            <a:r>
              <a:rPr lang="en-US" dirty="0" err="1"/>
              <a:t>profesori</a:t>
            </a:r>
            <a:r>
              <a:rPr lang="en-US" dirty="0"/>
              <a:t> se ne </a:t>
            </a:r>
            <a:r>
              <a:rPr lang="en-US" dirty="0" err="1"/>
              <a:t>pojavljuju</a:t>
            </a:r>
            <a:r>
              <a:rPr lang="en-US" dirty="0"/>
              <a:t> u </a:t>
            </a:r>
            <a:r>
              <a:rPr lang="en-US" dirty="0" err="1"/>
              <a:t>vrijeme</a:t>
            </a:r>
            <a:r>
              <a:rPr lang="en-US" dirty="0"/>
              <a:t> </a:t>
            </a:r>
            <a:r>
              <a:rPr lang="en-US" dirty="0" err="1"/>
              <a:t>svoga</a:t>
            </a:r>
            <a:r>
              <a:rPr lang="en-US" dirty="0"/>
              <a:t> </a:t>
            </a:r>
            <a:r>
              <a:rPr lang="en-US" dirty="0" err="1"/>
              <a:t>sata</a:t>
            </a:r>
            <a:r>
              <a:rPr lang="en-US" dirty="0"/>
              <a:t> </a:t>
            </a:r>
            <a:r>
              <a:rPr lang="en-US" dirty="0" err="1"/>
              <a:t>i</a:t>
            </a:r>
            <a:r>
              <a:rPr lang="en-US" dirty="0"/>
              <a:t> </a:t>
            </a:r>
            <a:r>
              <a:rPr lang="en-US" dirty="0" err="1"/>
              <a:t>onda</a:t>
            </a:r>
            <a:r>
              <a:rPr lang="en-US" dirty="0"/>
              <a:t> </a:t>
            </a:r>
            <a:r>
              <a:rPr lang="en-US" dirty="0" err="1"/>
              <a:t>moramo</a:t>
            </a:r>
            <a:r>
              <a:rPr lang="en-US" dirty="0"/>
              <a:t> </a:t>
            </a:r>
            <a:r>
              <a:rPr lang="en-US" dirty="0" err="1"/>
              <a:t>dežurati</a:t>
            </a:r>
            <a:r>
              <a:rPr lang="en-US" dirty="0"/>
              <a:t> </a:t>
            </a:r>
            <a:r>
              <a:rPr lang="en-US" dirty="0" err="1"/>
              <a:t>nad</a:t>
            </a:r>
            <a:r>
              <a:rPr lang="en-US" dirty="0"/>
              <a:t> </a:t>
            </a:r>
            <a:r>
              <a:rPr lang="en-US" dirty="0" err="1"/>
              <a:t>tabletom</a:t>
            </a:r>
            <a:r>
              <a:rPr lang="en-US" dirty="0"/>
              <a:t>. </a:t>
            </a:r>
            <a:r>
              <a:rPr lang="en-US" dirty="0" err="1"/>
              <a:t>Pojedini</a:t>
            </a:r>
            <a:r>
              <a:rPr lang="en-US" dirty="0"/>
              <a:t> </a:t>
            </a:r>
            <a:r>
              <a:rPr lang="en-US" dirty="0" err="1"/>
              <a:t>nastavnici</a:t>
            </a:r>
            <a:r>
              <a:rPr lang="en-US" dirty="0"/>
              <a:t>, </a:t>
            </a:r>
            <a:r>
              <a:rPr lang="en-US" dirty="0" err="1"/>
              <a:t>uopće</a:t>
            </a:r>
            <a:r>
              <a:rPr lang="en-US" dirty="0"/>
              <a:t> ne </a:t>
            </a:r>
            <a:r>
              <a:rPr lang="en-US" dirty="0" err="1"/>
              <a:t>odgovaraju</a:t>
            </a:r>
            <a:r>
              <a:rPr lang="en-US" dirty="0"/>
              <a:t> </a:t>
            </a:r>
            <a:r>
              <a:rPr lang="en-US" dirty="0" err="1"/>
              <a:t>na</a:t>
            </a:r>
            <a:r>
              <a:rPr lang="en-US" dirty="0"/>
              <a:t> </a:t>
            </a:r>
            <a:r>
              <a:rPr lang="en-US" dirty="0" err="1"/>
              <a:t>upite</a:t>
            </a:r>
            <a:r>
              <a:rPr lang="en-US" dirty="0"/>
              <a:t> u </a:t>
            </a:r>
            <a:r>
              <a:rPr lang="en-US" dirty="0" err="1"/>
              <a:t>učionici</a:t>
            </a:r>
            <a:r>
              <a:rPr lang="en-US" dirty="0"/>
              <a:t>, </a:t>
            </a:r>
            <a:r>
              <a:rPr lang="en-US" dirty="0" err="1"/>
              <a:t>i</a:t>
            </a:r>
            <a:r>
              <a:rPr lang="en-US" dirty="0"/>
              <a:t> to </a:t>
            </a:r>
            <a:r>
              <a:rPr lang="en-US" dirty="0" err="1"/>
              <a:t>već</a:t>
            </a:r>
            <a:r>
              <a:rPr lang="en-US" dirty="0"/>
              <a:t> </a:t>
            </a:r>
            <a:r>
              <a:rPr lang="en-US" dirty="0" err="1"/>
              <a:t>danima</a:t>
            </a:r>
            <a:r>
              <a:rPr lang="en-US" dirty="0"/>
              <a:t>. </a:t>
            </a:r>
            <a:r>
              <a:rPr lang="en-US" dirty="0" err="1"/>
              <a:t>Isto</a:t>
            </a:r>
            <a:r>
              <a:rPr lang="en-US" dirty="0"/>
              <a:t> </a:t>
            </a:r>
            <a:r>
              <a:rPr lang="en-US" dirty="0" err="1"/>
              <a:t>tako</a:t>
            </a:r>
            <a:r>
              <a:rPr lang="en-US" dirty="0"/>
              <a:t>, </a:t>
            </a:r>
            <a:r>
              <a:rPr lang="en-US" dirty="0" err="1"/>
              <a:t>pojedini</a:t>
            </a:r>
            <a:r>
              <a:rPr lang="en-US" dirty="0"/>
              <a:t> </a:t>
            </a:r>
            <a:r>
              <a:rPr lang="en-US" dirty="0" err="1"/>
              <a:t>niti</a:t>
            </a:r>
            <a:r>
              <a:rPr lang="en-US" dirty="0"/>
              <a:t> ne </a:t>
            </a:r>
            <a:r>
              <a:rPr lang="en-US" dirty="0" err="1"/>
              <a:t>potvrde</a:t>
            </a:r>
            <a:r>
              <a:rPr lang="en-US" dirty="0"/>
              <a:t> da </a:t>
            </a:r>
            <a:r>
              <a:rPr lang="en-US" dirty="0" err="1"/>
              <a:t>su</a:t>
            </a:r>
            <a:r>
              <a:rPr lang="en-US" dirty="0"/>
              <a:t> </a:t>
            </a:r>
            <a:r>
              <a:rPr lang="en-US" dirty="0" err="1"/>
              <a:t>primili</a:t>
            </a:r>
            <a:r>
              <a:rPr lang="en-US" dirty="0"/>
              <a:t> </a:t>
            </a:r>
            <a:r>
              <a:rPr lang="en-US" dirty="0" err="1"/>
              <a:t>slike</a:t>
            </a:r>
            <a:r>
              <a:rPr lang="en-US" dirty="0"/>
              <a:t> </a:t>
            </a:r>
            <a:r>
              <a:rPr lang="en-US" dirty="0" err="1"/>
              <a:t>domaćeg</a:t>
            </a:r>
            <a:r>
              <a:rPr lang="en-US" dirty="0"/>
              <a:t> </a:t>
            </a:r>
            <a:r>
              <a:rPr lang="en-US" dirty="0" err="1"/>
              <a:t>rada</a:t>
            </a:r>
            <a:r>
              <a:rPr lang="en-US" dirty="0"/>
              <a:t>, a </a:t>
            </a:r>
            <a:r>
              <a:rPr lang="en-US" dirty="0" err="1"/>
              <a:t>kamoli</a:t>
            </a:r>
            <a:r>
              <a:rPr lang="en-US" dirty="0"/>
              <a:t> da </a:t>
            </a:r>
            <a:r>
              <a:rPr lang="en-US" dirty="0" err="1"/>
              <a:t>napišu</a:t>
            </a:r>
            <a:r>
              <a:rPr lang="en-US" dirty="0"/>
              <a:t> da </a:t>
            </a:r>
            <a:r>
              <a:rPr lang="en-US" dirty="0" err="1"/>
              <a:t>nešto</a:t>
            </a:r>
            <a:r>
              <a:rPr lang="en-US" dirty="0"/>
              <a:t> </a:t>
            </a:r>
            <a:r>
              <a:rPr lang="en-US" dirty="0" err="1"/>
              <a:t>nije</a:t>
            </a:r>
            <a:r>
              <a:rPr lang="en-US" dirty="0"/>
              <a:t> dobro </a:t>
            </a:r>
            <a:r>
              <a:rPr lang="en-US" dirty="0" err="1"/>
              <a:t>napravljeno</a:t>
            </a:r>
            <a:r>
              <a:rPr lang="en-US" dirty="0"/>
              <a:t>. </a:t>
            </a:r>
            <a:r>
              <a:rPr lang="en-US" dirty="0" err="1"/>
              <a:t>Vrlo</a:t>
            </a:r>
            <a:r>
              <a:rPr lang="en-US" dirty="0"/>
              <a:t> </a:t>
            </a:r>
            <a:r>
              <a:rPr lang="en-US" dirty="0" err="1"/>
              <a:t>rijetki</a:t>
            </a:r>
            <a:r>
              <a:rPr lang="en-US" dirty="0"/>
              <a:t> </a:t>
            </a:r>
            <a:r>
              <a:rPr lang="en-US" dirty="0" err="1"/>
              <a:t>nastavnici</a:t>
            </a:r>
            <a:r>
              <a:rPr lang="en-US" dirty="0"/>
              <a:t> </a:t>
            </a:r>
            <a:r>
              <a:rPr lang="en-US" dirty="0" err="1"/>
              <a:t>daju</a:t>
            </a:r>
            <a:r>
              <a:rPr lang="en-US" dirty="0"/>
              <a:t> </a:t>
            </a:r>
            <a:r>
              <a:rPr lang="en-US" dirty="0" err="1"/>
              <a:t>nekakvo</a:t>
            </a:r>
            <a:r>
              <a:rPr lang="en-US" dirty="0"/>
              <a:t> </a:t>
            </a:r>
            <a:r>
              <a:rPr lang="en-US" dirty="0" err="1"/>
              <a:t>objašnjenje</a:t>
            </a:r>
            <a:r>
              <a:rPr lang="en-US" dirty="0"/>
              <a:t> </a:t>
            </a:r>
            <a:r>
              <a:rPr lang="en-US" dirty="0" err="1"/>
              <a:t>na</a:t>
            </a:r>
            <a:r>
              <a:rPr lang="en-US" dirty="0"/>
              <a:t> </a:t>
            </a:r>
            <a:r>
              <a:rPr lang="en-US" dirty="0" err="1"/>
              <a:t>gradivo</a:t>
            </a:r>
            <a:r>
              <a:rPr lang="en-US" dirty="0"/>
              <a:t>. </a:t>
            </a:r>
            <a:r>
              <a:rPr lang="en-US" dirty="0" err="1"/>
              <a:t>Čast</a:t>
            </a:r>
            <a:r>
              <a:rPr lang="en-US" dirty="0"/>
              <a:t> </a:t>
            </a:r>
            <a:r>
              <a:rPr lang="en-US" dirty="0" err="1"/>
              <a:t>izuzecima</a:t>
            </a:r>
            <a:r>
              <a:rPr lang="en-US" dirty="0"/>
              <a:t>, </a:t>
            </a:r>
            <a:r>
              <a:rPr lang="en-US" dirty="0" err="1"/>
              <a:t>ali</a:t>
            </a:r>
            <a:r>
              <a:rPr lang="en-US" dirty="0"/>
              <a:t> to se </a:t>
            </a:r>
            <a:r>
              <a:rPr lang="en-US" dirty="0" err="1"/>
              <a:t>uglavnom</a:t>
            </a:r>
            <a:r>
              <a:rPr lang="en-US" dirty="0"/>
              <a:t> </a:t>
            </a:r>
            <a:r>
              <a:rPr lang="en-US" dirty="0" err="1"/>
              <a:t>svede</a:t>
            </a:r>
            <a:r>
              <a:rPr lang="en-US" dirty="0"/>
              <a:t> </a:t>
            </a:r>
            <a:r>
              <a:rPr lang="en-US" dirty="0" err="1"/>
              <a:t>na</a:t>
            </a:r>
            <a:r>
              <a:rPr lang="en-US" dirty="0"/>
              <a:t> </a:t>
            </a:r>
            <a:r>
              <a:rPr lang="en-US" dirty="0" err="1"/>
              <a:t>naslov</a:t>
            </a:r>
            <a:r>
              <a:rPr lang="en-US" dirty="0"/>
              <a:t> </a:t>
            </a:r>
            <a:r>
              <a:rPr lang="en-US" dirty="0" err="1"/>
              <a:t>lekcije</a:t>
            </a:r>
            <a:r>
              <a:rPr lang="en-US" dirty="0"/>
              <a:t> </a:t>
            </a:r>
            <a:r>
              <a:rPr lang="en-US" dirty="0" err="1"/>
              <a:t>i</a:t>
            </a:r>
            <a:r>
              <a:rPr lang="en-US" dirty="0"/>
              <a:t> </a:t>
            </a:r>
            <a:r>
              <a:rPr lang="en-US" dirty="0" err="1"/>
              <a:t>hrpe</a:t>
            </a:r>
            <a:r>
              <a:rPr lang="en-US" dirty="0"/>
              <a:t> </a:t>
            </a:r>
            <a:r>
              <a:rPr lang="en-US" dirty="0" err="1"/>
              <a:t>zadataka</a:t>
            </a:r>
            <a:r>
              <a:rPr lang="en-US" dirty="0"/>
              <a:t> </a:t>
            </a:r>
            <a:r>
              <a:rPr lang="en-US" dirty="0" err="1"/>
              <a:t>za</a:t>
            </a:r>
            <a:r>
              <a:rPr lang="en-US" dirty="0"/>
              <a:t> </a:t>
            </a:r>
            <a:r>
              <a:rPr lang="en-US" dirty="0" err="1"/>
              <a:t>napravit</a:t>
            </a:r>
            <a:r>
              <a:rPr lang="en-US" dirty="0"/>
              <a:t>. Da </a:t>
            </a:r>
            <a:r>
              <a:rPr lang="en-US" dirty="0" err="1"/>
              <a:t>moram</a:t>
            </a:r>
            <a:r>
              <a:rPr lang="en-US" dirty="0"/>
              <a:t> </a:t>
            </a:r>
            <a:r>
              <a:rPr lang="en-US" dirty="0" err="1"/>
              <a:t>raditi</a:t>
            </a:r>
            <a:r>
              <a:rPr lang="en-US" dirty="0"/>
              <a:t>, </a:t>
            </a:r>
            <a:r>
              <a:rPr lang="en-US" dirty="0" err="1"/>
              <a:t>moje</a:t>
            </a:r>
            <a:r>
              <a:rPr lang="en-US" dirty="0"/>
              <a:t> </a:t>
            </a:r>
            <a:r>
              <a:rPr lang="en-US" dirty="0" err="1"/>
              <a:t>dijete</a:t>
            </a:r>
            <a:r>
              <a:rPr lang="en-US" dirty="0"/>
              <a:t> </a:t>
            </a:r>
            <a:r>
              <a:rPr lang="en-US" dirty="0" err="1"/>
              <a:t>apsolutno</a:t>
            </a:r>
            <a:r>
              <a:rPr lang="en-US" dirty="0"/>
              <a:t> </a:t>
            </a:r>
            <a:r>
              <a:rPr lang="en-US" dirty="0" err="1"/>
              <a:t>ništa</a:t>
            </a:r>
            <a:r>
              <a:rPr lang="en-US" dirty="0"/>
              <a:t> ne bi </a:t>
            </a:r>
            <a:r>
              <a:rPr lang="en-US" dirty="0" err="1"/>
              <a:t>naučilo</a:t>
            </a:r>
            <a:r>
              <a:rPr lang="en-US" dirty="0"/>
              <a:t> u </a:t>
            </a:r>
            <a:r>
              <a:rPr lang="en-US" dirty="0" err="1"/>
              <a:t>ovom</a:t>
            </a:r>
            <a:r>
              <a:rPr lang="en-US" dirty="0"/>
              <a:t> </a:t>
            </a:r>
            <a:r>
              <a:rPr lang="en-US" dirty="0" err="1"/>
              <a:t>periodu</a:t>
            </a:r>
            <a:r>
              <a:rPr lang="en-US" dirty="0"/>
              <a:t> </a:t>
            </a:r>
            <a:r>
              <a:rPr lang="en-US" dirty="0" err="1"/>
              <a:t>jer</a:t>
            </a:r>
            <a:r>
              <a:rPr lang="en-US" dirty="0"/>
              <a:t> se </a:t>
            </a:r>
            <a:r>
              <a:rPr lang="en-US" dirty="0" err="1"/>
              <a:t>većina</a:t>
            </a:r>
            <a:r>
              <a:rPr lang="en-US" dirty="0"/>
              <a:t> </a:t>
            </a:r>
            <a:r>
              <a:rPr lang="en-US" dirty="0" err="1"/>
              <a:t>gradiva</a:t>
            </a:r>
            <a:r>
              <a:rPr lang="en-US" dirty="0"/>
              <a:t> mora </a:t>
            </a:r>
            <a:r>
              <a:rPr lang="en-US" dirty="0" err="1"/>
              <a:t>objasniti</a:t>
            </a:r>
            <a:r>
              <a:rPr lang="en-US" dirty="0"/>
              <a:t>, a </a:t>
            </a:r>
            <a:r>
              <a:rPr lang="en-US" dirty="0" err="1"/>
              <a:t>nema</a:t>
            </a:r>
            <a:r>
              <a:rPr lang="en-US" dirty="0"/>
              <a:t> </a:t>
            </a:r>
            <a:r>
              <a:rPr lang="en-US" dirty="0" err="1"/>
              <a:t>nitko</a:t>
            </a:r>
            <a:r>
              <a:rPr lang="en-US" dirty="0"/>
              <a:t> to </a:t>
            </a:r>
            <a:r>
              <a:rPr lang="en-US" dirty="0" err="1"/>
              <a:t>napraviti</a:t>
            </a:r>
            <a:r>
              <a:rPr lang="en-US" dirty="0"/>
              <a:t> </a:t>
            </a:r>
            <a:r>
              <a:rPr lang="en-US" dirty="0" err="1"/>
              <a:t>osim</a:t>
            </a:r>
            <a:r>
              <a:rPr lang="en-US" dirty="0"/>
              <a:t> </a:t>
            </a:r>
            <a:r>
              <a:rPr lang="en-US" dirty="0" err="1"/>
              <a:t>mene</a:t>
            </a:r>
            <a:r>
              <a:rPr lang="en-US" dirty="0"/>
              <a:t>. </a:t>
            </a:r>
            <a:r>
              <a:rPr lang="en-US" dirty="0" err="1"/>
              <a:t>nisam</a:t>
            </a:r>
            <a:r>
              <a:rPr lang="en-US" dirty="0"/>
              <a:t> </a:t>
            </a:r>
            <a:r>
              <a:rPr lang="en-US" dirty="0" err="1"/>
              <a:t>sigurna</a:t>
            </a:r>
            <a:r>
              <a:rPr lang="en-US" dirty="0"/>
              <a:t> da li </a:t>
            </a:r>
            <a:r>
              <a:rPr lang="en-US" dirty="0" err="1"/>
              <a:t>ga</a:t>
            </a:r>
            <a:r>
              <a:rPr lang="en-US" dirty="0"/>
              <a:t> </a:t>
            </a:r>
            <a:r>
              <a:rPr lang="en-US" dirty="0" err="1"/>
              <a:t>kontroliram</a:t>
            </a:r>
            <a:r>
              <a:rPr lang="en-US" dirty="0"/>
              <a:t> </a:t>
            </a:r>
            <a:r>
              <a:rPr lang="en-US" dirty="0" err="1"/>
              <a:t>na</a:t>
            </a:r>
            <a:r>
              <a:rPr lang="en-US" dirty="0"/>
              <a:t> </a:t>
            </a:r>
            <a:r>
              <a:rPr lang="en-US" dirty="0" err="1"/>
              <a:t>pravi</a:t>
            </a:r>
            <a:r>
              <a:rPr lang="en-US" dirty="0"/>
              <a:t> </a:t>
            </a:r>
            <a:r>
              <a:rPr lang="en-US" dirty="0" err="1"/>
              <a:t>način</a:t>
            </a:r>
            <a:r>
              <a:rPr lang="en-US" dirty="0"/>
              <a:t> </a:t>
            </a:r>
            <a:r>
              <a:rPr lang="en-US" dirty="0" err="1"/>
              <a:t>što</a:t>
            </a:r>
            <a:r>
              <a:rPr lang="en-US" dirty="0"/>
              <a:t> se </a:t>
            </a:r>
            <a:r>
              <a:rPr lang="en-US" dirty="0" err="1"/>
              <a:t>tiče</a:t>
            </a:r>
            <a:r>
              <a:rPr lang="en-US" dirty="0"/>
              <a:t> </a:t>
            </a:r>
            <a:r>
              <a:rPr lang="en-US" dirty="0" err="1"/>
              <a:t>ispunjavanja</a:t>
            </a:r>
            <a:r>
              <a:rPr lang="en-US" dirty="0"/>
              <a:t> </a:t>
            </a:r>
            <a:r>
              <a:rPr lang="en-US" dirty="0" err="1"/>
              <a:t>svojih</a:t>
            </a:r>
            <a:r>
              <a:rPr lang="en-US" dirty="0"/>
              <a:t> </a:t>
            </a:r>
            <a:r>
              <a:rPr lang="en-US" dirty="0" err="1"/>
              <a:t>školskih</a:t>
            </a:r>
            <a:r>
              <a:rPr lang="en-US" dirty="0"/>
              <a:t> </a:t>
            </a:r>
            <a:r>
              <a:rPr lang="en-US" dirty="0" err="1"/>
              <a:t>obaveza</a:t>
            </a:r>
            <a:r>
              <a:rPr lang="en-US" dirty="0"/>
              <a:t>. </a:t>
            </a:r>
            <a:r>
              <a:rPr lang="en-US" dirty="0" err="1"/>
              <a:t>Voljela</a:t>
            </a:r>
            <a:r>
              <a:rPr lang="en-US" dirty="0"/>
              <a:t> bi da se </a:t>
            </a:r>
            <a:r>
              <a:rPr lang="en-US" dirty="0" err="1"/>
              <a:t>i</a:t>
            </a:r>
            <a:r>
              <a:rPr lang="en-US" dirty="0"/>
              <a:t> </a:t>
            </a:r>
            <a:r>
              <a:rPr lang="en-US" dirty="0" err="1"/>
              <a:t>nas</a:t>
            </a:r>
            <a:r>
              <a:rPr lang="en-US" dirty="0"/>
              <a:t> </a:t>
            </a:r>
            <a:r>
              <a:rPr lang="en-US" dirty="0" err="1"/>
              <a:t>roditelje</a:t>
            </a:r>
            <a:r>
              <a:rPr lang="en-US" dirty="0"/>
              <a:t> </a:t>
            </a:r>
            <a:r>
              <a:rPr lang="en-US" dirty="0" err="1"/>
              <a:t>uključi</a:t>
            </a:r>
            <a:r>
              <a:rPr lang="en-US" dirty="0"/>
              <a:t> u </a:t>
            </a:r>
            <a:r>
              <a:rPr lang="en-US" dirty="0" err="1"/>
              <a:t>provjere</a:t>
            </a:r>
            <a:r>
              <a:rPr lang="en-US" dirty="0"/>
              <a:t>..</a:t>
            </a:r>
          </a:p>
          <a:p>
            <a:pPr marL="0" indent="0">
              <a:buNone/>
            </a:pPr>
            <a:r>
              <a:rPr lang="en-US" dirty="0"/>
              <a:t>Da se </a:t>
            </a:r>
            <a:r>
              <a:rPr lang="en-US" dirty="0" err="1"/>
              <a:t>i</a:t>
            </a:r>
            <a:r>
              <a:rPr lang="en-US" dirty="0"/>
              <a:t> s </a:t>
            </a:r>
            <a:r>
              <a:rPr lang="en-US" dirty="0" err="1"/>
              <a:t>predmetnim</a:t>
            </a:r>
            <a:r>
              <a:rPr lang="en-US" dirty="0"/>
              <a:t> </a:t>
            </a:r>
            <a:r>
              <a:rPr lang="en-US" dirty="0" err="1"/>
              <a:t>nastavnicima</a:t>
            </a:r>
            <a:r>
              <a:rPr lang="en-US" dirty="0"/>
              <a:t>, </a:t>
            </a:r>
            <a:r>
              <a:rPr lang="en-US" dirty="0" err="1"/>
              <a:t>osim</a:t>
            </a:r>
            <a:r>
              <a:rPr lang="en-US" dirty="0"/>
              <a:t> s </a:t>
            </a:r>
            <a:r>
              <a:rPr lang="en-US" dirty="0" err="1"/>
              <a:t>razrednicom</a:t>
            </a:r>
            <a:r>
              <a:rPr lang="en-US" dirty="0"/>
              <a:t>, </a:t>
            </a:r>
            <a:r>
              <a:rPr lang="en-US" dirty="0" err="1"/>
              <a:t>po</a:t>
            </a:r>
            <a:r>
              <a:rPr lang="en-US" dirty="0"/>
              <a:t> </a:t>
            </a:r>
            <a:r>
              <a:rPr lang="en-US" dirty="0" err="1"/>
              <a:t>potrebi</a:t>
            </a:r>
            <a:r>
              <a:rPr lang="en-US" dirty="0"/>
              <a:t>, </a:t>
            </a:r>
            <a:r>
              <a:rPr lang="en-US" dirty="0" err="1"/>
              <a:t>organizira</a:t>
            </a:r>
            <a:r>
              <a:rPr lang="en-US" dirty="0"/>
              <a:t> video </a:t>
            </a:r>
            <a:r>
              <a:rPr lang="en-US" dirty="0" err="1"/>
              <a:t>konferencija</a:t>
            </a:r>
            <a:r>
              <a:rPr lang="en-US" dirty="0"/>
              <a:t>.</a:t>
            </a:r>
          </a:p>
          <a:p>
            <a:pPr marL="0" indent="0">
              <a:buNone/>
            </a:pPr>
            <a:r>
              <a:rPr lang="en-US" dirty="0"/>
              <a:t>Da </a:t>
            </a:r>
            <a:r>
              <a:rPr lang="en-US" dirty="0" err="1"/>
              <a:t>daju</a:t>
            </a:r>
            <a:r>
              <a:rPr lang="en-US" dirty="0"/>
              <a:t> </a:t>
            </a:r>
            <a:r>
              <a:rPr lang="en-US" dirty="0" err="1"/>
              <a:t>malo</a:t>
            </a:r>
            <a:r>
              <a:rPr lang="en-US" dirty="0"/>
              <a:t> </a:t>
            </a:r>
            <a:r>
              <a:rPr lang="en-US" dirty="0" err="1"/>
              <a:t>manje</a:t>
            </a:r>
            <a:r>
              <a:rPr lang="en-US" dirty="0"/>
              <a:t> </a:t>
            </a:r>
            <a:r>
              <a:rPr lang="en-US" dirty="0" err="1"/>
              <a:t>nastavnog</a:t>
            </a:r>
            <a:r>
              <a:rPr lang="en-US" dirty="0"/>
              <a:t> </a:t>
            </a:r>
            <a:r>
              <a:rPr lang="en-US" dirty="0" err="1"/>
              <a:t>sadržaja</a:t>
            </a:r>
            <a:r>
              <a:rPr lang="en-US" dirty="0"/>
              <a:t>, da </a:t>
            </a:r>
            <a:r>
              <a:rPr lang="en-US" dirty="0" err="1"/>
              <a:t>budu</a:t>
            </a:r>
            <a:r>
              <a:rPr lang="en-US" dirty="0"/>
              <a:t> </a:t>
            </a:r>
            <a:r>
              <a:rPr lang="en-US" dirty="0" err="1"/>
              <a:t>malo</a:t>
            </a:r>
            <a:r>
              <a:rPr lang="en-US" dirty="0"/>
              <a:t> </a:t>
            </a:r>
            <a:r>
              <a:rPr lang="en-US" dirty="0" err="1"/>
              <a:t>smireniji</a:t>
            </a:r>
            <a:r>
              <a:rPr lang="en-US" dirty="0"/>
              <a:t> </a:t>
            </a:r>
            <a:r>
              <a:rPr lang="en-US" dirty="0" err="1"/>
              <a:t>prema</a:t>
            </a:r>
            <a:r>
              <a:rPr lang="en-US" dirty="0"/>
              <a:t> </a:t>
            </a:r>
            <a:r>
              <a:rPr lang="en-US" dirty="0" err="1"/>
              <a:t>nekim</a:t>
            </a:r>
            <a:r>
              <a:rPr lang="en-US" dirty="0"/>
              <a:t> </a:t>
            </a:r>
            <a:r>
              <a:rPr lang="en-US" dirty="0" err="1"/>
              <a:t>učenicima</a:t>
            </a:r>
            <a:r>
              <a:rPr lang="en-US" dirty="0"/>
              <a:t> </a:t>
            </a:r>
            <a:r>
              <a:rPr lang="en-US" dirty="0" err="1"/>
              <a:t>koji</a:t>
            </a:r>
            <a:r>
              <a:rPr lang="en-US" dirty="0"/>
              <a:t> </a:t>
            </a:r>
            <a:r>
              <a:rPr lang="en-US" dirty="0" err="1"/>
              <a:t>nešto</a:t>
            </a:r>
            <a:r>
              <a:rPr lang="en-US" dirty="0"/>
              <a:t> ne </a:t>
            </a:r>
            <a:r>
              <a:rPr lang="en-US" dirty="0" err="1"/>
              <a:t>razumiju</a:t>
            </a:r>
            <a:r>
              <a:rPr lang="en-US" dirty="0"/>
              <a:t> (</a:t>
            </a:r>
            <a:r>
              <a:rPr lang="en-US" dirty="0" err="1"/>
              <a:t>iz</a:t>
            </a:r>
            <a:r>
              <a:rPr lang="en-US" dirty="0"/>
              <a:t> </a:t>
            </a:r>
            <a:r>
              <a:rPr lang="en-US" dirty="0" err="1"/>
              <a:t>određenih</a:t>
            </a:r>
            <a:r>
              <a:rPr lang="en-US" dirty="0"/>
              <a:t> predmeta).</a:t>
            </a:r>
            <a:endParaRPr lang="hr-HR" dirty="0" smtClean="0"/>
          </a:p>
          <a:p>
            <a:pPr marL="0" indent="0">
              <a:buNone/>
            </a:pPr>
            <a:endParaRPr lang="en-US" dirty="0"/>
          </a:p>
        </p:txBody>
      </p:sp>
    </p:spTree>
    <p:extLst>
      <p:ext uri="{BB962C8B-B14F-4D97-AF65-F5344CB8AC3E}">
        <p14:creationId xmlns:p14="http://schemas.microsoft.com/office/powerpoint/2010/main" val="41582301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365126"/>
            <a:ext cx="10134600" cy="383020"/>
          </a:xfrm>
        </p:spPr>
        <p:txBody>
          <a:bodyPr>
            <a:normAutofit fontScale="90000"/>
          </a:bodyPr>
          <a:lstStyle/>
          <a:p>
            <a:r>
              <a:rPr lang="hr-HR" sz="3600" b="1" dirty="0" smtClean="0"/>
              <a:t>4. Organizacija i tehnička-informatička podrška</a:t>
            </a:r>
            <a:endParaRPr lang="en-US" sz="3600" b="1" dirty="0"/>
          </a:p>
        </p:txBody>
      </p:sp>
      <p:sp>
        <p:nvSpPr>
          <p:cNvPr id="3" name="Rezervirano mjesto sadržaja 2"/>
          <p:cNvSpPr>
            <a:spLocks noGrp="1"/>
          </p:cNvSpPr>
          <p:nvPr>
            <p:ph idx="1"/>
          </p:nvPr>
        </p:nvSpPr>
        <p:spPr>
          <a:xfrm>
            <a:off x="685800" y="969818"/>
            <a:ext cx="10799618" cy="5583381"/>
          </a:xfrm>
        </p:spPr>
        <p:txBody>
          <a:bodyPr>
            <a:noAutofit/>
          </a:bodyPr>
          <a:lstStyle/>
          <a:p>
            <a:pPr marL="0" indent="0">
              <a:buNone/>
            </a:pPr>
            <a:r>
              <a:rPr lang="hr-HR" sz="1600" dirty="0" smtClean="0"/>
              <a:t>- Trebao </a:t>
            </a:r>
            <a:r>
              <a:rPr lang="hr-HR" sz="1600" dirty="0"/>
              <a:t>bi nam još jedan uređaj za pratiti nastavu jer ga cesto moraju koristiti.</a:t>
            </a:r>
            <a:endParaRPr lang="hr-HR" sz="1600" dirty="0" smtClean="0"/>
          </a:p>
          <a:p>
            <a:r>
              <a:rPr lang="hr-HR" sz="1600" dirty="0" smtClean="0"/>
              <a:t>S </a:t>
            </a:r>
            <a:r>
              <a:rPr lang="hr-HR" sz="1600" dirty="0"/>
              <a:t>obzirom da imamo 5 učenika u kuci pomoglo bi nam kad bi nastavnici slali zadatke po nekom redu o da su fleksibilniji u vremenu kada treba poslati domaće radove.</a:t>
            </a:r>
          </a:p>
          <a:p>
            <a:r>
              <a:rPr lang="en-US" sz="1600" dirty="0" err="1" smtClean="0"/>
              <a:t>Možda</a:t>
            </a:r>
            <a:r>
              <a:rPr lang="en-US" sz="1600" dirty="0" smtClean="0"/>
              <a:t> </a:t>
            </a:r>
            <a:r>
              <a:rPr lang="en-US" sz="1600" dirty="0"/>
              <a:t>bi </a:t>
            </a:r>
            <a:r>
              <a:rPr lang="en-US" sz="1600" dirty="0" err="1"/>
              <a:t>bilo</a:t>
            </a:r>
            <a:r>
              <a:rPr lang="en-US" sz="1600" dirty="0"/>
              <a:t> dobro da </a:t>
            </a:r>
            <a:r>
              <a:rPr lang="en-US" sz="1600" dirty="0" err="1"/>
              <a:t>nastavnici</a:t>
            </a:r>
            <a:r>
              <a:rPr lang="en-US" sz="1600" dirty="0"/>
              <a:t> </a:t>
            </a:r>
            <a:r>
              <a:rPr lang="en-US" sz="1600" dirty="0" err="1"/>
              <a:t>pokušaju</a:t>
            </a:r>
            <a:r>
              <a:rPr lang="en-US" sz="1600" dirty="0"/>
              <a:t> </a:t>
            </a:r>
            <a:r>
              <a:rPr lang="en-US" sz="1600" dirty="0" err="1"/>
              <a:t>zadatke</a:t>
            </a:r>
            <a:r>
              <a:rPr lang="en-US" sz="1600" dirty="0"/>
              <a:t> </a:t>
            </a:r>
            <a:r>
              <a:rPr lang="en-US" sz="1600" dirty="0" err="1"/>
              <a:t>slati</a:t>
            </a:r>
            <a:r>
              <a:rPr lang="en-US" sz="1600" dirty="0"/>
              <a:t> </a:t>
            </a:r>
            <a:r>
              <a:rPr lang="en-US" sz="1600" dirty="0" err="1"/>
              <a:t>samo</a:t>
            </a:r>
            <a:r>
              <a:rPr lang="en-US" sz="1600" dirty="0"/>
              <a:t> u </a:t>
            </a:r>
            <a:r>
              <a:rPr lang="en-US" sz="1600" dirty="0" err="1"/>
              <a:t>određenom</a:t>
            </a:r>
            <a:r>
              <a:rPr lang="en-US" sz="1600" dirty="0"/>
              <a:t> </a:t>
            </a:r>
            <a:r>
              <a:rPr lang="en-US" sz="1600" dirty="0" err="1"/>
              <a:t>vremenskom</a:t>
            </a:r>
            <a:r>
              <a:rPr lang="en-US" sz="1600" dirty="0"/>
              <a:t> </a:t>
            </a:r>
            <a:r>
              <a:rPr lang="en-US" sz="1600" dirty="0" err="1"/>
              <a:t>razdoblju</a:t>
            </a:r>
            <a:r>
              <a:rPr lang="en-US" sz="1600" dirty="0"/>
              <a:t> (</a:t>
            </a:r>
            <a:r>
              <a:rPr lang="en-US" sz="1600" dirty="0" err="1"/>
              <a:t>npr</a:t>
            </a:r>
            <a:r>
              <a:rPr lang="en-US" sz="1600" dirty="0"/>
              <a:t>. </a:t>
            </a:r>
            <a:r>
              <a:rPr lang="en-US" sz="1600" dirty="0" err="1"/>
              <a:t>samo</a:t>
            </a:r>
            <a:r>
              <a:rPr lang="en-US" sz="1600" dirty="0"/>
              <a:t> do 12.00 </a:t>
            </a:r>
            <a:r>
              <a:rPr lang="en-US" sz="1600" dirty="0" err="1"/>
              <a:t>ako</a:t>
            </a:r>
            <a:r>
              <a:rPr lang="en-US" sz="1600" dirty="0"/>
              <a:t> je </a:t>
            </a:r>
            <a:r>
              <a:rPr lang="en-US" sz="1600" dirty="0" err="1"/>
              <a:t>nastava</a:t>
            </a:r>
            <a:r>
              <a:rPr lang="en-US" sz="1600" dirty="0"/>
              <a:t> do 10.00, a ne </a:t>
            </a:r>
            <a:r>
              <a:rPr lang="en-US" sz="1600" dirty="0" err="1"/>
              <a:t>i</a:t>
            </a:r>
            <a:r>
              <a:rPr lang="en-US" sz="1600" dirty="0"/>
              <a:t> </a:t>
            </a:r>
            <a:r>
              <a:rPr lang="en-US" sz="1600" dirty="0" err="1"/>
              <a:t>kasno</a:t>
            </a:r>
            <a:r>
              <a:rPr lang="en-US" sz="1600" dirty="0"/>
              <a:t> </a:t>
            </a:r>
            <a:r>
              <a:rPr lang="en-US" sz="1600" dirty="0" err="1"/>
              <a:t>navečer</a:t>
            </a:r>
            <a:r>
              <a:rPr lang="en-US" sz="1600" dirty="0"/>
              <a:t> </a:t>
            </a:r>
            <a:r>
              <a:rPr lang="en-US" sz="1600" dirty="0" err="1"/>
              <a:t>za</a:t>
            </a:r>
            <a:r>
              <a:rPr lang="en-US" sz="1600" dirty="0"/>
              <a:t> sutra do 10.00 </a:t>
            </a:r>
            <a:r>
              <a:rPr lang="en-US" sz="1600" dirty="0" err="1"/>
              <a:t>ili</a:t>
            </a:r>
            <a:r>
              <a:rPr lang="en-US" sz="1600" dirty="0"/>
              <a:t> </a:t>
            </a:r>
            <a:r>
              <a:rPr lang="en-US" sz="1600" dirty="0" err="1"/>
              <a:t>ujutro</a:t>
            </a:r>
            <a:r>
              <a:rPr lang="en-US" sz="1600" dirty="0"/>
              <a:t> u 8.00 </a:t>
            </a:r>
            <a:r>
              <a:rPr lang="en-US" sz="1600" dirty="0" err="1"/>
              <a:t>za</a:t>
            </a:r>
            <a:r>
              <a:rPr lang="en-US" sz="1600" dirty="0"/>
              <a:t> 10.00. </a:t>
            </a:r>
            <a:r>
              <a:rPr lang="en-US" sz="1600" dirty="0" err="1"/>
              <a:t>Neka</a:t>
            </a:r>
            <a:r>
              <a:rPr lang="en-US" sz="1600" dirty="0"/>
              <a:t> </a:t>
            </a:r>
            <a:r>
              <a:rPr lang="en-US" sz="1600" dirty="0" err="1"/>
              <a:t>djeca</a:t>
            </a:r>
            <a:r>
              <a:rPr lang="en-US" sz="1600" dirty="0"/>
              <a:t> se </a:t>
            </a:r>
            <a:r>
              <a:rPr lang="en-US" sz="1600" dirty="0" err="1"/>
              <a:t>ustanu</a:t>
            </a:r>
            <a:r>
              <a:rPr lang="en-US" sz="1600" dirty="0"/>
              <a:t> </a:t>
            </a:r>
            <a:r>
              <a:rPr lang="en-US" sz="1600" dirty="0" err="1"/>
              <a:t>tek</a:t>
            </a:r>
            <a:r>
              <a:rPr lang="en-US" sz="1600" dirty="0"/>
              <a:t> u 10.00. </a:t>
            </a:r>
            <a:r>
              <a:rPr lang="en-US" sz="1600" dirty="0" err="1"/>
              <a:t>Može</a:t>
            </a:r>
            <a:r>
              <a:rPr lang="en-US" sz="1600" dirty="0"/>
              <a:t> </a:t>
            </a:r>
            <a:r>
              <a:rPr lang="en-US" sz="1600" dirty="0" err="1"/>
              <a:t>i</a:t>
            </a:r>
            <a:r>
              <a:rPr lang="en-US" sz="1600" dirty="0"/>
              <a:t> </a:t>
            </a:r>
            <a:r>
              <a:rPr lang="en-US" sz="1600" dirty="0" err="1"/>
              <a:t>tokom</a:t>
            </a:r>
            <a:r>
              <a:rPr lang="en-US" sz="1600" dirty="0"/>
              <a:t> </a:t>
            </a:r>
            <a:r>
              <a:rPr lang="en-US" sz="1600" dirty="0" err="1"/>
              <a:t>cijelog</a:t>
            </a:r>
            <a:r>
              <a:rPr lang="en-US" sz="1600" dirty="0"/>
              <a:t> dana </a:t>
            </a:r>
            <a:r>
              <a:rPr lang="en-US" sz="1600" dirty="0" err="1"/>
              <a:t>ali</a:t>
            </a:r>
            <a:r>
              <a:rPr lang="en-US" sz="1600" dirty="0"/>
              <a:t> da mora </a:t>
            </a:r>
            <a:r>
              <a:rPr lang="en-US" sz="1600" dirty="0" err="1"/>
              <a:t>biti</a:t>
            </a:r>
            <a:r>
              <a:rPr lang="en-US" sz="1600" dirty="0"/>
              <a:t> </a:t>
            </a:r>
            <a:r>
              <a:rPr lang="en-US" sz="1600" dirty="0" err="1"/>
              <a:t>predano</a:t>
            </a:r>
            <a:r>
              <a:rPr lang="en-US" sz="1600" dirty="0"/>
              <a:t> do </a:t>
            </a:r>
            <a:r>
              <a:rPr lang="en-US" sz="1600" dirty="0" err="1"/>
              <a:t>kraja</a:t>
            </a:r>
            <a:r>
              <a:rPr lang="en-US" sz="1600" dirty="0"/>
              <a:t> </a:t>
            </a:r>
            <a:r>
              <a:rPr lang="en-US" sz="1600" dirty="0" err="1"/>
              <a:t>idućeg</a:t>
            </a:r>
            <a:r>
              <a:rPr lang="en-US" sz="1600" dirty="0"/>
              <a:t> dana a ne do </a:t>
            </a:r>
            <a:r>
              <a:rPr lang="en-US" sz="1600" dirty="0" err="1"/>
              <a:t>početka</a:t>
            </a:r>
            <a:r>
              <a:rPr lang="en-US" sz="1600" dirty="0"/>
              <a:t> </a:t>
            </a:r>
            <a:r>
              <a:rPr lang="en-US" sz="1600" dirty="0" err="1"/>
              <a:t>virtualne</a:t>
            </a:r>
            <a:r>
              <a:rPr lang="en-US" sz="1600" dirty="0"/>
              <a:t> </a:t>
            </a:r>
            <a:r>
              <a:rPr lang="en-US" sz="1600" dirty="0" err="1"/>
              <a:t>nastave</a:t>
            </a:r>
            <a:r>
              <a:rPr lang="en-US" sz="1600" dirty="0" smtClean="0"/>
              <a:t>).</a:t>
            </a:r>
            <a:endParaRPr lang="hr-HR" sz="1600" dirty="0" smtClean="0"/>
          </a:p>
          <a:p>
            <a:r>
              <a:rPr lang="hr-HR" sz="1600" dirty="0"/>
              <a:t>Ograničiti vremensko razdoblje do kada profesori šalju primjedbe i komentare. Ukoliko to traje kroz cijeli dan do na večer, to nije dobro. Dijete uopće nema vremena za razonodu. Stalno se provjeravaju poruke na </a:t>
            </a:r>
            <a:r>
              <a:rPr lang="hr-HR" sz="1600" dirty="0" err="1"/>
              <a:t>yammer</a:t>
            </a:r>
            <a:r>
              <a:rPr lang="hr-HR" sz="1600" dirty="0"/>
              <a:t> koje dolaze u svako doba dana.</a:t>
            </a:r>
            <a:endParaRPr lang="hr-HR" sz="1600" dirty="0" smtClean="0"/>
          </a:p>
          <a:p>
            <a:r>
              <a:rPr lang="hr-HR" sz="1600" dirty="0"/>
              <a:t>Nastavnici se trebaju dogovoriti da se radi u jednoj </a:t>
            </a:r>
            <a:r>
              <a:rPr lang="hr-HR" sz="1600" dirty="0" err="1"/>
              <a:t>smjeni,a</a:t>
            </a:r>
            <a:r>
              <a:rPr lang="hr-HR" sz="1600" dirty="0"/>
              <a:t> ne da dogovaraju susrete na kvizovima u 4 ili 5 popodne ako su već ujutro imali školu. Hoću reći da bi bilo dobro da škola, ako je kroz jutro, bude od 8 do </a:t>
            </a:r>
            <a:r>
              <a:rPr lang="hr-HR" sz="1600" dirty="0" err="1"/>
              <a:t>max</a:t>
            </a:r>
            <a:r>
              <a:rPr lang="hr-HR" sz="1600" dirty="0"/>
              <a:t> 14 sati.</a:t>
            </a:r>
            <a:endParaRPr lang="hr-HR" sz="1600" dirty="0" smtClean="0"/>
          </a:p>
          <a:p>
            <a:r>
              <a:rPr lang="hr-HR" sz="1600" dirty="0"/>
              <a:t>-Moje dijete nema problem sa usvajanjem gradivo, veći nam je problem informatički dio zadaće</a:t>
            </a:r>
            <a:r>
              <a:rPr lang="hr-HR" sz="1600" dirty="0" smtClean="0"/>
              <a:t>.</a:t>
            </a:r>
          </a:p>
          <a:p>
            <a:r>
              <a:rPr lang="hr-HR" sz="1600" dirty="0"/>
              <a:t>Voljela bih da </a:t>
            </a:r>
            <a:r>
              <a:rPr lang="hr-HR" sz="1600" dirty="0" err="1"/>
              <a:t>djeca,barem</a:t>
            </a:r>
            <a:r>
              <a:rPr lang="hr-HR" sz="1600" dirty="0"/>
              <a:t> moje dijete ponekad razgovara oči u oči sa </a:t>
            </a:r>
            <a:r>
              <a:rPr lang="hr-HR" sz="1600" dirty="0" err="1"/>
              <a:t>učiteljem,jer</a:t>
            </a:r>
            <a:r>
              <a:rPr lang="hr-HR" sz="1600" dirty="0"/>
              <a:t> moje dijete se mora većinu vremena samo snalaziti sa ovim načinom školovanja na </a:t>
            </a:r>
            <a:r>
              <a:rPr lang="hr-HR" sz="1600" dirty="0" err="1"/>
              <a:t>daljinu,jer</a:t>
            </a:r>
            <a:r>
              <a:rPr lang="hr-HR" sz="1600" dirty="0"/>
              <a:t> ima samo mene a ja radim svaki </a:t>
            </a:r>
            <a:r>
              <a:rPr lang="hr-HR" sz="1600" dirty="0" err="1"/>
              <a:t>dan,većinu</a:t>
            </a:r>
            <a:r>
              <a:rPr lang="hr-HR" sz="1600" dirty="0"/>
              <a:t> </a:t>
            </a:r>
            <a:r>
              <a:rPr lang="hr-HR" sz="1600" dirty="0" err="1"/>
              <a:t>dana,a</a:t>
            </a:r>
            <a:r>
              <a:rPr lang="hr-HR" sz="1600" dirty="0"/>
              <a:t> nema neko tehnološko </a:t>
            </a:r>
            <a:r>
              <a:rPr lang="hr-HR" sz="1600" dirty="0" err="1"/>
              <a:t>znanje.Sram</a:t>
            </a:r>
            <a:r>
              <a:rPr lang="hr-HR" sz="1600" dirty="0"/>
              <a:t> ju je priznati da nešto ne </a:t>
            </a:r>
            <a:r>
              <a:rPr lang="hr-HR" sz="1600" dirty="0" err="1"/>
              <a:t>zna,pa</a:t>
            </a:r>
            <a:r>
              <a:rPr lang="hr-HR" sz="1600" dirty="0"/>
              <a:t> kasni sa </a:t>
            </a:r>
            <a:r>
              <a:rPr lang="hr-HR" sz="1600" dirty="0" err="1"/>
              <a:t>zadacima.Ali</a:t>
            </a:r>
            <a:r>
              <a:rPr lang="hr-HR" sz="1600" dirty="0"/>
              <a:t> vjerujem s vremenom ....</a:t>
            </a:r>
            <a:endParaRPr lang="hr-HR" sz="1600" dirty="0" smtClean="0"/>
          </a:p>
          <a:p>
            <a:r>
              <a:rPr lang="hr-HR" sz="1600" dirty="0"/>
              <a:t>-Rješavanje organizacijskih problema gdje djeca ne shvaćaju kako im teče školski sat, možda bi se mogao riješiti da posjeduju uređaje s kamerama. Neka djeca rade na računalima koja nemaju kameru, a mislim da su naviknuti gledati svoje nastavnike dok im pojašnjavaju predmet. Također možda vidjeti svoje nastavnike bi im dalo dodatnu sigurnost. Možda snimka njihovog nastavnika gdje im pojašnjava određenu lekciju bi pomoglo</a:t>
            </a:r>
            <a:r>
              <a:rPr lang="hr-HR" sz="1600" dirty="0" smtClean="0"/>
              <a:t>.</a:t>
            </a:r>
          </a:p>
          <a:p>
            <a:r>
              <a:rPr lang="en-US" sz="1600" dirty="0" err="1"/>
              <a:t>Za</a:t>
            </a:r>
            <a:r>
              <a:rPr lang="en-US" sz="1600" dirty="0"/>
              <a:t> </a:t>
            </a:r>
            <a:r>
              <a:rPr lang="en-US" sz="1600" dirty="0" err="1"/>
              <a:t>promjenu</a:t>
            </a:r>
            <a:r>
              <a:rPr lang="en-US" sz="1600" dirty="0"/>
              <a:t> </a:t>
            </a:r>
            <a:r>
              <a:rPr lang="en-US" sz="1600" dirty="0" err="1"/>
              <a:t>mogla</a:t>
            </a:r>
            <a:r>
              <a:rPr lang="en-US" sz="1600" dirty="0"/>
              <a:t> bi </a:t>
            </a:r>
            <a:r>
              <a:rPr lang="en-US" sz="1600" dirty="0" err="1"/>
              <a:t>nastava</a:t>
            </a:r>
            <a:r>
              <a:rPr lang="en-US" sz="1600" dirty="0"/>
              <a:t> </a:t>
            </a:r>
            <a:r>
              <a:rPr lang="en-US" sz="1600" dirty="0" err="1"/>
              <a:t>jedan</a:t>
            </a:r>
            <a:r>
              <a:rPr lang="en-US" sz="1600" dirty="0"/>
              <a:t> </a:t>
            </a:r>
            <a:r>
              <a:rPr lang="en-US" sz="1600" dirty="0" err="1"/>
              <a:t>tjedan</a:t>
            </a:r>
            <a:r>
              <a:rPr lang="en-US" sz="1600" dirty="0"/>
              <a:t> bit </a:t>
            </a:r>
            <a:r>
              <a:rPr lang="en-US" sz="1600" dirty="0" err="1"/>
              <a:t>iza</a:t>
            </a:r>
            <a:r>
              <a:rPr lang="en-US" sz="1600" dirty="0"/>
              <a:t> </a:t>
            </a:r>
            <a:r>
              <a:rPr lang="en-US" sz="1600" dirty="0" err="1"/>
              <a:t>deset</a:t>
            </a:r>
            <a:r>
              <a:rPr lang="en-US" sz="1600" dirty="0"/>
              <a:t> sati a ne </a:t>
            </a:r>
            <a:r>
              <a:rPr lang="en-US" sz="1600" dirty="0" err="1"/>
              <a:t>svako</a:t>
            </a:r>
            <a:r>
              <a:rPr lang="en-US" sz="1600" dirty="0"/>
              <a:t> </a:t>
            </a:r>
            <a:r>
              <a:rPr lang="en-US" sz="1600" dirty="0" err="1"/>
              <a:t>jutro</a:t>
            </a:r>
            <a:r>
              <a:rPr lang="en-US" sz="1600" dirty="0"/>
              <a:t> u </a:t>
            </a:r>
            <a:r>
              <a:rPr lang="en-US" sz="1600" dirty="0" err="1"/>
              <a:t>osam</a:t>
            </a:r>
            <a:r>
              <a:rPr lang="en-US" sz="1600" dirty="0"/>
              <a:t> </a:t>
            </a:r>
            <a:r>
              <a:rPr lang="en-US" sz="1600" dirty="0" err="1"/>
              <a:t>mislim</a:t>
            </a:r>
            <a:r>
              <a:rPr lang="en-US" sz="1600" dirty="0"/>
              <a:t> da je </a:t>
            </a:r>
            <a:r>
              <a:rPr lang="en-US" sz="1600" dirty="0" err="1"/>
              <a:t>naporno</a:t>
            </a:r>
            <a:r>
              <a:rPr lang="en-US" sz="1600" dirty="0"/>
              <a:t> </a:t>
            </a:r>
            <a:r>
              <a:rPr lang="en-US" sz="1600" dirty="0" err="1"/>
              <a:t>za</a:t>
            </a:r>
            <a:r>
              <a:rPr lang="en-US" sz="1600" dirty="0"/>
              <a:t> </a:t>
            </a:r>
            <a:r>
              <a:rPr lang="en-US" sz="1600" dirty="0" err="1"/>
              <a:t>djecu</a:t>
            </a:r>
            <a:r>
              <a:rPr lang="en-US" sz="1600" dirty="0"/>
              <a:t> </a:t>
            </a:r>
            <a:r>
              <a:rPr lang="en-US" sz="1600" dirty="0" err="1"/>
              <a:t>ipak</a:t>
            </a:r>
            <a:r>
              <a:rPr lang="en-US" sz="1600" dirty="0"/>
              <a:t> </a:t>
            </a:r>
            <a:r>
              <a:rPr lang="en-US" sz="1600" dirty="0" err="1"/>
              <a:t>su</a:t>
            </a:r>
            <a:r>
              <a:rPr lang="en-US" sz="1600" dirty="0"/>
              <a:t> </a:t>
            </a:r>
            <a:r>
              <a:rPr lang="en-US" sz="1600" dirty="0" err="1"/>
              <a:t>naučili</a:t>
            </a:r>
            <a:r>
              <a:rPr lang="en-US" sz="1600" dirty="0"/>
              <a:t> </a:t>
            </a:r>
            <a:r>
              <a:rPr lang="en-US" sz="1600" dirty="0" err="1"/>
              <a:t>na</a:t>
            </a:r>
            <a:r>
              <a:rPr lang="en-US" sz="1600" dirty="0"/>
              <a:t> </a:t>
            </a:r>
            <a:r>
              <a:rPr lang="en-US" sz="1600" dirty="0" err="1"/>
              <a:t>jutarnju</a:t>
            </a:r>
            <a:r>
              <a:rPr lang="en-US" sz="1600" dirty="0"/>
              <a:t> </a:t>
            </a:r>
            <a:r>
              <a:rPr lang="en-US" sz="1600" dirty="0" err="1"/>
              <a:t>i</a:t>
            </a:r>
            <a:r>
              <a:rPr lang="en-US" sz="1600" dirty="0"/>
              <a:t> </a:t>
            </a:r>
            <a:r>
              <a:rPr lang="en-US" sz="1600" dirty="0" err="1"/>
              <a:t>popodnevnu</a:t>
            </a:r>
            <a:r>
              <a:rPr lang="en-US" sz="1600" dirty="0"/>
              <a:t> </a:t>
            </a:r>
            <a:r>
              <a:rPr lang="en-US" sz="1600" dirty="0" err="1" smtClean="0"/>
              <a:t>smjenu</a:t>
            </a:r>
            <a:endParaRPr lang="hr-HR" sz="1600" dirty="0" smtClean="0"/>
          </a:p>
          <a:p>
            <a:r>
              <a:rPr lang="en-US" sz="1600" dirty="0"/>
              <a:t>Da se </a:t>
            </a:r>
            <a:r>
              <a:rPr lang="en-US" sz="1600" dirty="0" err="1"/>
              <a:t>točno</a:t>
            </a:r>
            <a:r>
              <a:rPr lang="en-US" sz="1600" dirty="0"/>
              <a:t> </a:t>
            </a:r>
            <a:r>
              <a:rPr lang="en-US" sz="1600" dirty="0" err="1"/>
              <a:t>utvrdi</a:t>
            </a:r>
            <a:r>
              <a:rPr lang="en-US" sz="1600" dirty="0"/>
              <a:t> </a:t>
            </a:r>
            <a:r>
              <a:rPr lang="en-US" sz="1600" dirty="0" err="1"/>
              <a:t>trajanje</a:t>
            </a:r>
            <a:r>
              <a:rPr lang="en-US" sz="1600" dirty="0"/>
              <a:t> </a:t>
            </a:r>
            <a:r>
              <a:rPr lang="en-US" sz="1600" dirty="0" err="1"/>
              <a:t>dnevne</a:t>
            </a:r>
            <a:r>
              <a:rPr lang="en-US" sz="1600" dirty="0"/>
              <a:t> </a:t>
            </a:r>
            <a:r>
              <a:rPr lang="en-US" sz="1600" dirty="0" err="1"/>
              <a:t>nastave,a</a:t>
            </a:r>
            <a:r>
              <a:rPr lang="en-US" sz="1600" dirty="0"/>
              <a:t> ne da </a:t>
            </a:r>
            <a:r>
              <a:rPr lang="en-US" sz="1600" dirty="0" err="1"/>
              <a:t>traje</a:t>
            </a:r>
            <a:r>
              <a:rPr lang="en-US" sz="1600" dirty="0"/>
              <a:t> </a:t>
            </a:r>
            <a:r>
              <a:rPr lang="en-US" sz="1600" dirty="0" err="1"/>
              <a:t>cijeli</a:t>
            </a:r>
            <a:r>
              <a:rPr lang="en-US" sz="1600" dirty="0"/>
              <a:t> </a:t>
            </a:r>
            <a:r>
              <a:rPr lang="en-US" sz="1600" dirty="0" err="1"/>
              <a:t>dan</a:t>
            </a:r>
            <a:r>
              <a:rPr lang="en-US" sz="1600" dirty="0"/>
              <a:t>(</a:t>
            </a:r>
            <a:r>
              <a:rPr lang="en-US" sz="1600" dirty="0" err="1"/>
              <a:t>provjere</a:t>
            </a:r>
            <a:r>
              <a:rPr lang="en-US" sz="1600" dirty="0"/>
              <a:t> </a:t>
            </a:r>
            <a:r>
              <a:rPr lang="en-US" sz="1600" dirty="0" err="1"/>
              <a:t>domaćih</a:t>
            </a:r>
            <a:r>
              <a:rPr lang="en-US" sz="1600" dirty="0"/>
              <a:t>, </a:t>
            </a:r>
            <a:r>
              <a:rPr lang="en-US" sz="1600" dirty="0" err="1"/>
              <a:t>nove</a:t>
            </a:r>
            <a:r>
              <a:rPr lang="en-US" sz="1600" dirty="0"/>
              <a:t> </a:t>
            </a:r>
            <a:r>
              <a:rPr lang="en-US" sz="1600" dirty="0" err="1"/>
              <a:t>obavijesti</a:t>
            </a:r>
            <a:r>
              <a:rPr lang="en-US" sz="1600" dirty="0"/>
              <a:t> </a:t>
            </a:r>
            <a:r>
              <a:rPr lang="en-US" sz="1600" dirty="0" err="1"/>
              <a:t>i</a:t>
            </a:r>
            <a:r>
              <a:rPr lang="en-US" sz="1600" dirty="0"/>
              <a:t> sl. ).</a:t>
            </a:r>
            <a:r>
              <a:rPr lang="en-US" sz="1600" dirty="0" err="1"/>
              <a:t>Uopće</a:t>
            </a:r>
            <a:r>
              <a:rPr lang="en-US" sz="1600" dirty="0"/>
              <a:t> </a:t>
            </a:r>
            <a:r>
              <a:rPr lang="en-US" sz="1600" dirty="0" err="1"/>
              <a:t>nemaju</a:t>
            </a:r>
            <a:r>
              <a:rPr lang="en-US" sz="1600" dirty="0"/>
              <a:t> </a:t>
            </a:r>
            <a:r>
              <a:rPr lang="en-US" sz="1600" dirty="0" err="1"/>
              <a:t>vremena</a:t>
            </a:r>
            <a:r>
              <a:rPr lang="en-US" sz="1600" dirty="0"/>
              <a:t> </a:t>
            </a:r>
            <a:r>
              <a:rPr lang="en-US" sz="1600" dirty="0" err="1"/>
              <a:t>za</a:t>
            </a:r>
            <a:r>
              <a:rPr lang="en-US" sz="1600" dirty="0"/>
              <a:t> </a:t>
            </a:r>
            <a:r>
              <a:rPr lang="en-US" sz="1600" dirty="0" err="1"/>
              <a:t>predah,ni</a:t>
            </a:r>
            <a:r>
              <a:rPr lang="en-US" sz="1600" dirty="0"/>
              <a:t> </a:t>
            </a:r>
            <a:r>
              <a:rPr lang="en-US" sz="1600" dirty="0" err="1"/>
              <a:t>djeca</a:t>
            </a:r>
            <a:r>
              <a:rPr lang="en-US" sz="1600" dirty="0"/>
              <a:t> a </a:t>
            </a:r>
            <a:r>
              <a:rPr lang="en-US" sz="1600" dirty="0" err="1"/>
              <a:t>ni</a:t>
            </a:r>
            <a:r>
              <a:rPr lang="en-US" sz="1600" dirty="0"/>
              <a:t> </a:t>
            </a:r>
            <a:r>
              <a:rPr lang="en-US" sz="1600" dirty="0" err="1"/>
              <a:t>nastavnicI</a:t>
            </a:r>
            <a:r>
              <a:rPr lang="en-US" sz="1600" dirty="0"/>
              <a:t>!!!!!</a:t>
            </a:r>
          </a:p>
        </p:txBody>
      </p:sp>
    </p:spTree>
    <p:extLst>
      <p:ext uri="{BB962C8B-B14F-4D97-AF65-F5344CB8AC3E}">
        <p14:creationId xmlns:p14="http://schemas.microsoft.com/office/powerpoint/2010/main" val="433602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p:txBody>
          <a:bodyPr/>
          <a:lstStyle/>
          <a:p>
            <a:r>
              <a:rPr lang="hr-HR" dirty="0" smtClean="0"/>
              <a:t>Ukupno je sudjelovalo 317 roditelja koji su podjednako zastupljeni iz svih viših razreda</a:t>
            </a:r>
            <a:endParaRPr lang="en-US" dirty="0"/>
          </a:p>
        </p:txBody>
      </p:sp>
      <p:sp>
        <p:nvSpPr>
          <p:cNvPr id="5" name="Rezervirano mjesto sadržaja 4"/>
          <p:cNvSpPr>
            <a:spLocks noGrp="1"/>
          </p:cNvSpPr>
          <p:nvPr>
            <p:ph sz="half" idx="1"/>
          </p:nvPr>
        </p:nvSpPr>
        <p:spPr/>
        <p:txBody>
          <a:bodyPr/>
          <a:lstStyle/>
          <a:p>
            <a:pPr marL="0" indent="0">
              <a:buNone/>
            </a:pPr>
            <a:endParaRPr lang="en-US" dirty="0" smtClean="0"/>
          </a:p>
          <a:p>
            <a:pPr marL="0" indent="0">
              <a:buNone/>
            </a:pPr>
            <a:r>
              <a:rPr lang="en-US" dirty="0" smtClean="0"/>
              <a:t>U </a:t>
            </a:r>
            <a:r>
              <a:rPr lang="en-US" dirty="0" err="1" smtClean="0"/>
              <a:t>koji</a:t>
            </a:r>
            <a:r>
              <a:rPr lang="en-US" dirty="0" smtClean="0"/>
              <a:t> </a:t>
            </a:r>
            <a:r>
              <a:rPr lang="en-US" dirty="0" err="1" smtClean="0"/>
              <a:t>razred</a:t>
            </a:r>
            <a:r>
              <a:rPr lang="en-US" dirty="0" smtClean="0"/>
              <a:t> </a:t>
            </a:r>
            <a:r>
              <a:rPr lang="en-US" dirty="0" err="1" smtClean="0"/>
              <a:t>vam</a:t>
            </a:r>
            <a:r>
              <a:rPr lang="en-US" dirty="0" smtClean="0"/>
              <a:t> ide </a:t>
            </a:r>
            <a:r>
              <a:rPr lang="en-US" dirty="0" err="1" smtClean="0"/>
              <a:t>dijete</a:t>
            </a:r>
            <a:r>
              <a:rPr lang="en-US" dirty="0" smtClean="0"/>
              <a:t>:</a:t>
            </a:r>
          </a:p>
          <a:p>
            <a:pPr marL="0" indent="0">
              <a:buNone/>
            </a:pPr>
            <a:r>
              <a:rPr lang="en-US" dirty="0" smtClean="0"/>
              <a:t>5	81	</a:t>
            </a:r>
            <a:r>
              <a:rPr lang="hr-HR" dirty="0" smtClean="0"/>
              <a:t>26%</a:t>
            </a:r>
            <a:endParaRPr lang="en-US" dirty="0" smtClean="0"/>
          </a:p>
          <a:p>
            <a:pPr marL="0" indent="0">
              <a:buNone/>
            </a:pPr>
            <a:r>
              <a:rPr lang="en-US" dirty="0" smtClean="0"/>
              <a:t>6	68	</a:t>
            </a:r>
            <a:r>
              <a:rPr lang="hr-HR" dirty="0" smtClean="0"/>
              <a:t>21%</a:t>
            </a:r>
            <a:endParaRPr lang="en-US" dirty="0" smtClean="0"/>
          </a:p>
          <a:p>
            <a:pPr marL="0" indent="0">
              <a:buNone/>
            </a:pPr>
            <a:r>
              <a:rPr lang="en-US" dirty="0" smtClean="0"/>
              <a:t>7	93	</a:t>
            </a:r>
            <a:r>
              <a:rPr lang="hr-HR" dirty="0" smtClean="0"/>
              <a:t>29%</a:t>
            </a:r>
            <a:endParaRPr lang="en-US" dirty="0" smtClean="0"/>
          </a:p>
          <a:p>
            <a:pPr marL="0" indent="0">
              <a:buNone/>
            </a:pPr>
            <a:r>
              <a:rPr lang="en-US" dirty="0" smtClean="0"/>
              <a:t>8	75	</a:t>
            </a:r>
            <a:r>
              <a:rPr lang="hr-HR" dirty="0" smtClean="0"/>
              <a:t>24%</a:t>
            </a:r>
            <a:endParaRPr lang="en-US" dirty="0" smtClean="0"/>
          </a:p>
          <a:p>
            <a:pPr marL="0" indent="0">
              <a:buNone/>
            </a:pPr>
            <a:endParaRPr lang="en-US" dirty="0"/>
          </a:p>
        </p:txBody>
      </p:sp>
      <p:pic>
        <p:nvPicPr>
          <p:cNvPr id="7" name="Rezervirano mjesto sadržaja 6"/>
          <p:cNvPicPr>
            <a:picLocks noGrp="1" noChangeAspect="1"/>
          </p:cNvPicPr>
          <p:nvPr>
            <p:ph sz="half" idx="2"/>
          </p:nvPr>
        </p:nvPicPr>
        <p:blipFill>
          <a:blip r:embed="rId2"/>
          <a:stretch>
            <a:fillRect/>
          </a:stretch>
        </p:blipFill>
        <p:spPr>
          <a:xfrm>
            <a:off x="7334250" y="2369127"/>
            <a:ext cx="2857500" cy="1717964"/>
          </a:xfrm>
          <a:prstGeom prst="rect">
            <a:avLst/>
          </a:prstGeom>
        </p:spPr>
      </p:pic>
    </p:spTree>
    <p:extLst>
      <p:ext uri="{BB962C8B-B14F-4D97-AF65-F5344CB8AC3E}">
        <p14:creationId xmlns:p14="http://schemas.microsoft.com/office/powerpoint/2010/main" val="33508509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sz="2800" b="1" dirty="0" smtClean="0"/>
              <a:t>4.</a:t>
            </a:r>
            <a:r>
              <a:rPr lang="en-US" sz="2800" b="1" dirty="0" err="1" smtClean="0"/>
              <a:t>Organizacija</a:t>
            </a:r>
            <a:r>
              <a:rPr lang="en-US" sz="2800" b="1" dirty="0" smtClean="0"/>
              <a:t> </a:t>
            </a:r>
            <a:r>
              <a:rPr lang="en-US" sz="2800" b="1" dirty="0" err="1"/>
              <a:t>i</a:t>
            </a:r>
            <a:r>
              <a:rPr lang="en-US" sz="2800" b="1" dirty="0"/>
              <a:t> </a:t>
            </a:r>
            <a:r>
              <a:rPr lang="en-US" sz="2800" b="1" dirty="0" err="1"/>
              <a:t>tehnička-informatička</a:t>
            </a:r>
            <a:r>
              <a:rPr lang="en-US" sz="2800" b="1" dirty="0"/>
              <a:t> </a:t>
            </a:r>
            <a:r>
              <a:rPr lang="en-US" sz="2800" b="1" dirty="0" err="1"/>
              <a:t>podrška</a:t>
            </a:r>
            <a:endParaRPr lang="en-US" sz="2800" b="1" dirty="0"/>
          </a:p>
        </p:txBody>
      </p:sp>
      <p:sp>
        <p:nvSpPr>
          <p:cNvPr id="3" name="Rezervirano mjesto sadržaja 2"/>
          <p:cNvSpPr>
            <a:spLocks noGrp="1"/>
          </p:cNvSpPr>
          <p:nvPr>
            <p:ph idx="1"/>
          </p:nvPr>
        </p:nvSpPr>
        <p:spPr/>
        <p:txBody>
          <a:bodyPr>
            <a:normAutofit fontScale="85000" lnSpcReduction="10000"/>
          </a:bodyPr>
          <a:lstStyle/>
          <a:p>
            <a:r>
              <a:rPr lang="en-US" dirty="0" err="1"/>
              <a:t>Pokušati</a:t>
            </a:r>
            <a:r>
              <a:rPr lang="en-US" dirty="0"/>
              <a:t> </a:t>
            </a:r>
            <a:r>
              <a:rPr lang="en-US" dirty="0" err="1"/>
              <a:t>nastavne</a:t>
            </a:r>
            <a:r>
              <a:rPr lang="en-US" dirty="0"/>
              <a:t> </a:t>
            </a:r>
            <a:r>
              <a:rPr lang="en-US" dirty="0" err="1"/>
              <a:t>sadržaje</a:t>
            </a:r>
            <a:r>
              <a:rPr lang="en-US" dirty="0"/>
              <a:t> </a:t>
            </a:r>
            <a:r>
              <a:rPr lang="en-US" dirty="0" err="1"/>
              <a:t>prilagoditi</a:t>
            </a:r>
            <a:r>
              <a:rPr lang="en-US" dirty="0"/>
              <a:t> 45 </a:t>
            </a:r>
            <a:r>
              <a:rPr lang="en-US" dirty="0" err="1"/>
              <a:t>minutnoj</a:t>
            </a:r>
            <a:r>
              <a:rPr lang="en-US" dirty="0"/>
              <a:t> </a:t>
            </a:r>
            <a:r>
              <a:rPr lang="en-US" dirty="0" err="1"/>
              <a:t>satnici</a:t>
            </a:r>
            <a:r>
              <a:rPr lang="en-US" dirty="0"/>
              <a:t> (u </a:t>
            </a:r>
            <a:r>
              <a:rPr lang="en-US" dirty="0" err="1"/>
              <a:t>nekim</a:t>
            </a:r>
            <a:r>
              <a:rPr lang="en-US" dirty="0"/>
              <a:t> </a:t>
            </a:r>
            <a:r>
              <a:rPr lang="en-US" dirty="0" err="1"/>
              <a:t>predmetima</a:t>
            </a:r>
            <a:r>
              <a:rPr lang="en-US" dirty="0"/>
              <a:t> </a:t>
            </a:r>
            <a:r>
              <a:rPr lang="en-US" dirty="0" err="1"/>
              <a:t>sadržaji</a:t>
            </a:r>
            <a:r>
              <a:rPr lang="en-US" dirty="0"/>
              <a:t> </a:t>
            </a:r>
            <a:r>
              <a:rPr lang="en-US" dirty="0" err="1"/>
              <a:t>daleko</a:t>
            </a:r>
            <a:r>
              <a:rPr lang="en-US" dirty="0"/>
              <a:t> </a:t>
            </a:r>
            <a:r>
              <a:rPr lang="en-US" dirty="0" err="1"/>
              <a:t>premašuju</a:t>
            </a:r>
            <a:r>
              <a:rPr lang="en-US" dirty="0"/>
              <a:t> to </a:t>
            </a:r>
            <a:r>
              <a:rPr lang="en-US" dirty="0" err="1"/>
              <a:t>vrijeme</a:t>
            </a:r>
            <a:r>
              <a:rPr lang="en-US" dirty="0"/>
              <a:t> </a:t>
            </a:r>
            <a:r>
              <a:rPr lang="en-US" dirty="0" err="1"/>
              <a:t>jer</a:t>
            </a:r>
            <a:r>
              <a:rPr lang="en-US" dirty="0"/>
              <a:t> </a:t>
            </a:r>
            <a:r>
              <a:rPr lang="en-US" dirty="0" err="1"/>
              <a:t>dijete</a:t>
            </a:r>
            <a:r>
              <a:rPr lang="en-US" dirty="0"/>
              <a:t> mora </a:t>
            </a:r>
            <a:r>
              <a:rPr lang="en-US" dirty="0" err="1"/>
              <a:t>napraviti</a:t>
            </a:r>
            <a:r>
              <a:rPr lang="en-US" dirty="0"/>
              <a:t> </a:t>
            </a:r>
            <a:r>
              <a:rPr lang="en-US" dirty="0" err="1"/>
              <a:t>bilješke</a:t>
            </a:r>
            <a:r>
              <a:rPr lang="en-US" dirty="0"/>
              <a:t> </a:t>
            </a:r>
            <a:r>
              <a:rPr lang="en-US" dirty="0" err="1"/>
              <a:t>iz</a:t>
            </a:r>
            <a:r>
              <a:rPr lang="en-US" dirty="0"/>
              <a:t> </a:t>
            </a:r>
            <a:r>
              <a:rPr lang="en-US" dirty="0" err="1"/>
              <a:t>prezentacije</a:t>
            </a:r>
            <a:r>
              <a:rPr lang="en-US" dirty="0"/>
              <a:t>, </a:t>
            </a:r>
            <a:r>
              <a:rPr lang="en-US" dirty="0" err="1"/>
              <a:t>naučiti</a:t>
            </a:r>
            <a:r>
              <a:rPr lang="en-US" dirty="0"/>
              <a:t> </a:t>
            </a:r>
            <a:r>
              <a:rPr lang="en-US" dirty="0" err="1"/>
              <a:t>sadržaj</a:t>
            </a:r>
            <a:r>
              <a:rPr lang="en-US" dirty="0"/>
              <a:t> </a:t>
            </a:r>
            <a:r>
              <a:rPr lang="en-US" dirty="0" err="1"/>
              <a:t>iz</a:t>
            </a:r>
            <a:r>
              <a:rPr lang="en-US" dirty="0"/>
              <a:t> </a:t>
            </a:r>
            <a:r>
              <a:rPr lang="en-US" dirty="0" err="1"/>
              <a:t>udžbenika</a:t>
            </a:r>
            <a:r>
              <a:rPr lang="en-US" dirty="0"/>
              <a:t>, </a:t>
            </a:r>
            <a:r>
              <a:rPr lang="en-US" dirty="0" err="1"/>
              <a:t>samostalno</a:t>
            </a:r>
            <a:r>
              <a:rPr lang="en-US" dirty="0"/>
              <a:t> online </a:t>
            </a:r>
            <a:r>
              <a:rPr lang="en-US" dirty="0" err="1"/>
              <a:t>istraživati</a:t>
            </a:r>
            <a:r>
              <a:rPr lang="en-US" dirty="0"/>
              <a:t> ono </a:t>
            </a:r>
            <a:r>
              <a:rPr lang="en-US" dirty="0" err="1"/>
              <a:t>što</a:t>
            </a:r>
            <a:r>
              <a:rPr lang="en-US" dirty="0"/>
              <a:t> se od </a:t>
            </a:r>
            <a:r>
              <a:rPr lang="en-US" dirty="0" err="1"/>
              <a:t>njega</a:t>
            </a:r>
            <a:r>
              <a:rPr lang="en-US" dirty="0"/>
              <a:t> </a:t>
            </a:r>
            <a:r>
              <a:rPr lang="en-US" dirty="0" err="1"/>
              <a:t>traži</a:t>
            </a:r>
            <a:r>
              <a:rPr lang="en-US" dirty="0"/>
              <a:t> </a:t>
            </a:r>
            <a:r>
              <a:rPr lang="en-US" dirty="0" err="1"/>
              <a:t>te</a:t>
            </a:r>
            <a:r>
              <a:rPr lang="en-US" dirty="0"/>
              <a:t> </a:t>
            </a:r>
            <a:r>
              <a:rPr lang="en-US" dirty="0" err="1"/>
              <a:t>izvježbati</a:t>
            </a:r>
            <a:r>
              <a:rPr lang="en-US" dirty="0"/>
              <a:t> </a:t>
            </a:r>
            <a:r>
              <a:rPr lang="en-US" dirty="0" err="1"/>
              <a:t>i</a:t>
            </a:r>
            <a:r>
              <a:rPr lang="en-US" dirty="0"/>
              <a:t> </a:t>
            </a:r>
            <a:r>
              <a:rPr lang="en-US" dirty="0" err="1"/>
              <a:t>rješavati</a:t>
            </a:r>
            <a:r>
              <a:rPr lang="en-US" dirty="0"/>
              <a:t> </a:t>
            </a:r>
            <a:r>
              <a:rPr lang="en-US" dirty="0" err="1"/>
              <a:t>zadatke</a:t>
            </a:r>
            <a:r>
              <a:rPr lang="en-US" dirty="0"/>
              <a:t> </a:t>
            </a:r>
            <a:r>
              <a:rPr lang="en-US" dirty="0" err="1"/>
              <a:t>za</a:t>
            </a:r>
            <a:r>
              <a:rPr lang="en-US" dirty="0"/>
              <a:t> </a:t>
            </a:r>
            <a:r>
              <a:rPr lang="en-US" dirty="0" err="1"/>
              <a:t>vježbu</a:t>
            </a:r>
            <a:r>
              <a:rPr lang="en-US" dirty="0"/>
              <a:t>). </a:t>
            </a:r>
            <a:endParaRPr lang="hr-HR" dirty="0" smtClean="0"/>
          </a:p>
          <a:p>
            <a:r>
              <a:rPr lang="pt-BR" dirty="0"/>
              <a:t>U toku dana previse se puta mora spajati u virtualnu ucionicu i provjeravati zadatke. Nastavnici bi trebali do 9 h poslat sve materijale a djeca isto tako do npr. </a:t>
            </a:r>
            <a:r>
              <a:rPr lang="pt-BR" dirty="0" smtClean="0"/>
              <a:t>14h</a:t>
            </a:r>
            <a:endParaRPr lang="hr-HR" dirty="0" smtClean="0"/>
          </a:p>
          <a:p>
            <a:r>
              <a:rPr lang="pt-BR" dirty="0"/>
              <a:t>Brži besplatni internet,jer bez njega ništa ne fukcionira,da svaki ućenik ima po jedan mobitel ili tablet jer osobno imam troje učenika koji su u osnovnoj školi i imaju samo jedan i uvjek ntko mora kasniti sa slanjem domaćeg rada i dobivaju se bilješke zbog toga</a:t>
            </a:r>
            <a:r>
              <a:rPr lang="pt-BR" dirty="0" smtClean="0"/>
              <a:t>.</a:t>
            </a:r>
            <a:endParaRPr lang="hr-HR" dirty="0" smtClean="0"/>
          </a:p>
          <a:p>
            <a:r>
              <a:rPr lang="pt-BR" dirty="0"/>
              <a:t>Neki kvizovi nastavnicima znaju doći kao neriješeni,a dijete pošalje riješeno.</a:t>
            </a:r>
          </a:p>
          <a:p>
            <a:endParaRPr lang="en-US" dirty="0"/>
          </a:p>
        </p:txBody>
      </p:sp>
    </p:spTree>
    <p:extLst>
      <p:ext uri="{BB962C8B-B14F-4D97-AF65-F5344CB8AC3E}">
        <p14:creationId xmlns:p14="http://schemas.microsoft.com/office/powerpoint/2010/main" val="25432462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sz="2800" b="1" dirty="0" smtClean="0"/>
              <a:t>4.Organizacija i tehnička- informatička podrška</a:t>
            </a:r>
            <a:endParaRPr lang="en-US" sz="2800" b="1" dirty="0"/>
          </a:p>
        </p:txBody>
      </p:sp>
      <p:sp>
        <p:nvSpPr>
          <p:cNvPr id="3" name="Rezervirano mjesto sadržaja 2"/>
          <p:cNvSpPr>
            <a:spLocks noGrp="1"/>
          </p:cNvSpPr>
          <p:nvPr>
            <p:ph idx="1"/>
          </p:nvPr>
        </p:nvSpPr>
        <p:spPr/>
        <p:txBody>
          <a:bodyPr>
            <a:normAutofit fontScale="77500" lnSpcReduction="20000"/>
          </a:bodyPr>
          <a:lstStyle/>
          <a:p>
            <a:pPr marL="0" indent="0">
              <a:buNone/>
            </a:pPr>
            <a:r>
              <a:rPr lang="en-US" dirty="0" err="1"/>
              <a:t>Mislim</a:t>
            </a:r>
            <a:r>
              <a:rPr lang="en-US" dirty="0"/>
              <a:t> da je </a:t>
            </a:r>
            <a:r>
              <a:rPr lang="en-US" dirty="0" err="1"/>
              <a:t>poprilično</a:t>
            </a:r>
            <a:r>
              <a:rPr lang="en-US" dirty="0"/>
              <a:t> </a:t>
            </a:r>
            <a:r>
              <a:rPr lang="en-US" dirty="0" err="1"/>
              <a:t>unaprijeđena</a:t>
            </a:r>
            <a:r>
              <a:rPr lang="en-US" dirty="0"/>
              <a:t>. </a:t>
            </a:r>
            <a:r>
              <a:rPr lang="en-US" dirty="0" err="1"/>
              <a:t>Djeca</a:t>
            </a:r>
            <a:r>
              <a:rPr lang="en-US" dirty="0"/>
              <a:t> se </a:t>
            </a:r>
            <a:r>
              <a:rPr lang="en-US" dirty="0" err="1"/>
              <a:t>služe</a:t>
            </a:r>
            <a:r>
              <a:rPr lang="en-US" dirty="0"/>
              <a:t> </a:t>
            </a:r>
            <a:r>
              <a:rPr lang="en-US" dirty="0" err="1"/>
              <a:t>određenom</a:t>
            </a:r>
            <a:r>
              <a:rPr lang="en-US" dirty="0"/>
              <a:t> </a:t>
            </a:r>
            <a:r>
              <a:rPr lang="en-US" dirty="0" err="1"/>
              <a:t>količinom</a:t>
            </a:r>
            <a:r>
              <a:rPr lang="en-US" dirty="0"/>
              <a:t> </a:t>
            </a:r>
            <a:r>
              <a:rPr lang="en-US" dirty="0" err="1"/>
              <a:t>platformi</a:t>
            </a:r>
            <a:r>
              <a:rPr lang="en-US" dirty="0"/>
              <a:t> </a:t>
            </a:r>
            <a:r>
              <a:rPr lang="en-US" dirty="0" err="1"/>
              <a:t>i</a:t>
            </a:r>
            <a:r>
              <a:rPr lang="en-US" dirty="0"/>
              <a:t> </a:t>
            </a:r>
            <a:r>
              <a:rPr lang="en-US" dirty="0" err="1"/>
              <a:t>drugih</a:t>
            </a:r>
            <a:r>
              <a:rPr lang="en-US" dirty="0"/>
              <a:t> </a:t>
            </a:r>
            <a:r>
              <a:rPr lang="en-US" dirty="0" err="1"/>
              <a:t>načina</a:t>
            </a:r>
            <a:r>
              <a:rPr lang="en-US" dirty="0"/>
              <a:t> </a:t>
            </a:r>
            <a:r>
              <a:rPr lang="en-US" dirty="0" err="1"/>
              <a:t>za</a:t>
            </a:r>
            <a:r>
              <a:rPr lang="en-US" dirty="0"/>
              <a:t> </a:t>
            </a:r>
            <a:r>
              <a:rPr lang="en-US" dirty="0" err="1"/>
              <a:t>komunikaciju</a:t>
            </a:r>
            <a:r>
              <a:rPr lang="en-US" dirty="0"/>
              <a:t> </a:t>
            </a:r>
            <a:r>
              <a:rPr lang="en-US" dirty="0" err="1"/>
              <a:t>sa</a:t>
            </a:r>
            <a:r>
              <a:rPr lang="en-US" dirty="0"/>
              <a:t> </a:t>
            </a:r>
            <a:r>
              <a:rPr lang="en-US" dirty="0" err="1"/>
              <a:t>nastavnicima</a:t>
            </a:r>
            <a:r>
              <a:rPr lang="en-US" dirty="0"/>
              <a:t>. </a:t>
            </a:r>
            <a:r>
              <a:rPr lang="en-US" dirty="0" err="1"/>
              <a:t>Čak</a:t>
            </a:r>
            <a:r>
              <a:rPr lang="en-US" dirty="0"/>
              <a:t> mi se </a:t>
            </a:r>
            <a:r>
              <a:rPr lang="en-US" dirty="0" err="1"/>
              <a:t>ponekad</a:t>
            </a:r>
            <a:r>
              <a:rPr lang="en-US" dirty="0"/>
              <a:t> </a:t>
            </a:r>
            <a:r>
              <a:rPr lang="en-US" dirty="0" err="1"/>
              <a:t>čini</a:t>
            </a:r>
            <a:r>
              <a:rPr lang="en-US" dirty="0"/>
              <a:t> da u </a:t>
            </a:r>
            <a:r>
              <a:rPr lang="en-US" dirty="0" err="1"/>
              <a:t>moru</a:t>
            </a:r>
            <a:r>
              <a:rPr lang="en-US" dirty="0"/>
              <a:t> </a:t>
            </a:r>
            <a:r>
              <a:rPr lang="en-US" dirty="0" err="1"/>
              <a:t>svega</a:t>
            </a:r>
            <a:r>
              <a:rPr lang="en-US" dirty="0"/>
              <a:t> toga </a:t>
            </a:r>
            <a:r>
              <a:rPr lang="en-US" dirty="0" err="1"/>
              <a:t>gube</a:t>
            </a:r>
            <a:r>
              <a:rPr lang="en-US" dirty="0"/>
              <a:t> </a:t>
            </a:r>
            <a:r>
              <a:rPr lang="en-US" dirty="0" err="1"/>
              <a:t>onu</a:t>
            </a:r>
            <a:r>
              <a:rPr lang="en-US" dirty="0"/>
              <a:t> bit, a to je </a:t>
            </a:r>
            <a:r>
              <a:rPr lang="en-US" dirty="0" err="1"/>
              <a:t>stjecanje</a:t>
            </a:r>
            <a:r>
              <a:rPr lang="en-US" dirty="0"/>
              <a:t> </a:t>
            </a:r>
            <a:r>
              <a:rPr lang="en-US" dirty="0" err="1"/>
              <a:t>znanja</a:t>
            </a:r>
            <a:r>
              <a:rPr lang="en-US" dirty="0"/>
              <a:t> </a:t>
            </a:r>
            <a:r>
              <a:rPr lang="en-US" dirty="0" err="1"/>
              <a:t>iz</a:t>
            </a:r>
            <a:r>
              <a:rPr lang="en-US" dirty="0"/>
              <a:t> </a:t>
            </a:r>
            <a:r>
              <a:rPr lang="en-US" dirty="0" err="1"/>
              <a:t>pojedinih</a:t>
            </a:r>
            <a:r>
              <a:rPr lang="en-US" dirty="0"/>
              <a:t> predmeta( sad je </a:t>
            </a:r>
            <a:r>
              <a:rPr lang="en-US" dirty="0" err="1"/>
              <a:t>informatika</a:t>
            </a:r>
            <a:r>
              <a:rPr lang="en-US" dirty="0"/>
              <a:t> u </a:t>
            </a:r>
            <a:r>
              <a:rPr lang="en-US" dirty="0" err="1"/>
              <a:t>svakom</a:t>
            </a:r>
            <a:r>
              <a:rPr lang="en-US" dirty="0"/>
              <a:t> </a:t>
            </a:r>
            <a:r>
              <a:rPr lang="en-US" dirty="0" err="1"/>
              <a:t>predmetu</a:t>
            </a:r>
            <a:r>
              <a:rPr lang="en-US" dirty="0"/>
              <a:t>). </a:t>
            </a:r>
            <a:r>
              <a:rPr lang="en-US" dirty="0" err="1"/>
              <a:t>Osobno</a:t>
            </a:r>
            <a:r>
              <a:rPr lang="en-US" dirty="0"/>
              <a:t> </a:t>
            </a:r>
            <a:r>
              <a:rPr lang="en-US" dirty="0" err="1"/>
              <a:t>sam</a:t>
            </a:r>
            <a:r>
              <a:rPr lang="en-US" dirty="0"/>
              <a:t> </a:t>
            </a:r>
            <a:r>
              <a:rPr lang="en-US" dirty="0" err="1"/>
              <a:t>poprilično</a:t>
            </a:r>
            <a:r>
              <a:rPr lang="en-US" dirty="0"/>
              <a:t> </a:t>
            </a:r>
            <a:r>
              <a:rPr lang="en-US" dirty="0" err="1"/>
              <a:t>vremena</a:t>
            </a:r>
            <a:r>
              <a:rPr lang="en-US" dirty="0"/>
              <a:t> </a:t>
            </a:r>
            <a:r>
              <a:rPr lang="en-US" dirty="0" err="1"/>
              <a:t>potrošila</a:t>
            </a:r>
            <a:r>
              <a:rPr lang="en-US" dirty="0"/>
              <a:t> </a:t>
            </a:r>
            <a:r>
              <a:rPr lang="en-US" dirty="0" err="1"/>
              <a:t>za</a:t>
            </a:r>
            <a:r>
              <a:rPr lang="en-US" dirty="0"/>
              <a:t> </a:t>
            </a:r>
            <a:r>
              <a:rPr lang="en-US" dirty="0" err="1"/>
              <a:t>proučavanje</a:t>
            </a:r>
            <a:r>
              <a:rPr lang="en-US" dirty="0"/>
              <a:t> </a:t>
            </a:r>
            <a:r>
              <a:rPr lang="en-US" dirty="0" err="1"/>
              <a:t>određenih</a:t>
            </a:r>
            <a:r>
              <a:rPr lang="en-US" dirty="0"/>
              <a:t> </a:t>
            </a:r>
            <a:r>
              <a:rPr lang="en-US" dirty="0" err="1"/>
              <a:t>platformi</a:t>
            </a:r>
            <a:r>
              <a:rPr lang="en-US" dirty="0"/>
              <a:t>(imam </a:t>
            </a:r>
            <a:r>
              <a:rPr lang="en-US" dirty="0" err="1"/>
              <a:t>još</a:t>
            </a:r>
            <a:r>
              <a:rPr lang="en-US" dirty="0"/>
              <a:t> </a:t>
            </a:r>
            <a:r>
              <a:rPr lang="en-US" dirty="0" err="1"/>
              <a:t>djece</a:t>
            </a:r>
            <a:r>
              <a:rPr lang="en-US" dirty="0"/>
              <a:t> u </a:t>
            </a:r>
            <a:r>
              <a:rPr lang="en-US" dirty="0" err="1"/>
              <a:t>osnovnoj</a:t>
            </a:r>
            <a:r>
              <a:rPr lang="en-US" dirty="0"/>
              <a:t> </a:t>
            </a:r>
            <a:r>
              <a:rPr lang="en-US" dirty="0" err="1"/>
              <a:t>školi</a:t>
            </a:r>
            <a:r>
              <a:rPr lang="en-US" dirty="0"/>
              <a:t>) </a:t>
            </a:r>
            <a:r>
              <a:rPr lang="en-US" dirty="0" err="1"/>
              <a:t>i</a:t>
            </a:r>
            <a:r>
              <a:rPr lang="en-US" dirty="0"/>
              <a:t> </a:t>
            </a:r>
            <a:r>
              <a:rPr lang="en-US" dirty="0" err="1"/>
              <a:t>moram</a:t>
            </a:r>
            <a:r>
              <a:rPr lang="en-US" dirty="0"/>
              <a:t> </a:t>
            </a:r>
            <a:r>
              <a:rPr lang="en-US" dirty="0" err="1"/>
              <a:t>priznat</a:t>
            </a:r>
            <a:r>
              <a:rPr lang="en-US" dirty="0"/>
              <a:t> da </a:t>
            </a:r>
            <a:r>
              <a:rPr lang="en-US" dirty="0" err="1"/>
              <a:t>sve</a:t>
            </a:r>
            <a:r>
              <a:rPr lang="en-US" dirty="0"/>
              <a:t> to </a:t>
            </a:r>
            <a:r>
              <a:rPr lang="en-US" dirty="0" err="1"/>
              <a:t>oduzima</a:t>
            </a:r>
            <a:r>
              <a:rPr lang="en-US" dirty="0"/>
              <a:t> </a:t>
            </a:r>
            <a:r>
              <a:rPr lang="en-US" dirty="0" err="1"/>
              <a:t>dosta</a:t>
            </a:r>
            <a:r>
              <a:rPr lang="en-US" dirty="0"/>
              <a:t> </a:t>
            </a:r>
            <a:r>
              <a:rPr lang="en-US" dirty="0" err="1"/>
              <a:t>vremena</a:t>
            </a:r>
            <a:r>
              <a:rPr lang="en-US" dirty="0"/>
              <a:t>, </a:t>
            </a:r>
            <a:r>
              <a:rPr lang="en-US" dirty="0" err="1"/>
              <a:t>osobito</a:t>
            </a:r>
            <a:r>
              <a:rPr lang="en-US" dirty="0"/>
              <a:t> </a:t>
            </a:r>
            <a:r>
              <a:rPr lang="en-US" dirty="0" err="1"/>
              <a:t>kad</a:t>
            </a:r>
            <a:r>
              <a:rPr lang="en-US" dirty="0"/>
              <a:t> </a:t>
            </a:r>
            <a:r>
              <a:rPr lang="en-US" dirty="0" err="1"/>
              <a:t>imate</a:t>
            </a:r>
            <a:r>
              <a:rPr lang="en-US" dirty="0"/>
              <a:t> </a:t>
            </a:r>
            <a:r>
              <a:rPr lang="en-US" dirty="0" err="1"/>
              <a:t>i</a:t>
            </a:r>
            <a:r>
              <a:rPr lang="en-US" dirty="0"/>
              <a:t> </a:t>
            </a:r>
            <a:r>
              <a:rPr lang="en-US" dirty="0" err="1"/>
              <a:t>tehničkih</a:t>
            </a:r>
            <a:r>
              <a:rPr lang="en-US" dirty="0"/>
              <a:t> </a:t>
            </a:r>
            <a:r>
              <a:rPr lang="en-US" dirty="0" err="1"/>
              <a:t>problema</a:t>
            </a:r>
            <a:r>
              <a:rPr lang="en-US" dirty="0"/>
              <a:t>. </a:t>
            </a:r>
            <a:r>
              <a:rPr lang="en-US" dirty="0" err="1"/>
              <a:t>Pri</a:t>
            </a:r>
            <a:r>
              <a:rPr lang="en-US" dirty="0"/>
              <a:t> tom ne </a:t>
            </a:r>
            <a:r>
              <a:rPr lang="en-US" dirty="0" err="1"/>
              <a:t>mislim</a:t>
            </a:r>
            <a:r>
              <a:rPr lang="en-US" dirty="0"/>
              <a:t> </a:t>
            </a:r>
            <a:r>
              <a:rPr lang="en-US" dirty="0" err="1"/>
              <a:t>samo</a:t>
            </a:r>
            <a:r>
              <a:rPr lang="en-US" dirty="0"/>
              <a:t> </a:t>
            </a:r>
            <a:r>
              <a:rPr lang="en-US" dirty="0" err="1"/>
              <a:t>na</a:t>
            </a:r>
            <a:r>
              <a:rPr lang="en-US" dirty="0"/>
              <a:t> </a:t>
            </a:r>
            <a:r>
              <a:rPr lang="en-US" dirty="0" err="1"/>
              <a:t>internetsku</a:t>
            </a:r>
            <a:r>
              <a:rPr lang="en-US" dirty="0"/>
              <a:t> </a:t>
            </a:r>
            <a:r>
              <a:rPr lang="en-US" dirty="0" err="1"/>
              <a:t>vezu</a:t>
            </a:r>
            <a:r>
              <a:rPr lang="en-US" dirty="0"/>
              <a:t> </a:t>
            </a:r>
            <a:r>
              <a:rPr lang="en-US" dirty="0" err="1"/>
              <a:t>koja</a:t>
            </a:r>
            <a:r>
              <a:rPr lang="en-US" dirty="0"/>
              <a:t> </a:t>
            </a:r>
            <a:r>
              <a:rPr lang="en-US" dirty="0" err="1"/>
              <a:t>često</a:t>
            </a:r>
            <a:r>
              <a:rPr lang="en-US" dirty="0"/>
              <a:t> </a:t>
            </a:r>
            <a:r>
              <a:rPr lang="en-US" dirty="0" err="1"/>
              <a:t>blokira</a:t>
            </a:r>
            <a:r>
              <a:rPr lang="en-US" dirty="0"/>
              <a:t> </a:t>
            </a:r>
            <a:r>
              <a:rPr lang="en-US" dirty="0" err="1"/>
              <a:t>neko</a:t>
            </a:r>
            <a:r>
              <a:rPr lang="en-US" dirty="0"/>
              <a:t> </a:t>
            </a:r>
            <a:r>
              <a:rPr lang="en-US" dirty="0" err="1"/>
              <a:t>i</a:t>
            </a:r>
            <a:r>
              <a:rPr lang="en-US" dirty="0"/>
              <a:t> </a:t>
            </a:r>
            <a:r>
              <a:rPr lang="en-US" dirty="0" err="1"/>
              <a:t>na</a:t>
            </a:r>
            <a:r>
              <a:rPr lang="en-US" dirty="0"/>
              <a:t> </a:t>
            </a:r>
            <a:r>
              <a:rPr lang="en-US" dirty="0" err="1"/>
              <a:t>uvjete</a:t>
            </a:r>
            <a:r>
              <a:rPr lang="en-US" dirty="0"/>
              <a:t> u </a:t>
            </a:r>
            <a:r>
              <a:rPr lang="en-US" dirty="0" err="1"/>
              <a:t>kojima</a:t>
            </a:r>
            <a:r>
              <a:rPr lang="en-US" dirty="0"/>
              <a:t> </a:t>
            </a:r>
            <a:r>
              <a:rPr lang="en-US" dirty="0" err="1"/>
              <a:t>djeca</a:t>
            </a:r>
            <a:r>
              <a:rPr lang="en-US" dirty="0"/>
              <a:t> </a:t>
            </a:r>
            <a:r>
              <a:rPr lang="en-US" dirty="0" err="1"/>
              <a:t>rade</a:t>
            </a:r>
            <a:r>
              <a:rPr lang="en-US" dirty="0"/>
              <a:t>. </a:t>
            </a:r>
            <a:r>
              <a:rPr lang="en-US" dirty="0" err="1"/>
              <a:t>Naime</a:t>
            </a:r>
            <a:r>
              <a:rPr lang="en-US" dirty="0"/>
              <a:t> imam 4 </a:t>
            </a:r>
            <a:r>
              <a:rPr lang="en-US" dirty="0" err="1"/>
              <a:t>djece</a:t>
            </a:r>
            <a:r>
              <a:rPr lang="en-US" dirty="0"/>
              <a:t> u </a:t>
            </a:r>
            <a:r>
              <a:rPr lang="en-US" dirty="0" err="1"/>
              <a:t>osnovnoj</a:t>
            </a:r>
            <a:r>
              <a:rPr lang="en-US" dirty="0"/>
              <a:t> </a:t>
            </a:r>
            <a:r>
              <a:rPr lang="en-US" dirty="0" err="1"/>
              <a:t>školi</a:t>
            </a:r>
            <a:r>
              <a:rPr lang="en-US" dirty="0"/>
              <a:t>, od </a:t>
            </a:r>
            <a:r>
              <a:rPr lang="en-US" dirty="0" err="1"/>
              <a:t>kojih</a:t>
            </a:r>
            <a:r>
              <a:rPr lang="en-US" dirty="0"/>
              <a:t> je </a:t>
            </a:r>
            <a:r>
              <a:rPr lang="en-US" dirty="0" err="1"/>
              <a:t>jedno</a:t>
            </a:r>
            <a:r>
              <a:rPr lang="en-US" dirty="0"/>
              <a:t> </a:t>
            </a:r>
            <a:r>
              <a:rPr lang="en-US" dirty="0" err="1"/>
              <a:t>dijete</a:t>
            </a:r>
            <a:r>
              <a:rPr lang="en-US" dirty="0"/>
              <a:t> </a:t>
            </a:r>
            <a:r>
              <a:rPr lang="en-US" dirty="0" err="1"/>
              <a:t>sa</a:t>
            </a:r>
            <a:r>
              <a:rPr lang="en-US" dirty="0"/>
              <a:t> </a:t>
            </a:r>
            <a:r>
              <a:rPr lang="en-US" dirty="0" err="1"/>
              <a:t>poteškoćama</a:t>
            </a:r>
            <a:r>
              <a:rPr lang="en-US" dirty="0"/>
              <a:t>, </a:t>
            </a:r>
            <a:r>
              <a:rPr lang="en-US" dirty="0" err="1"/>
              <a:t>ostali</a:t>
            </a:r>
            <a:r>
              <a:rPr lang="en-US" dirty="0"/>
              <a:t> </a:t>
            </a:r>
            <a:r>
              <a:rPr lang="en-US" dirty="0" err="1"/>
              <a:t>su</a:t>
            </a:r>
            <a:r>
              <a:rPr lang="en-US" dirty="0"/>
              <a:t> </a:t>
            </a:r>
            <a:r>
              <a:rPr lang="en-US" dirty="0" err="1"/>
              <a:t>peti</a:t>
            </a:r>
            <a:r>
              <a:rPr lang="en-US" dirty="0"/>
              <a:t>, </a:t>
            </a:r>
            <a:r>
              <a:rPr lang="en-US" dirty="0" err="1"/>
              <a:t>treći</a:t>
            </a:r>
            <a:r>
              <a:rPr lang="en-US" dirty="0"/>
              <a:t> </a:t>
            </a:r>
            <a:r>
              <a:rPr lang="en-US" dirty="0" err="1"/>
              <a:t>i</a:t>
            </a:r>
            <a:r>
              <a:rPr lang="en-US" dirty="0"/>
              <a:t> </a:t>
            </a:r>
            <a:r>
              <a:rPr lang="en-US" dirty="0" err="1"/>
              <a:t>prvi</a:t>
            </a:r>
            <a:r>
              <a:rPr lang="en-US" dirty="0"/>
              <a:t> </a:t>
            </a:r>
            <a:r>
              <a:rPr lang="en-US" dirty="0" err="1"/>
              <a:t>razred</a:t>
            </a:r>
            <a:r>
              <a:rPr lang="en-US" dirty="0"/>
              <a:t>. </a:t>
            </a:r>
            <a:r>
              <a:rPr lang="en-US" dirty="0" err="1"/>
              <a:t>Dakle</a:t>
            </a:r>
            <a:r>
              <a:rPr lang="en-US" dirty="0"/>
              <a:t>, </a:t>
            </a:r>
            <a:r>
              <a:rPr lang="en-US" dirty="0" err="1"/>
              <a:t>gotovo</a:t>
            </a:r>
            <a:r>
              <a:rPr lang="en-US" dirty="0"/>
              <a:t> </a:t>
            </a:r>
            <a:r>
              <a:rPr lang="en-US" dirty="0" err="1"/>
              <a:t>svima</a:t>
            </a:r>
            <a:r>
              <a:rPr lang="en-US" dirty="0"/>
              <a:t> je </a:t>
            </a:r>
            <a:r>
              <a:rPr lang="en-US" dirty="0" err="1"/>
              <a:t>potrebna</a:t>
            </a:r>
            <a:r>
              <a:rPr lang="en-US" dirty="0"/>
              <a:t> </a:t>
            </a:r>
            <a:r>
              <a:rPr lang="en-US" dirty="0" err="1"/>
              <a:t>pomoć</a:t>
            </a:r>
            <a:r>
              <a:rPr lang="en-US" dirty="0"/>
              <a:t> </a:t>
            </a:r>
            <a:r>
              <a:rPr lang="en-US" dirty="0" err="1"/>
              <a:t>pri</a:t>
            </a:r>
            <a:r>
              <a:rPr lang="en-US" dirty="0"/>
              <a:t> </a:t>
            </a:r>
            <a:r>
              <a:rPr lang="en-US" dirty="0" err="1"/>
              <a:t>izvršavanju</a:t>
            </a:r>
            <a:r>
              <a:rPr lang="en-US" dirty="0"/>
              <a:t> </a:t>
            </a:r>
            <a:r>
              <a:rPr lang="en-US" dirty="0" err="1"/>
              <a:t>školskih</a:t>
            </a:r>
            <a:r>
              <a:rPr lang="en-US" dirty="0"/>
              <a:t> </a:t>
            </a:r>
            <a:r>
              <a:rPr lang="en-US" dirty="0" err="1"/>
              <a:t>i</a:t>
            </a:r>
            <a:r>
              <a:rPr lang="en-US" dirty="0"/>
              <a:t> </a:t>
            </a:r>
            <a:r>
              <a:rPr lang="en-US" dirty="0" err="1"/>
              <a:t>domaćih</a:t>
            </a:r>
            <a:r>
              <a:rPr lang="en-US" dirty="0"/>
              <a:t> </a:t>
            </a:r>
            <a:r>
              <a:rPr lang="en-US" dirty="0" err="1"/>
              <a:t>obveza</a:t>
            </a:r>
            <a:r>
              <a:rPr lang="en-US" dirty="0"/>
              <a:t>. </a:t>
            </a:r>
            <a:r>
              <a:rPr lang="en-US" dirty="0" err="1"/>
              <a:t>Teško</a:t>
            </a:r>
            <a:r>
              <a:rPr lang="en-US" dirty="0"/>
              <a:t> je </a:t>
            </a:r>
            <a:r>
              <a:rPr lang="en-US" dirty="0" err="1"/>
              <a:t>za</a:t>
            </a:r>
            <a:r>
              <a:rPr lang="en-US" dirty="0"/>
              <a:t> </a:t>
            </a:r>
            <a:r>
              <a:rPr lang="en-US" dirty="0" err="1"/>
              <a:t>sve</a:t>
            </a:r>
            <a:r>
              <a:rPr lang="en-US" dirty="0"/>
              <a:t> </a:t>
            </a:r>
            <a:r>
              <a:rPr lang="en-US" dirty="0" err="1"/>
              <a:t>osigurati</a:t>
            </a:r>
            <a:r>
              <a:rPr lang="en-US" dirty="0"/>
              <a:t> </a:t>
            </a:r>
            <a:r>
              <a:rPr lang="en-US" dirty="0" err="1"/>
              <a:t>mirni</a:t>
            </a:r>
            <a:r>
              <a:rPr lang="en-US" dirty="0"/>
              <a:t> </a:t>
            </a:r>
            <a:r>
              <a:rPr lang="en-US" dirty="0" err="1"/>
              <a:t>kutak</a:t>
            </a:r>
            <a:r>
              <a:rPr lang="en-US" dirty="0"/>
              <a:t> </a:t>
            </a:r>
            <a:r>
              <a:rPr lang="en-US" dirty="0" err="1"/>
              <a:t>za</a:t>
            </a:r>
            <a:r>
              <a:rPr lang="en-US" dirty="0"/>
              <a:t> rad </a:t>
            </a:r>
            <a:r>
              <a:rPr lang="en-US" dirty="0" err="1"/>
              <a:t>i</a:t>
            </a:r>
            <a:r>
              <a:rPr lang="en-US" dirty="0"/>
              <a:t> </a:t>
            </a:r>
            <a:r>
              <a:rPr lang="en-US" dirty="0" err="1"/>
              <a:t>koncentraciju</a:t>
            </a:r>
            <a:r>
              <a:rPr lang="en-US" dirty="0"/>
              <a:t> (</a:t>
            </a:r>
            <a:r>
              <a:rPr lang="en-US" dirty="0" err="1"/>
              <a:t>nemamo</a:t>
            </a:r>
            <a:r>
              <a:rPr lang="en-US" dirty="0"/>
              <a:t> </a:t>
            </a:r>
            <a:r>
              <a:rPr lang="en-US" dirty="0" err="1"/>
              <a:t>baš</a:t>
            </a:r>
            <a:r>
              <a:rPr lang="en-US" dirty="0"/>
              <a:t> </a:t>
            </a:r>
            <a:r>
              <a:rPr lang="en-US" dirty="0" err="1"/>
              <a:t>sobu</a:t>
            </a:r>
            <a:r>
              <a:rPr lang="en-US" dirty="0"/>
              <a:t> </a:t>
            </a:r>
            <a:r>
              <a:rPr lang="en-US" dirty="0" err="1"/>
              <a:t>za</a:t>
            </a:r>
            <a:r>
              <a:rPr lang="en-US" dirty="0"/>
              <a:t> </a:t>
            </a:r>
            <a:r>
              <a:rPr lang="en-US" dirty="0" err="1"/>
              <a:t>svako</a:t>
            </a:r>
            <a:r>
              <a:rPr lang="en-US" dirty="0"/>
              <a:t> </a:t>
            </a:r>
            <a:r>
              <a:rPr lang="en-US" dirty="0" err="1"/>
              <a:t>dijete</a:t>
            </a:r>
            <a:r>
              <a:rPr lang="en-US" dirty="0"/>
              <a:t> :)), a o </a:t>
            </a:r>
            <a:r>
              <a:rPr lang="en-US" dirty="0" err="1"/>
              <a:t>tehnici</a:t>
            </a:r>
            <a:r>
              <a:rPr lang="en-US" dirty="0"/>
              <a:t> </a:t>
            </a:r>
            <a:r>
              <a:rPr lang="en-US" dirty="0" err="1"/>
              <a:t>koja</a:t>
            </a:r>
            <a:r>
              <a:rPr lang="en-US" dirty="0"/>
              <a:t> </a:t>
            </a:r>
            <a:r>
              <a:rPr lang="en-US" dirty="0" err="1"/>
              <a:t>nam</a:t>
            </a:r>
            <a:r>
              <a:rPr lang="en-US" dirty="0"/>
              <a:t> je </a:t>
            </a:r>
            <a:r>
              <a:rPr lang="en-US" dirty="0" err="1"/>
              <a:t>potrebna</a:t>
            </a:r>
            <a:r>
              <a:rPr lang="en-US" dirty="0"/>
              <a:t> da </a:t>
            </a:r>
            <a:r>
              <a:rPr lang="en-US" dirty="0" err="1"/>
              <a:t>i</a:t>
            </a:r>
            <a:r>
              <a:rPr lang="en-US" dirty="0"/>
              <a:t> ne </a:t>
            </a:r>
            <a:r>
              <a:rPr lang="en-US" dirty="0" err="1"/>
              <a:t>govorim</a:t>
            </a:r>
            <a:r>
              <a:rPr lang="en-US" dirty="0"/>
              <a:t> ( </a:t>
            </a:r>
            <a:r>
              <a:rPr lang="en-US" dirty="0" err="1"/>
              <a:t>moramo</a:t>
            </a:r>
            <a:r>
              <a:rPr lang="en-US" dirty="0"/>
              <a:t> </a:t>
            </a:r>
            <a:r>
              <a:rPr lang="en-US" dirty="0" err="1"/>
              <a:t>svi</a:t>
            </a:r>
            <a:r>
              <a:rPr lang="en-US" dirty="0"/>
              <a:t> </a:t>
            </a:r>
            <a:r>
              <a:rPr lang="en-US" dirty="0" err="1"/>
              <a:t>imati</a:t>
            </a:r>
            <a:r>
              <a:rPr lang="en-US" dirty="0"/>
              <a:t> </a:t>
            </a:r>
            <a:r>
              <a:rPr lang="en-US" dirty="0" err="1"/>
              <a:t>tablete</a:t>
            </a:r>
            <a:r>
              <a:rPr lang="en-US" dirty="0"/>
              <a:t>, </a:t>
            </a:r>
            <a:r>
              <a:rPr lang="en-US" dirty="0" err="1"/>
              <a:t>novije</a:t>
            </a:r>
            <a:r>
              <a:rPr lang="en-US" dirty="0"/>
              <a:t> mob, </a:t>
            </a:r>
            <a:r>
              <a:rPr lang="en-US" dirty="0" err="1"/>
              <a:t>računala</a:t>
            </a:r>
            <a:r>
              <a:rPr lang="en-US" dirty="0"/>
              <a:t> ). </a:t>
            </a:r>
            <a:endParaRPr lang="hr-HR" dirty="0" smtClean="0"/>
          </a:p>
          <a:p>
            <a:pPr marL="0" indent="0">
              <a:buNone/>
            </a:pPr>
            <a:r>
              <a:rPr lang="hr-HR" dirty="0"/>
              <a:t>-Tako da nastavnici svoje zadatke šalju u određeni sat (po rasporedu sati) jer u ovom slučaju, zadatke i video uratke dobiju u isto vrijeme pa im je vrijeme ograničeno jer se dosta vremena gubi gledajući video priloge.</a:t>
            </a:r>
          </a:p>
          <a:p>
            <a:pPr marL="0" indent="0">
              <a:buNone/>
            </a:pPr>
            <a:r>
              <a:rPr lang="hr-HR" dirty="0"/>
              <a:t>-Moj prijedlog bi bio da se nastava održava samo u jednoj smjeni npr. ( da se nastava ne održava od 8 do 18).</a:t>
            </a:r>
          </a:p>
          <a:p>
            <a:pPr marL="0" indent="0">
              <a:buNone/>
            </a:pPr>
            <a:endParaRPr lang="hr-HR" dirty="0" smtClean="0"/>
          </a:p>
          <a:p>
            <a:pPr marL="0" indent="0">
              <a:buNone/>
            </a:pPr>
            <a:endParaRPr lang="en-US" dirty="0"/>
          </a:p>
        </p:txBody>
      </p:sp>
    </p:spTree>
    <p:extLst>
      <p:ext uri="{BB962C8B-B14F-4D97-AF65-F5344CB8AC3E}">
        <p14:creationId xmlns:p14="http://schemas.microsoft.com/office/powerpoint/2010/main" val="3419566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5.Vrednovanje i ocjenjivanje</a:t>
            </a:r>
            <a:endParaRPr lang="en-US" dirty="0"/>
          </a:p>
        </p:txBody>
      </p:sp>
      <p:sp>
        <p:nvSpPr>
          <p:cNvPr id="3" name="Rezervirano mjesto sadržaja 2"/>
          <p:cNvSpPr>
            <a:spLocks noGrp="1"/>
          </p:cNvSpPr>
          <p:nvPr>
            <p:ph idx="1"/>
          </p:nvPr>
        </p:nvSpPr>
        <p:spPr/>
        <p:txBody>
          <a:bodyPr>
            <a:normAutofit fontScale="92500" lnSpcReduction="10000"/>
          </a:bodyPr>
          <a:lstStyle/>
          <a:p>
            <a:pPr marL="0" indent="0">
              <a:buNone/>
            </a:pPr>
            <a:r>
              <a:rPr lang="hr-HR" dirty="0" smtClean="0"/>
              <a:t>-</a:t>
            </a:r>
            <a:r>
              <a:rPr lang="en-US" dirty="0" err="1" smtClean="0"/>
              <a:t>Trenutno</a:t>
            </a:r>
            <a:r>
              <a:rPr lang="en-US" dirty="0" smtClean="0"/>
              <a:t> </a:t>
            </a:r>
            <a:r>
              <a:rPr lang="en-US" dirty="0"/>
              <a:t>me brine </a:t>
            </a:r>
            <a:r>
              <a:rPr lang="en-US" dirty="0" err="1"/>
              <a:t>samo</a:t>
            </a:r>
            <a:r>
              <a:rPr lang="en-US" dirty="0"/>
              <a:t> </a:t>
            </a:r>
            <a:r>
              <a:rPr lang="en-US" dirty="0" err="1"/>
              <a:t>ocjenjivanje</a:t>
            </a:r>
            <a:r>
              <a:rPr lang="en-US" dirty="0"/>
              <a:t>, </a:t>
            </a:r>
            <a:r>
              <a:rPr lang="en-US" dirty="0" err="1"/>
              <a:t>za</a:t>
            </a:r>
            <a:r>
              <a:rPr lang="en-US" dirty="0"/>
              <a:t> </a:t>
            </a:r>
            <a:r>
              <a:rPr lang="en-US" dirty="0" err="1"/>
              <a:t>koje</a:t>
            </a:r>
            <a:r>
              <a:rPr lang="en-US" dirty="0"/>
              <a:t> </a:t>
            </a:r>
            <a:r>
              <a:rPr lang="en-US" dirty="0" err="1"/>
              <a:t>znamo</a:t>
            </a:r>
            <a:r>
              <a:rPr lang="en-US" dirty="0"/>
              <a:t> da je </a:t>
            </a:r>
            <a:r>
              <a:rPr lang="en-US" dirty="0" err="1"/>
              <a:t>otežano</a:t>
            </a:r>
            <a:r>
              <a:rPr lang="en-US" dirty="0"/>
              <a:t> </a:t>
            </a:r>
            <a:r>
              <a:rPr lang="en-US" dirty="0" err="1"/>
              <a:t>elektroničkim</a:t>
            </a:r>
            <a:r>
              <a:rPr lang="en-US" dirty="0"/>
              <a:t> </a:t>
            </a:r>
            <a:r>
              <a:rPr lang="en-US" dirty="0" err="1"/>
              <a:t>putem</a:t>
            </a:r>
            <a:r>
              <a:rPr lang="en-US" dirty="0"/>
              <a:t>. </a:t>
            </a:r>
            <a:r>
              <a:rPr lang="en-US" dirty="0" err="1"/>
              <a:t>Bojim</a:t>
            </a:r>
            <a:r>
              <a:rPr lang="en-US" dirty="0"/>
              <a:t> se </a:t>
            </a:r>
            <a:r>
              <a:rPr lang="en-US" dirty="0" err="1" smtClean="0"/>
              <a:t>prepisivanj</a:t>
            </a:r>
            <a:r>
              <a:rPr lang="hr-HR" dirty="0" smtClean="0"/>
              <a:t>a.</a:t>
            </a:r>
          </a:p>
          <a:p>
            <a:pPr marL="0" indent="0">
              <a:buNone/>
            </a:pPr>
            <a:r>
              <a:rPr lang="hr-HR" dirty="0"/>
              <a:t>-Vrlo je bitno da se snizi prag ocjenjivanja jer neki roditelji rade umjesto djece, dok kod drugih to nije slučaj (primjerice moje dijete samostalno obavlja sve); tako da ocijene svakako nisu realne</a:t>
            </a:r>
            <a:r>
              <a:rPr lang="hr-HR" dirty="0" smtClean="0"/>
              <a:t>!</a:t>
            </a:r>
          </a:p>
          <a:p>
            <a:pPr marL="0" indent="0">
              <a:buNone/>
            </a:pPr>
            <a:r>
              <a:rPr lang="hr-HR" dirty="0"/>
              <a:t>-vrednovanje učeničke </a:t>
            </a:r>
            <a:r>
              <a:rPr lang="hr-HR" dirty="0" err="1"/>
              <a:t>aktivnosti,zalaganja</a:t>
            </a:r>
            <a:r>
              <a:rPr lang="hr-HR" dirty="0"/>
              <a:t> i truda za cijelo vrijeme on Line nastave što bi moglo doprinijeti poboljšanju krajnjih rezultata u ocjenjivanju</a:t>
            </a:r>
            <a:r>
              <a:rPr lang="hr-HR" dirty="0" smtClean="0"/>
              <a:t>.</a:t>
            </a:r>
          </a:p>
          <a:p>
            <a:pPr marL="0" indent="0">
              <a:buNone/>
            </a:pPr>
            <a:r>
              <a:rPr lang="hr-HR" dirty="0"/>
              <a:t>-Ovakav način nastave je vrlo dobro organiziran. Pohvale svim nastavnicima na trudu i pokušajima da djeci što više približe nastavne sadržaje. </a:t>
            </a:r>
            <a:endParaRPr lang="hr-HR" dirty="0" smtClean="0"/>
          </a:p>
          <a:p>
            <a:pPr marL="0" indent="0">
              <a:buNone/>
            </a:pPr>
            <a:r>
              <a:rPr lang="hr-HR" dirty="0" smtClean="0"/>
              <a:t>Jedina </a:t>
            </a:r>
            <a:r>
              <a:rPr lang="hr-HR" dirty="0"/>
              <a:t>zamjerka je način vrednovanja budući da još uvijek nismo sigurni kako će to </a:t>
            </a:r>
            <a:r>
              <a:rPr lang="hr-HR" dirty="0" smtClean="0"/>
              <a:t>izgledati</a:t>
            </a:r>
          </a:p>
          <a:p>
            <a:pPr marL="0" indent="0">
              <a:buNone/>
            </a:pPr>
            <a:endParaRPr lang="en-US" dirty="0"/>
          </a:p>
        </p:txBody>
      </p:sp>
    </p:spTree>
    <p:extLst>
      <p:ext uri="{BB962C8B-B14F-4D97-AF65-F5344CB8AC3E}">
        <p14:creationId xmlns:p14="http://schemas.microsoft.com/office/powerpoint/2010/main" val="7565303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p:txBody>
          <a:bodyPr/>
          <a:lstStyle/>
          <a:p>
            <a:pPr marL="0" indent="0">
              <a:buNone/>
            </a:pPr>
            <a:r>
              <a:rPr lang="en-US" dirty="0" err="1"/>
              <a:t>Zasad</a:t>
            </a:r>
            <a:r>
              <a:rPr lang="en-US" dirty="0"/>
              <a:t> </a:t>
            </a:r>
            <a:r>
              <a:rPr lang="en-US" dirty="0" err="1"/>
              <a:t>sam</a:t>
            </a:r>
            <a:r>
              <a:rPr lang="en-US" dirty="0"/>
              <a:t> </a:t>
            </a:r>
            <a:r>
              <a:rPr lang="en-US" dirty="0" err="1"/>
              <a:t>uglavnom</a:t>
            </a:r>
            <a:r>
              <a:rPr lang="en-US" dirty="0"/>
              <a:t> </a:t>
            </a:r>
            <a:r>
              <a:rPr lang="en-US" dirty="0" err="1"/>
              <a:t>zadovoljna</a:t>
            </a:r>
            <a:r>
              <a:rPr lang="en-US" dirty="0"/>
              <a:t> s </a:t>
            </a:r>
            <a:r>
              <a:rPr lang="en-US" dirty="0" err="1"/>
              <a:t>nastavom</a:t>
            </a:r>
            <a:r>
              <a:rPr lang="en-US" dirty="0"/>
              <a:t>. U </a:t>
            </a:r>
            <a:r>
              <a:rPr lang="en-US" dirty="0" err="1"/>
              <a:t>početku</a:t>
            </a:r>
            <a:r>
              <a:rPr lang="en-US" dirty="0"/>
              <a:t> je </a:t>
            </a:r>
            <a:r>
              <a:rPr lang="en-US" dirty="0" err="1"/>
              <a:t>bilo</a:t>
            </a:r>
            <a:r>
              <a:rPr lang="en-US" dirty="0"/>
              <a:t> </a:t>
            </a:r>
            <a:r>
              <a:rPr lang="en-US" dirty="0" err="1"/>
              <a:t>potrebno</a:t>
            </a:r>
            <a:r>
              <a:rPr lang="en-US" dirty="0"/>
              <a:t> </a:t>
            </a:r>
            <a:r>
              <a:rPr lang="en-US" dirty="0" err="1"/>
              <a:t>prilagođavanje</a:t>
            </a:r>
            <a:r>
              <a:rPr lang="en-US" dirty="0"/>
              <a:t> </a:t>
            </a:r>
            <a:r>
              <a:rPr lang="en-US" dirty="0" err="1"/>
              <a:t>i</a:t>
            </a:r>
            <a:r>
              <a:rPr lang="en-US" dirty="0"/>
              <a:t> </a:t>
            </a:r>
            <a:r>
              <a:rPr lang="en-US" dirty="0" err="1"/>
              <a:t>većina</a:t>
            </a:r>
            <a:r>
              <a:rPr lang="en-US" dirty="0"/>
              <a:t> dana je </a:t>
            </a:r>
            <a:r>
              <a:rPr lang="en-US" dirty="0" err="1"/>
              <a:t>odlazila</a:t>
            </a:r>
            <a:r>
              <a:rPr lang="en-US" dirty="0"/>
              <a:t> </a:t>
            </a:r>
            <a:r>
              <a:rPr lang="en-US" dirty="0" err="1"/>
              <a:t>na</a:t>
            </a:r>
            <a:r>
              <a:rPr lang="en-US" dirty="0"/>
              <a:t> </a:t>
            </a:r>
            <a:r>
              <a:rPr lang="en-US" dirty="0" err="1"/>
              <a:t>ispunjavanje</a:t>
            </a:r>
            <a:r>
              <a:rPr lang="en-US" dirty="0"/>
              <a:t> </a:t>
            </a:r>
            <a:r>
              <a:rPr lang="en-US" dirty="0" err="1"/>
              <a:t>zadataka</a:t>
            </a:r>
            <a:r>
              <a:rPr lang="en-US" dirty="0"/>
              <a:t>, </a:t>
            </a:r>
            <a:r>
              <a:rPr lang="en-US" dirty="0" err="1"/>
              <a:t>ali</a:t>
            </a:r>
            <a:r>
              <a:rPr lang="en-US" dirty="0"/>
              <a:t> </a:t>
            </a:r>
            <a:r>
              <a:rPr lang="en-US" dirty="0" err="1"/>
              <a:t>pomalo</a:t>
            </a:r>
            <a:r>
              <a:rPr lang="en-US" dirty="0"/>
              <a:t> se </a:t>
            </a:r>
            <a:r>
              <a:rPr lang="en-US" dirty="0" err="1"/>
              <a:t>dijete</a:t>
            </a:r>
            <a:r>
              <a:rPr lang="en-US" dirty="0"/>
              <a:t> </a:t>
            </a:r>
            <a:r>
              <a:rPr lang="en-US" dirty="0" err="1"/>
              <a:t>uhodalo</a:t>
            </a:r>
            <a:r>
              <a:rPr lang="en-US" dirty="0"/>
              <a:t>. Ne </a:t>
            </a:r>
            <a:r>
              <a:rPr lang="en-US" dirty="0" err="1"/>
              <a:t>prati</a:t>
            </a:r>
            <a:r>
              <a:rPr lang="en-US" dirty="0"/>
              <a:t> </a:t>
            </a:r>
            <a:r>
              <a:rPr lang="en-US" dirty="0" err="1"/>
              <a:t>više</a:t>
            </a:r>
            <a:r>
              <a:rPr lang="en-US" dirty="0"/>
              <a:t> </a:t>
            </a:r>
            <a:r>
              <a:rPr lang="en-US" dirty="0" err="1"/>
              <a:t>tv</a:t>
            </a:r>
            <a:r>
              <a:rPr lang="en-US" dirty="0"/>
              <a:t> </a:t>
            </a:r>
            <a:r>
              <a:rPr lang="en-US" dirty="0" err="1"/>
              <a:t>nastavu</a:t>
            </a:r>
            <a:r>
              <a:rPr lang="en-US" dirty="0"/>
              <a:t> s </a:t>
            </a:r>
            <a:r>
              <a:rPr lang="en-US" dirty="0" err="1"/>
              <a:t>obzirom</a:t>
            </a:r>
            <a:r>
              <a:rPr lang="en-US" dirty="0"/>
              <a:t> da </a:t>
            </a:r>
            <a:r>
              <a:rPr lang="en-US" dirty="0" err="1"/>
              <a:t>učitelji</a:t>
            </a:r>
            <a:r>
              <a:rPr lang="en-US" dirty="0"/>
              <a:t> stave link </a:t>
            </a:r>
            <a:r>
              <a:rPr lang="en-US" dirty="0" err="1"/>
              <a:t>na</a:t>
            </a:r>
            <a:r>
              <a:rPr lang="en-US" dirty="0"/>
              <a:t> </a:t>
            </a:r>
            <a:r>
              <a:rPr lang="en-US" dirty="0" err="1"/>
              <a:t>neki</a:t>
            </a:r>
            <a:r>
              <a:rPr lang="en-US" dirty="0"/>
              <a:t> video </a:t>
            </a:r>
            <a:r>
              <a:rPr lang="en-US" dirty="0" err="1"/>
              <a:t>vezan</a:t>
            </a:r>
            <a:r>
              <a:rPr lang="en-US" dirty="0"/>
              <a:t> </a:t>
            </a:r>
            <a:r>
              <a:rPr lang="en-US" dirty="0" err="1"/>
              <a:t>za</a:t>
            </a:r>
            <a:r>
              <a:rPr lang="en-US" dirty="0"/>
              <a:t> </a:t>
            </a:r>
            <a:r>
              <a:rPr lang="en-US" dirty="0" err="1"/>
              <a:t>lekciju</a:t>
            </a:r>
            <a:r>
              <a:rPr lang="en-US" dirty="0"/>
              <a:t> </a:t>
            </a:r>
            <a:r>
              <a:rPr lang="en-US" dirty="0" err="1"/>
              <a:t>koju</a:t>
            </a:r>
            <a:r>
              <a:rPr lang="en-US" dirty="0"/>
              <a:t> </a:t>
            </a:r>
            <a:r>
              <a:rPr lang="en-US" dirty="0" err="1"/>
              <a:t>obrađuju</a:t>
            </a:r>
            <a:r>
              <a:rPr lang="en-US" dirty="0"/>
              <a:t>. </a:t>
            </a:r>
            <a:r>
              <a:rPr lang="en-US" dirty="0" err="1"/>
              <a:t>Inače</a:t>
            </a:r>
            <a:r>
              <a:rPr lang="en-US" dirty="0"/>
              <a:t> ne bi </a:t>
            </a:r>
            <a:r>
              <a:rPr lang="en-US" dirty="0" err="1"/>
              <a:t>uspjela</a:t>
            </a:r>
            <a:r>
              <a:rPr lang="en-US" dirty="0"/>
              <a:t> </a:t>
            </a:r>
            <a:r>
              <a:rPr lang="en-US" dirty="0" err="1"/>
              <a:t>sve</a:t>
            </a:r>
            <a:r>
              <a:rPr lang="en-US" dirty="0"/>
              <a:t> </a:t>
            </a:r>
            <a:r>
              <a:rPr lang="en-US" dirty="0" err="1"/>
              <a:t>stići</a:t>
            </a:r>
            <a:r>
              <a:rPr lang="en-US" dirty="0"/>
              <a:t>. </a:t>
            </a:r>
            <a:r>
              <a:rPr lang="en-US" dirty="0" err="1"/>
              <a:t>Malo</a:t>
            </a:r>
            <a:r>
              <a:rPr lang="en-US" dirty="0"/>
              <a:t> problem </a:t>
            </a:r>
            <a:r>
              <a:rPr lang="en-US" dirty="0" err="1"/>
              <a:t>stvara</a:t>
            </a:r>
            <a:r>
              <a:rPr lang="en-US" dirty="0"/>
              <a:t> to </a:t>
            </a:r>
            <a:r>
              <a:rPr lang="en-US" dirty="0" err="1"/>
              <a:t>što</a:t>
            </a:r>
            <a:r>
              <a:rPr lang="en-US" dirty="0"/>
              <a:t> </a:t>
            </a:r>
            <a:r>
              <a:rPr lang="en-US" dirty="0" err="1"/>
              <a:t>svaki</a:t>
            </a:r>
            <a:r>
              <a:rPr lang="en-US" dirty="0"/>
              <a:t> </a:t>
            </a:r>
            <a:r>
              <a:rPr lang="en-US" dirty="0" err="1"/>
              <a:t>nastavnik</a:t>
            </a:r>
            <a:r>
              <a:rPr lang="en-US" dirty="0"/>
              <a:t> </a:t>
            </a:r>
            <a:r>
              <a:rPr lang="en-US" dirty="0" err="1"/>
              <a:t>preferira</a:t>
            </a:r>
            <a:r>
              <a:rPr lang="en-US" dirty="0"/>
              <a:t> </a:t>
            </a:r>
            <a:r>
              <a:rPr lang="en-US" dirty="0" err="1"/>
              <a:t>različite</a:t>
            </a:r>
            <a:r>
              <a:rPr lang="en-US" dirty="0"/>
              <a:t> </a:t>
            </a:r>
            <a:r>
              <a:rPr lang="en-US" dirty="0" err="1"/>
              <a:t>načine</a:t>
            </a:r>
            <a:r>
              <a:rPr lang="en-US" dirty="0"/>
              <a:t> </a:t>
            </a:r>
            <a:r>
              <a:rPr lang="en-US" dirty="0" err="1"/>
              <a:t>dostave</a:t>
            </a:r>
            <a:r>
              <a:rPr lang="en-US" dirty="0"/>
              <a:t> </a:t>
            </a:r>
            <a:r>
              <a:rPr lang="en-US" dirty="0" err="1"/>
              <a:t>domaćih</a:t>
            </a:r>
            <a:r>
              <a:rPr lang="en-US" dirty="0"/>
              <a:t> </a:t>
            </a:r>
            <a:r>
              <a:rPr lang="en-US" dirty="0" err="1"/>
              <a:t>uradaka</a:t>
            </a:r>
            <a:r>
              <a:rPr lang="en-US" dirty="0"/>
              <a:t> pa je </a:t>
            </a:r>
            <a:r>
              <a:rPr lang="en-US" dirty="0" err="1"/>
              <a:t>potrebno</a:t>
            </a:r>
            <a:r>
              <a:rPr lang="en-US" dirty="0"/>
              <a:t> </a:t>
            </a:r>
            <a:r>
              <a:rPr lang="en-US" dirty="0" err="1"/>
              <a:t>sve</a:t>
            </a:r>
            <a:r>
              <a:rPr lang="en-US" dirty="0"/>
              <a:t> </a:t>
            </a:r>
            <a:r>
              <a:rPr lang="en-US" dirty="0" err="1"/>
              <a:t>pohvatati</a:t>
            </a:r>
            <a:r>
              <a:rPr lang="en-US" dirty="0"/>
              <a:t>. </a:t>
            </a:r>
            <a:r>
              <a:rPr lang="en-US" dirty="0" err="1"/>
              <a:t>Vidjet</a:t>
            </a:r>
            <a:r>
              <a:rPr lang="en-US" dirty="0"/>
              <a:t> </a:t>
            </a:r>
            <a:r>
              <a:rPr lang="en-US" dirty="0" err="1"/>
              <a:t>ćemo</a:t>
            </a:r>
            <a:r>
              <a:rPr lang="en-US" dirty="0"/>
              <a:t> </a:t>
            </a:r>
            <a:r>
              <a:rPr lang="en-US" dirty="0" err="1"/>
              <a:t>kako</a:t>
            </a:r>
            <a:r>
              <a:rPr lang="en-US" dirty="0"/>
              <a:t> </a:t>
            </a:r>
            <a:r>
              <a:rPr lang="en-US" dirty="0" err="1"/>
              <a:t>će</a:t>
            </a:r>
            <a:r>
              <a:rPr lang="en-US" dirty="0"/>
              <a:t> </a:t>
            </a:r>
            <a:r>
              <a:rPr lang="en-US" dirty="0" err="1"/>
              <a:t>ići</a:t>
            </a:r>
            <a:r>
              <a:rPr lang="en-US" dirty="0"/>
              <a:t> s </a:t>
            </a:r>
            <a:r>
              <a:rPr lang="en-US" dirty="0" err="1"/>
              <a:t>vrednovanjem</a:t>
            </a:r>
            <a:r>
              <a:rPr lang="en-US" dirty="0"/>
              <a:t>, </a:t>
            </a:r>
            <a:r>
              <a:rPr lang="en-US" dirty="0" err="1"/>
              <a:t>tu</a:t>
            </a:r>
            <a:r>
              <a:rPr lang="en-US" dirty="0"/>
              <a:t> </a:t>
            </a:r>
            <a:r>
              <a:rPr lang="en-US" dirty="0" err="1"/>
              <a:t>imamo</a:t>
            </a:r>
            <a:r>
              <a:rPr lang="en-US" dirty="0"/>
              <a:t> </a:t>
            </a:r>
            <a:r>
              <a:rPr lang="en-US" dirty="0" err="1"/>
              <a:t>nedoumice</a:t>
            </a:r>
            <a:r>
              <a:rPr lang="en-US" dirty="0"/>
              <a:t>. </a:t>
            </a:r>
            <a:r>
              <a:rPr lang="en-US" dirty="0" err="1"/>
              <a:t>Osobno</a:t>
            </a:r>
            <a:r>
              <a:rPr lang="en-US" dirty="0"/>
              <a:t> </a:t>
            </a:r>
            <a:r>
              <a:rPr lang="en-US" dirty="0" err="1"/>
              <a:t>najveće</a:t>
            </a:r>
            <a:r>
              <a:rPr lang="en-US" dirty="0"/>
              <a:t> </a:t>
            </a:r>
            <a:r>
              <a:rPr lang="en-US" dirty="0" err="1"/>
              <a:t>pitanje</a:t>
            </a:r>
            <a:r>
              <a:rPr lang="en-US" dirty="0"/>
              <a:t> mi je </a:t>
            </a:r>
            <a:r>
              <a:rPr lang="en-US" dirty="0" err="1"/>
              <a:t>kvaliteta</a:t>
            </a:r>
            <a:r>
              <a:rPr lang="en-US" dirty="0"/>
              <a:t> </a:t>
            </a:r>
            <a:r>
              <a:rPr lang="en-US" dirty="0" err="1"/>
              <a:t>ovako</a:t>
            </a:r>
            <a:r>
              <a:rPr lang="en-US" dirty="0"/>
              <a:t> </a:t>
            </a:r>
            <a:r>
              <a:rPr lang="en-US" dirty="0" err="1"/>
              <a:t>naučenog</a:t>
            </a:r>
            <a:r>
              <a:rPr lang="en-US" dirty="0"/>
              <a:t> </a:t>
            </a:r>
            <a:r>
              <a:rPr lang="en-US" dirty="0" err="1"/>
              <a:t>gradiva</a:t>
            </a:r>
            <a:r>
              <a:rPr lang="en-US" dirty="0"/>
              <a:t> </a:t>
            </a:r>
            <a:r>
              <a:rPr lang="en-US" dirty="0" err="1"/>
              <a:t>te</a:t>
            </a:r>
            <a:r>
              <a:rPr lang="en-US" dirty="0"/>
              <a:t> </a:t>
            </a:r>
            <a:r>
              <a:rPr lang="en-US" dirty="0" err="1"/>
              <a:t>hoće</a:t>
            </a:r>
            <a:r>
              <a:rPr lang="en-US" dirty="0"/>
              <a:t> li </a:t>
            </a:r>
            <a:r>
              <a:rPr lang="en-US" dirty="0" err="1"/>
              <a:t>ostaviti</a:t>
            </a:r>
            <a:r>
              <a:rPr lang="en-US" dirty="0"/>
              <a:t> </a:t>
            </a:r>
            <a:r>
              <a:rPr lang="en-US" dirty="0" err="1"/>
              <a:t>posljedice</a:t>
            </a:r>
            <a:r>
              <a:rPr lang="en-US" dirty="0"/>
              <a:t> </a:t>
            </a:r>
            <a:r>
              <a:rPr lang="en-US" dirty="0" err="1"/>
              <a:t>na</a:t>
            </a:r>
            <a:r>
              <a:rPr lang="en-US" dirty="0"/>
              <a:t> </a:t>
            </a:r>
            <a:r>
              <a:rPr lang="en-US" dirty="0" err="1"/>
              <a:t>daljnje</a:t>
            </a:r>
            <a:r>
              <a:rPr lang="en-US" dirty="0"/>
              <a:t> </a:t>
            </a:r>
            <a:r>
              <a:rPr lang="en-US" dirty="0" err="1"/>
              <a:t>školovanje</a:t>
            </a:r>
            <a:r>
              <a:rPr lang="en-US" dirty="0"/>
              <a:t>.</a:t>
            </a:r>
          </a:p>
        </p:txBody>
      </p:sp>
    </p:spTree>
    <p:extLst>
      <p:ext uri="{BB962C8B-B14F-4D97-AF65-F5344CB8AC3E}">
        <p14:creationId xmlns:p14="http://schemas.microsoft.com/office/powerpoint/2010/main" val="23946722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 kraj:</a:t>
            </a:r>
            <a:endParaRPr lang="en-US" dirty="0"/>
          </a:p>
        </p:txBody>
      </p:sp>
      <p:sp>
        <p:nvSpPr>
          <p:cNvPr id="3" name="Rezervirano mjesto sadržaja 2"/>
          <p:cNvSpPr>
            <a:spLocks noGrp="1"/>
          </p:cNvSpPr>
          <p:nvPr>
            <p:ph sz="half" idx="1"/>
          </p:nvPr>
        </p:nvSpPr>
        <p:spPr/>
        <p:txBody>
          <a:bodyPr/>
          <a:lstStyle/>
          <a:p>
            <a:pPr marL="0" indent="0">
              <a:buNone/>
            </a:pPr>
            <a:r>
              <a:rPr lang="hr-HR" dirty="0" smtClean="0"/>
              <a:t>Dobiveni </a:t>
            </a:r>
            <a:r>
              <a:rPr lang="hr-HR" dirty="0"/>
              <a:t>rezultati pomažu </a:t>
            </a:r>
            <a:r>
              <a:rPr lang="hr-HR" dirty="0" smtClean="0"/>
              <a:t>sagledavanju </a:t>
            </a:r>
            <a:r>
              <a:rPr lang="hr-HR" dirty="0"/>
              <a:t>stanja u nastavi na daljinu. Kao i prijedloge roditelja, potrebno ih je sagledati u svjetlu pedagoške prakse i naše zbilje. Pojedini nisu ostvarivi. Ostale  treba iskoristiti kao poticaj u unaprjeđenju suradnje i nastave na daljinu.</a:t>
            </a:r>
          </a:p>
          <a:p>
            <a:pPr marL="0" indent="0">
              <a:buNone/>
            </a:pPr>
            <a:endParaRPr lang="en-US" dirty="0"/>
          </a:p>
        </p:txBody>
      </p:sp>
      <p:sp>
        <p:nvSpPr>
          <p:cNvPr id="4" name="Rezervirano mjesto sadržaja 3"/>
          <p:cNvSpPr>
            <a:spLocks noGrp="1"/>
          </p:cNvSpPr>
          <p:nvPr>
            <p:ph sz="half" idx="2"/>
          </p:nvPr>
        </p:nvSpPr>
        <p:spPr/>
        <p:txBody>
          <a:bodyPr/>
          <a:lstStyle/>
          <a:p>
            <a:endParaRPr lang="hr-HR" dirty="0" smtClean="0"/>
          </a:p>
          <a:p>
            <a:endParaRPr lang="hr-HR" dirty="0"/>
          </a:p>
          <a:p>
            <a:endParaRPr lang="hr-HR" dirty="0" smtClean="0"/>
          </a:p>
          <a:p>
            <a:pPr marL="0" indent="0">
              <a:buNone/>
            </a:pPr>
            <a:r>
              <a:rPr lang="hr-HR" dirty="0" smtClean="0"/>
              <a:t>                </a:t>
            </a:r>
          </a:p>
          <a:p>
            <a:pPr marL="0" indent="0">
              <a:buNone/>
            </a:pPr>
            <a:r>
              <a:rPr lang="hr-HR" dirty="0"/>
              <a:t> </a:t>
            </a:r>
            <a:r>
              <a:rPr lang="hr-HR" dirty="0" smtClean="0"/>
              <a:t>                    Hvala na suradnji!</a:t>
            </a:r>
            <a:endParaRPr lang="en-US" dirty="0"/>
          </a:p>
        </p:txBody>
      </p:sp>
    </p:spTree>
    <p:extLst>
      <p:ext uri="{BB962C8B-B14F-4D97-AF65-F5344CB8AC3E}">
        <p14:creationId xmlns:p14="http://schemas.microsoft.com/office/powerpoint/2010/main" val="1378771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sz="2400" b="1" dirty="0" smtClean="0">
                <a:solidFill>
                  <a:srgbClr val="FF0000"/>
                </a:solidFill>
              </a:rPr>
              <a:t>Tehnička podrška: oprema</a:t>
            </a:r>
            <a:r>
              <a:rPr lang="hr-HR" sz="2400" dirty="0" smtClean="0"/>
              <a:t/>
            </a:r>
            <a:br>
              <a:rPr lang="hr-HR" sz="2400" dirty="0" smtClean="0"/>
            </a:br>
            <a:r>
              <a:rPr lang="en-US" sz="2400" b="1" dirty="0" err="1" smtClean="0"/>
              <a:t>Ima</a:t>
            </a:r>
            <a:r>
              <a:rPr lang="en-US" sz="2400" b="1" dirty="0" smtClean="0"/>
              <a:t> li </a:t>
            </a:r>
            <a:r>
              <a:rPr lang="en-US" sz="2400" b="1" dirty="0" err="1" smtClean="0"/>
              <a:t>vaše</a:t>
            </a:r>
            <a:r>
              <a:rPr lang="en-US" sz="2400" b="1" dirty="0" smtClean="0"/>
              <a:t> </a:t>
            </a:r>
            <a:r>
              <a:rPr lang="en-US" sz="2400" b="1" dirty="0" err="1" smtClean="0"/>
              <a:t>dijete</a:t>
            </a:r>
            <a:r>
              <a:rPr lang="en-US" sz="2400" b="1" dirty="0" smtClean="0"/>
              <a:t> </a:t>
            </a:r>
            <a:r>
              <a:rPr lang="en-US" sz="2400" b="1" dirty="0" err="1" smtClean="0"/>
              <a:t>samo</a:t>
            </a:r>
            <a:r>
              <a:rPr lang="en-US" sz="2400" b="1" dirty="0" smtClean="0"/>
              <a:t> </a:t>
            </a:r>
            <a:r>
              <a:rPr lang="en-US" sz="2400" b="1" dirty="0" err="1" smtClean="0"/>
              <a:t>svoj</a:t>
            </a:r>
            <a:r>
              <a:rPr lang="en-US" sz="2400" b="1" dirty="0" smtClean="0"/>
              <a:t> </a:t>
            </a:r>
            <a:r>
              <a:rPr lang="en-US" sz="2400" b="1" dirty="0" err="1" smtClean="0"/>
              <a:t>uređaj</a:t>
            </a:r>
            <a:r>
              <a:rPr lang="en-US" sz="2400" b="1" dirty="0" smtClean="0"/>
              <a:t> </a:t>
            </a:r>
            <a:r>
              <a:rPr lang="en-US" sz="2400" b="1" dirty="0" err="1" smtClean="0"/>
              <a:t>na</a:t>
            </a:r>
            <a:r>
              <a:rPr lang="en-US" sz="2400" b="1" dirty="0" smtClean="0"/>
              <a:t> </a:t>
            </a:r>
            <a:r>
              <a:rPr lang="en-US" sz="2400" b="1" dirty="0" err="1" smtClean="0"/>
              <a:t>raspolaganju</a:t>
            </a:r>
            <a:r>
              <a:rPr lang="en-US" sz="2400" b="1" dirty="0" smtClean="0"/>
              <a:t> </a:t>
            </a:r>
            <a:r>
              <a:rPr lang="en-US" sz="2400" b="1" dirty="0" err="1" smtClean="0"/>
              <a:t>za</a:t>
            </a:r>
            <a:r>
              <a:rPr lang="en-US" sz="2400" b="1" dirty="0" smtClean="0"/>
              <a:t> </a:t>
            </a:r>
            <a:r>
              <a:rPr lang="en-US" sz="2400" b="1" dirty="0" err="1" smtClean="0"/>
              <a:t>školu</a:t>
            </a:r>
            <a:r>
              <a:rPr lang="en-US" sz="2400" b="1" dirty="0" smtClean="0"/>
              <a:t> </a:t>
            </a:r>
            <a:r>
              <a:rPr lang="en-US" sz="2400" b="1" dirty="0" err="1" smtClean="0"/>
              <a:t>na</a:t>
            </a:r>
            <a:r>
              <a:rPr lang="en-US" sz="2400" b="1" dirty="0" smtClean="0"/>
              <a:t> </a:t>
            </a:r>
            <a:r>
              <a:rPr lang="en-US" sz="2400" b="1" dirty="0" err="1" smtClean="0"/>
              <a:t>daljinu</a:t>
            </a:r>
            <a:r>
              <a:rPr lang="en-US" sz="2400" b="1" dirty="0" smtClean="0"/>
              <a:t> </a:t>
            </a:r>
            <a:r>
              <a:rPr lang="en-US" sz="2400" b="1" dirty="0" err="1" smtClean="0"/>
              <a:t>ili</a:t>
            </a:r>
            <a:r>
              <a:rPr lang="en-US" sz="2400" b="1" dirty="0" smtClean="0"/>
              <a:t> </a:t>
            </a:r>
            <a:r>
              <a:rPr lang="en-US" sz="2400" b="1" dirty="0" err="1" smtClean="0"/>
              <a:t>uređaj</a:t>
            </a:r>
            <a:r>
              <a:rPr lang="en-US" sz="2400" b="1" dirty="0" smtClean="0"/>
              <a:t> </a:t>
            </a:r>
            <a:r>
              <a:rPr lang="en-US" sz="2400" b="1" dirty="0" err="1" smtClean="0"/>
              <a:t>dijeli</a:t>
            </a:r>
            <a:r>
              <a:rPr lang="en-US" sz="2400" b="1" dirty="0" smtClean="0"/>
              <a:t> s </a:t>
            </a:r>
            <a:r>
              <a:rPr lang="en-US" sz="2400" b="1" dirty="0" err="1" smtClean="0"/>
              <a:t>još</a:t>
            </a:r>
            <a:r>
              <a:rPr lang="en-US" sz="2400" b="1" dirty="0" smtClean="0"/>
              <a:t> </a:t>
            </a:r>
            <a:r>
              <a:rPr lang="en-US" sz="2400" b="1" dirty="0" err="1" smtClean="0"/>
              <a:t>nekim</a:t>
            </a:r>
            <a:r>
              <a:rPr lang="en-US" sz="2400" b="1" dirty="0" smtClean="0"/>
              <a:t> od </a:t>
            </a:r>
            <a:r>
              <a:rPr lang="en-US" sz="2400" b="1" dirty="0" err="1" smtClean="0"/>
              <a:t>ukućana</a:t>
            </a:r>
            <a:r>
              <a:rPr lang="en-US" sz="2400" b="1" dirty="0" smtClean="0"/>
              <a:t> </a:t>
            </a:r>
            <a:r>
              <a:rPr lang="en-US" sz="2400" b="1" dirty="0" err="1" smtClean="0"/>
              <a:t>koji</a:t>
            </a:r>
            <a:r>
              <a:rPr lang="en-US" sz="2400" b="1" dirty="0" smtClean="0"/>
              <a:t> je </a:t>
            </a:r>
            <a:r>
              <a:rPr lang="en-US" sz="2400" b="1" dirty="0" err="1" smtClean="0"/>
              <a:t>učenik</a:t>
            </a:r>
            <a:r>
              <a:rPr lang="en-US" sz="2400" b="1" dirty="0" smtClean="0"/>
              <a:t>, student, </a:t>
            </a:r>
            <a:r>
              <a:rPr lang="en-US" sz="2400" b="1" dirty="0" err="1" smtClean="0"/>
              <a:t>radnik</a:t>
            </a:r>
            <a:r>
              <a:rPr lang="en-US" sz="2400" b="1" dirty="0" smtClean="0"/>
              <a:t> (s </a:t>
            </a:r>
            <a:r>
              <a:rPr lang="en-US" sz="2400" b="1" dirty="0" err="1" smtClean="0"/>
              <a:t>bratom</a:t>
            </a:r>
            <a:r>
              <a:rPr lang="en-US" sz="2400" b="1" dirty="0" smtClean="0"/>
              <a:t>, </a:t>
            </a:r>
            <a:r>
              <a:rPr lang="en-US" sz="2400" b="1" dirty="0" err="1" smtClean="0"/>
              <a:t>sestrom</a:t>
            </a:r>
            <a:r>
              <a:rPr lang="en-US" sz="2400" b="1" dirty="0" smtClean="0"/>
              <a:t>, </a:t>
            </a:r>
            <a:r>
              <a:rPr lang="en-US" sz="2400" b="1" dirty="0" err="1" smtClean="0"/>
              <a:t>roditeljem</a:t>
            </a:r>
            <a:r>
              <a:rPr lang="en-US" sz="2400" b="1" dirty="0" smtClean="0"/>
              <a:t>)</a:t>
            </a:r>
            <a:r>
              <a:rPr lang="hr-HR" sz="2400" b="1" dirty="0" smtClean="0"/>
              <a:t>?</a:t>
            </a:r>
            <a:endParaRPr lang="en-US" sz="2400" b="1" dirty="0"/>
          </a:p>
        </p:txBody>
      </p:sp>
      <p:sp>
        <p:nvSpPr>
          <p:cNvPr id="3" name="Rezervirano mjesto sadržaja 2"/>
          <p:cNvSpPr>
            <a:spLocks noGrp="1"/>
          </p:cNvSpPr>
          <p:nvPr>
            <p:ph sz="half" idx="1"/>
          </p:nvPr>
        </p:nvSpPr>
        <p:spPr/>
        <p:txBody>
          <a:bodyPr>
            <a:normAutofit fontScale="85000" lnSpcReduction="10000"/>
          </a:bodyPr>
          <a:lstStyle/>
          <a:p>
            <a:pPr marL="0" indent="0">
              <a:buNone/>
            </a:pPr>
            <a:r>
              <a:rPr lang="hr-HR" dirty="0" smtClean="0"/>
              <a:t>D</a:t>
            </a:r>
            <a:r>
              <a:rPr lang="en-US" dirty="0" smtClean="0"/>
              <a:t>a, </a:t>
            </a:r>
            <a:r>
              <a:rPr lang="en-US" dirty="0" err="1" smtClean="0"/>
              <a:t>ima</a:t>
            </a:r>
            <a:r>
              <a:rPr lang="en-US" dirty="0" smtClean="0"/>
              <a:t> </a:t>
            </a:r>
            <a:r>
              <a:rPr lang="en-US" dirty="0" err="1" smtClean="0"/>
              <a:t>svoj</a:t>
            </a:r>
            <a:r>
              <a:rPr lang="en-US" dirty="0" smtClean="0"/>
              <a:t> </a:t>
            </a:r>
            <a:r>
              <a:rPr lang="en-US" dirty="0" err="1" smtClean="0"/>
              <a:t>uređaj</a:t>
            </a:r>
            <a:r>
              <a:rPr lang="en-US" dirty="0" smtClean="0"/>
              <a:t> </a:t>
            </a:r>
            <a:r>
              <a:rPr lang="en-US" dirty="0" err="1" smtClean="0"/>
              <a:t>za</a:t>
            </a:r>
            <a:r>
              <a:rPr lang="en-US" dirty="0" smtClean="0"/>
              <a:t> </a:t>
            </a:r>
            <a:r>
              <a:rPr lang="en-US" dirty="0" err="1" smtClean="0"/>
              <a:t>školu</a:t>
            </a:r>
            <a:r>
              <a:rPr lang="en-US" dirty="0" smtClean="0"/>
              <a:t> </a:t>
            </a:r>
            <a:r>
              <a:rPr lang="en-US" dirty="0" err="1" smtClean="0"/>
              <a:t>na</a:t>
            </a:r>
            <a:r>
              <a:rPr lang="en-US" dirty="0" smtClean="0"/>
              <a:t> </a:t>
            </a:r>
            <a:r>
              <a:rPr lang="en-US" dirty="0" err="1" smtClean="0"/>
              <a:t>daljinu</a:t>
            </a:r>
            <a:r>
              <a:rPr lang="hr-HR" dirty="0" smtClean="0"/>
              <a:t> 86%</a:t>
            </a:r>
            <a:r>
              <a:rPr lang="en-US" dirty="0" smtClean="0"/>
              <a:t>	272	</a:t>
            </a:r>
            <a:endParaRPr lang="hr-HR" dirty="0" smtClean="0"/>
          </a:p>
          <a:p>
            <a:pPr marL="0" indent="0">
              <a:buNone/>
            </a:pPr>
            <a:endParaRPr lang="en-US" dirty="0" smtClean="0"/>
          </a:p>
          <a:p>
            <a:pPr marL="0" indent="0">
              <a:buNone/>
            </a:pPr>
            <a:r>
              <a:rPr lang="en-US" dirty="0" err="1" smtClean="0">
                <a:solidFill>
                  <a:srgbClr val="FF0000"/>
                </a:solidFill>
              </a:rPr>
              <a:t>Dijete</a:t>
            </a:r>
            <a:r>
              <a:rPr lang="en-US" dirty="0" smtClean="0">
                <a:solidFill>
                  <a:srgbClr val="FF0000"/>
                </a:solidFill>
              </a:rPr>
              <a:t> </a:t>
            </a:r>
            <a:r>
              <a:rPr lang="en-US" dirty="0" err="1" smtClean="0">
                <a:solidFill>
                  <a:srgbClr val="FF0000"/>
                </a:solidFill>
              </a:rPr>
              <a:t>dijeli</a:t>
            </a:r>
            <a:r>
              <a:rPr lang="en-US" dirty="0" smtClean="0">
                <a:solidFill>
                  <a:srgbClr val="FF0000"/>
                </a:solidFill>
              </a:rPr>
              <a:t> </a:t>
            </a:r>
            <a:r>
              <a:rPr lang="en-US" dirty="0" err="1" smtClean="0">
                <a:solidFill>
                  <a:srgbClr val="FF0000"/>
                </a:solidFill>
              </a:rPr>
              <a:t>uređaj</a:t>
            </a:r>
            <a:r>
              <a:rPr lang="en-US" dirty="0" smtClean="0">
                <a:solidFill>
                  <a:srgbClr val="FF0000"/>
                </a:solidFill>
              </a:rPr>
              <a:t> </a:t>
            </a:r>
            <a:r>
              <a:rPr lang="en-US" dirty="0" err="1" smtClean="0">
                <a:solidFill>
                  <a:srgbClr val="FF0000"/>
                </a:solidFill>
              </a:rPr>
              <a:t>za</a:t>
            </a:r>
            <a:r>
              <a:rPr lang="en-US" dirty="0" smtClean="0">
                <a:solidFill>
                  <a:srgbClr val="FF0000"/>
                </a:solidFill>
              </a:rPr>
              <a:t> </a:t>
            </a:r>
            <a:r>
              <a:rPr lang="en-US" dirty="0" err="1" smtClean="0">
                <a:solidFill>
                  <a:srgbClr val="FF0000"/>
                </a:solidFill>
              </a:rPr>
              <a:t>školu</a:t>
            </a:r>
            <a:r>
              <a:rPr lang="en-US" dirty="0" smtClean="0">
                <a:solidFill>
                  <a:srgbClr val="FF0000"/>
                </a:solidFill>
              </a:rPr>
              <a:t> </a:t>
            </a:r>
            <a:r>
              <a:rPr lang="en-US" dirty="0" err="1" smtClean="0">
                <a:solidFill>
                  <a:srgbClr val="FF0000"/>
                </a:solidFill>
              </a:rPr>
              <a:t>na</a:t>
            </a:r>
            <a:r>
              <a:rPr lang="en-US" dirty="0" smtClean="0">
                <a:solidFill>
                  <a:srgbClr val="FF0000"/>
                </a:solidFill>
              </a:rPr>
              <a:t> </a:t>
            </a:r>
            <a:r>
              <a:rPr lang="en-US" dirty="0" err="1" smtClean="0">
                <a:solidFill>
                  <a:srgbClr val="FF0000"/>
                </a:solidFill>
              </a:rPr>
              <a:t>daljinu</a:t>
            </a:r>
            <a:r>
              <a:rPr lang="en-US" dirty="0" smtClean="0">
                <a:solidFill>
                  <a:srgbClr val="FF0000"/>
                </a:solidFill>
              </a:rPr>
              <a:t> s </a:t>
            </a:r>
            <a:r>
              <a:rPr lang="en-US" dirty="0" err="1" smtClean="0">
                <a:solidFill>
                  <a:srgbClr val="FF0000"/>
                </a:solidFill>
              </a:rPr>
              <a:t>bratom</a:t>
            </a:r>
            <a:r>
              <a:rPr lang="en-US" dirty="0" smtClean="0">
                <a:solidFill>
                  <a:srgbClr val="FF0000"/>
                </a:solidFill>
              </a:rPr>
              <a:t>, </a:t>
            </a:r>
            <a:r>
              <a:rPr lang="en-US" dirty="0" err="1" smtClean="0">
                <a:solidFill>
                  <a:srgbClr val="FF0000"/>
                </a:solidFill>
              </a:rPr>
              <a:t>sestrom</a:t>
            </a:r>
            <a:r>
              <a:rPr lang="en-US" dirty="0" smtClean="0">
                <a:solidFill>
                  <a:srgbClr val="FF0000"/>
                </a:solidFill>
              </a:rPr>
              <a:t> </a:t>
            </a:r>
            <a:r>
              <a:rPr lang="en-US" dirty="0" err="1" smtClean="0">
                <a:solidFill>
                  <a:srgbClr val="FF0000"/>
                </a:solidFill>
              </a:rPr>
              <a:t>ili</a:t>
            </a:r>
            <a:r>
              <a:rPr lang="en-US" dirty="0" smtClean="0">
                <a:solidFill>
                  <a:srgbClr val="FF0000"/>
                </a:solidFill>
              </a:rPr>
              <a:t> </a:t>
            </a:r>
            <a:r>
              <a:rPr lang="en-US" dirty="0" err="1" smtClean="0">
                <a:solidFill>
                  <a:srgbClr val="FF0000"/>
                </a:solidFill>
              </a:rPr>
              <a:t>roditeljem</a:t>
            </a:r>
            <a:r>
              <a:rPr lang="en-US" dirty="0" smtClean="0">
                <a:solidFill>
                  <a:srgbClr val="FF0000"/>
                </a:solidFill>
              </a:rPr>
              <a:t>	</a:t>
            </a:r>
            <a:r>
              <a:rPr lang="hr-HR" dirty="0" smtClean="0">
                <a:solidFill>
                  <a:srgbClr val="FF0000"/>
                </a:solidFill>
              </a:rPr>
              <a:t>12%  (</a:t>
            </a:r>
            <a:r>
              <a:rPr lang="en-US" dirty="0" smtClean="0">
                <a:solidFill>
                  <a:srgbClr val="FF0000"/>
                </a:solidFill>
              </a:rPr>
              <a:t>39</a:t>
            </a:r>
            <a:r>
              <a:rPr lang="hr-HR" dirty="0">
                <a:solidFill>
                  <a:srgbClr val="FF0000"/>
                </a:solidFill>
              </a:rPr>
              <a:t> </a:t>
            </a:r>
            <a:r>
              <a:rPr lang="hr-HR" dirty="0" smtClean="0">
                <a:solidFill>
                  <a:srgbClr val="FF0000"/>
                </a:solidFill>
              </a:rPr>
              <a:t>učenika)</a:t>
            </a:r>
          </a:p>
          <a:p>
            <a:pPr marL="0" indent="0">
              <a:buNone/>
            </a:pPr>
            <a:r>
              <a:rPr lang="hr-HR" sz="2600" dirty="0" smtClean="0">
                <a:solidFill>
                  <a:srgbClr val="FF0000"/>
                </a:solidFill>
              </a:rPr>
              <a:t>*Kad više ukućana dijeli opremu postoje potencijalni problemi kašnjenja s predajom domaćih radova, prijava u sustav i sl.</a:t>
            </a:r>
          </a:p>
          <a:p>
            <a:pPr marL="0" indent="0">
              <a:buNone/>
            </a:pPr>
            <a:endParaRPr lang="hr-HR" sz="2600" dirty="0" smtClean="0">
              <a:solidFill>
                <a:srgbClr val="FF0000"/>
              </a:solidFill>
            </a:endParaRPr>
          </a:p>
          <a:p>
            <a:pPr marL="0" indent="0">
              <a:buNone/>
            </a:pPr>
            <a:r>
              <a:rPr lang="en-US" dirty="0" smtClean="0"/>
              <a:t>	</a:t>
            </a:r>
          </a:p>
          <a:p>
            <a:pPr marL="0" indent="0">
              <a:buNone/>
            </a:pPr>
            <a:r>
              <a:rPr lang="en-US" dirty="0" err="1" smtClean="0"/>
              <a:t>Ostalo</a:t>
            </a:r>
            <a:r>
              <a:rPr lang="hr-HR" dirty="0" smtClean="0"/>
              <a:t> 2%</a:t>
            </a:r>
            <a:r>
              <a:rPr lang="en-US" dirty="0" smtClean="0"/>
              <a:t>	6	</a:t>
            </a:r>
          </a:p>
          <a:p>
            <a:pPr marL="0" indent="0">
              <a:buNone/>
            </a:pPr>
            <a:endParaRPr lang="en-US" dirty="0"/>
          </a:p>
        </p:txBody>
      </p:sp>
      <p:pic>
        <p:nvPicPr>
          <p:cNvPr id="5" name="Rezervirano mjesto sadržaja 4"/>
          <p:cNvPicPr>
            <a:picLocks noGrp="1" noChangeAspect="1"/>
          </p:cNvPicPr>
          <p:nvPr>
            <p:ph sz="half" idx="2"/>
          </p:nvPr>
        </p:nvPicPr>
        <p:blipFill>
          <a:blip r:embed="rId2"/>
          <a:stretch>
            <a:fillRect/>
          </a:stretch>
        </p:blipFill>
        <p:spPr>
          <a:xfrm>
            <a:off x="6530685" y="1984592"/>
            <a:ext cx="4310495" cy="2601262"/>
          </a:xfrm>
          <a:prstGeom prst="rect">
            <a:avLst/>
          </a:prstGeom>
        </p:spPr>
      </p:pic>
    </p:spTree>
    <p:extLst>
      <p:ext uri="{BB962C8B-B14F-4D97-AF65-F5344CB8AC3E}">
        <p14:creationId xmlns:p14="http://schemas.microsoft.com/office/powerpoint/2010/main" val="4025501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a:xfrm>
            <a:off x="869372" y="291884"/>
            <a:ext cx="10300855" cy="812511"/>
          </a:xfrm>
        </p:spPr>
        <p:txBody>
          <a:bodyPr>
            <a:normAutofit fontScale="90000"/>
          </a:bodyPr>
          <a:lstStyle/>
          <a:p>
            <a:r>
              <a:rPr lang="pl-PL" sz="2800" b="1" dirty="0" smtClean="0">
                <a:solidFill>
                  <a:srgbClr val="FF0000"/>
                </a:solidFill>
              </a:rPr>
              <a:t>Samostalnost djeteta u ndn-u</a:t>
            </a:r>
            <a:r>
              <a:rPr lang="pl-PL" sz="2800" b="1" dirty="0" smtClean="0"/>
              <a:t/>
            </a:r>
            <a:br>
              <a:rPr lang="pl-PL" sz="2800" b="1" dirty="0" smtClean="0"/>
            </a:br>
            <a:r>
              <a:rPr lang="pl-PL" sz="2800" b="1" dirty="0" smtClean="0"/>
              <a:t>Sve zadatke nastave na daljinu dijete odrađuje samostalno:</a:t>
            </a:r>
            <a:endParaRPr lang="en-US" sz="2800" b="1" dirty="0"/>
          </a:p>
        </p:txBody>
      </p:sp>
      <p:sp>
        <p:nvSpPr>
          <p:cNvPr id="5" name="Rezervirano mjesto sadržaja 4"/>
          <p:cNvSpPr>
            <a:spLocks noGrp="1"/>
          </p:cNvSpPr>
          <p:nvPr>
            <p:ph sz="half" idx="1"/>
          </p:nvPr>
        </p:nvSpPr>
        <p:spPr/>
        <p:txBody>
          <a:bodyPr>
            <a:normAutofit lnSpcReduction="10000"/>
          </a:bodyPr>
          <a:lstStyle/>
          <a:p>
            <a:r>
              <a:rPr lang="en-US" dirty="0" smtClean="0"/>
              <a:t> </a:t>
            </a:r>
            <a:r>
              <a:rPr lang="en-US" dirty="0" err="1" smtClean="0"/>
              <a:t>potpunosti</a:t>
            </a:r>
            <a:r>
              <a:rPr lang="hr-HR" dirty="0" smtClean="0"/>
              <a:t> 43%</a:t>
            </a:r>
            <a:r>
              <a:rPr lang="en-US" dirty="0" smtClean="0"/>
              <a:t>	135</a:t>
            </a:r>
            <a:endParaRPr lang="hr-HR" dirty="0" smtClean="0"/>
          </a:p>
          <a:p>
            <a:pPr marL="0" indent="0">
              <a:buNone/>
            </a:pPr>
            <a:r>
              <a:rPr lang="en-US" dirty="0" smtClean="0"/>
              <a:t>	</a:t>
            </a:r>
          </a:p>
          <a:p>
            <a:r>
              <a:rPr lang="en-US" dirty="0" err="1" smtClean="0"/>
              <a:t>uglavnom</a:t>
            </a:r>
            <a:r>
              <a:rPr lang="en-US" dirty="0" smtClean="0"/>
              <a:t> </a:t>
            </a:r>
            <a:r>
              <a:rPr lang="en-US" dirty="0" err="1" smtClean="0"/>
              <a:t>samostalno</a:t>
            </a:r>
            <a:r>
              <a:rPr lang="en-US" dirty="0" smtClean="0"/>
              <a:t>, </a:t>
            </a:r>
            <a:r>
              <a:rPr lang="en-US" dirty="0" err="1" smtClean="0"/>
              <a:t>vrlo</a:t>
            </a:r>
            <a:r>
              <a:rPr lang="en-US" dirty="0" smtClean="0"/>
              <a:t> </a:t>
            </a:r>
            <a:r>
              <a:rPr lang="en-US" dirty="0" err="1" smtClean="0"/>
              <a:t>rijetko</a:t>
            </a:r>
            <a:r>
              <a:rPr lang="en-US" dirty="0" smtClean="0"/>
              <a:t> </a:t>
            </a:r>
            <a:r>
              <a:rPr lang="en-US" dirty="0" err="1" smtClean="0"/>
              <a:t>traži</a:t>
            </a:r>
            <a:r>
              <a:rPr lang="en-US" dirty="0" smtClean="0"/>
              <a:t> </a:t>
            </a:r>
            <a:r>
              <a:rPr lang="en-US" dirty="0" err="1" smtClean="0"/>
              <a:t>pomoć</a:t>
            </a:r>
            <a:r>
              <a:rPr lang="hr-HR" dirty="0" smtClean="0"/>
              <a:t> 44%</a:t>
            </a:r>
            <a:r>
              <a:rPr lang="en-US" dirty="0" smtClean="0"/>
              <a:t>	</a:t>
            </a:r>
            <a:r>
              <a:rPr lang="hr-HR" dirty="0" smtClean="0"/>
              <a:t> (</a:t>
            </a:r>
            <a:r>
              <a:rPr lang="en-US" dirty="0" smtClean="0"/>
              <a:t>139</a:t>
            </a:r>
            <a:r>
              <a:rPr lang="hr-HR" dirty="0" smtClean="0"/>
              <a:t>)</a:t>
            </a:r>
            <a:r>
              <a:rPr lang="en-US" dirty="0" smtClean="0">
                <a:solidFill>
                  <a:srgbClr val="FF0000"/>
                </a:solidFill>
              </a:rPr>
              <a:t>	</a:t>
            </a:r>
            <a:endParaRPr lang="hr-HR" dirty="0" smtClean="0">
              <a:solidFill>
                <a:srgbClr val="FF0000"/>
              </a:solidFill>
            </a:endParaRPr>
          </a:p>
          <a:p>
            <a:pPr marL="0" indent="0">
              <a:buNone/>
            </a:pPr>
            <a:r>
              <a:rPr lang="hr-HR" dirty="0" smtClean="0">
                <a:solidFill>
                  <a:srgbClr val="FF0000"/>
                </a:solidFill>
              </a:rPr>
              <a:t>=Možemo reći kako 87 % </a:t>
            </a:r>
            <a:r>
              <a:rPr lang="hr-HR" dirty="0" err="1" smtClean="0">
                <a:solidFill>
                  <a:srgbClr val="FF0000"/>
                </a:solidFill>
              </a:rPr>
              <a:t>uč.viših</a:t>
            </a:r>
            <a:r>
              <a:rPr lang="hr-HR" dirty="0" smtClean="0">
                <a:solidFill>
                  <a:srgbClr val="FF0000"/>
                </a:solidFill>
              </a:rPr>
              <a:t> </a:t>
            </a:r>
            <a:r>
              <a:rPr lang="hr-HR" dirty="0" err="1" smtClean="0">
                <a:solidFill>
                  <a:srgbClr val="FF0000"/>
                </a:solidFill>
              </a:rPr>
              <a:t>r.samostalno</a:t>
            </a:r>
            <a:r>
              <a:rPr lang="hr-HR" dirty="0" smtClean="0">
                <a:solidFill>
                  <a:srgbClr val="FF0000"/>
                </a:solidFill>
              </a:rPr>
              <a:t> prati </a:t>
            </a:r>
            <a:r>
              <a:rPr lang="hr-HR" dirty="0" err="1" smtClean="0">
                <a:solidFill>
                  <a:srgbClr val="FF0000"/>
                </a:solidFill>
              </a:rPr>
              <a:t>ndn</a:t>
            </a:r>
            <a:r>
              <a:rPr lang="hr-HR" dirty="0" smtClean="0">
                <a:solidFill>
                  <a:srgbClr val="FF0000"/>
                </a:solidFill>
              </a:rPr>
              <a:t> uz rijetku pomoć,</a:t>
            </a:r>
            <a:endParaRPr lang="en-US" dirty="0" smtClean="0">
              <a:solidFill>
                <a:srgbClr val="FF0000"/>
              </a:solidFill>
            </a:endParaRPr>
          </a:p>
          <a:p>
            <a:r>
              <a:rPr lang="hr-HR" dirty="0" smtClean="0">
                <a:solidFill>
                  <a:srgbClr val="FF0000"/>
                </a:solidFill>
              </a:rPr>
              <a:t>11% </a:t>
            </a:r>
            <a:r>
              <a:rPr lang="en-US" dirty="0" err="1" smtClean="0">
                <a:solidFill>
                  <a:srgbClr val="FF0000"/>
                </a:solidFill>
              </a:rPr>
              <a:t>pola</a:t>
            </a:r>
            <a:r>
              <a:rPr lang="en-US" dirty="0" smtClean="0">
                <a:solidFill>
                  <a:srgbClr val="FF0000"/>
                </a:solidFill>
              </a:rPr>
              <a:t> </a:t>
            </a:r>
            <a:r>
              <a:rPr lang="en-US" dirty="0" err="1" smtClean="0">
                <a:solidFill>
                  <a:srgbClr val="FF0000"/>
                </a:solidFill>
              </a:rPr>
              <a:t>sam</a:t>
            </a:r>
            <a:r>
              <a:rPr lang="en-US" dirty="0" smtClean="0">
                <a:solidFill>
                  <a:srgbClr val="FF0000"/>
                </a:solidFill>
              </a:rPr>
              <a:t>, </a:t>
            </a:r>
            <a:r>
              <a:rPr lang="en-US" dirty="0" err="1" smtClean="0">
                <a:solidFill>
                  <a:srgbClr val="FF0000"/>
                </a:solidFill>
              </a:rPr>
              <a:t>pola</a:t>
            </a:r>
            <a:r>
              <a:rPr lang="en-US" dirty="0" smtClean="0">
                <a:solidFill>
                  <a:srgbClr val="FF0000"/>
                </a:solidFill>
              </a:rPr>
              <a:t> </a:t>
            </a:r>
            <a:r>
              <a:rPr lang="en-US" dirty="0" err="1" smtClean="0">
                <a:solidFill>
                  <a:srgbClr val="FF0000"/>
                </a:solidFill>
              </a:rPr>
              <a:t>uz</a:t>
            </a:r>
            <a:r>
              <a:rPr lang="en-US" dirty="0" smtClean="0">
                <a:solidFill>
                  <a:srgbClr val="FF0000"/>
                </a:solidFill>
              </a:rPr>
              <a:t> </a:t>
            </a:r>
            <a:r>
              <a:rPr lang="en-US" dirty="0" err="1" smtClean="0">
                <a:solidFill>
                  <a:srgbClr val="FF0000"/>
                </a:solidFill>
              </a:rPr>
              <a:t>pomoć</a:t>
            </a:r>
            <a:r>
              <a:rPr lang="hr-HR" dirty="0">
                <a:solidFill>
                  <a:srgbClr val="FF0000"/>
                </a:solidFill>
              </a:rPr>
              <a:t> </a:t>
            </a:r>
            <a:r>
              <a:rPr lang="en-US" dirty="0" smtClean="0"/>
              <a:t>	36	</a:t>
            </a:r>
          </a:p>
          <a:p>
            <a:r>
              <a:rPr lang="hr-HR" dirty="0" smtClean="0">
                <a:solidFill>
                  <a:srgbClr val="FF0000"/>
                </a:solidFill>
              </a:rPr>
              <a:t>2%</a:t>
            </a:r>
            <a:r>
              <a:rPr lang="hr-HR" dirty="0" smtClean="0"/>
              <a:t> </a:t>
            </a:r>
            <a:r>
              <a:rPr lang="en-US" dirty="0" err="1" smtClean="0"/>
              <a:t>isključivo</a:t>
            </a:r>
            <a:r>
              <a:rPr lang="en-US" dirty="0" smtClean="0"/>
              <a:t> </a:t>
            </a:r>
            <a:r>
              <a:rPr lang="en-US" dirty="0" err="1" smtClean="0"/>
              <a:t>uz</a:t>
            </a:r>
            <a:r>
              <a:rPr lang="en-US" dirty="0" smtClean="0"/>
              <a:t> </a:t>
            </a:r>
            <a:r>
              <a:rPr lang="en-US" dirty="0" err="1" smtClean="0"/>
              <a:t>pomoć</a:t>
            </a:r>
            <a:r>
              <a:rPr lang="en-US" dirty="0" smtClean="0"/>
              <a:t>	7</a:t>
            </a:r>
            <a:endParaRPr lang="en-US" dirty="0"/>
          </a:p>
        </p:txBody>
      </p:sp>
      <p:pic>
        <p:nvPicPr>
          <p:cNvPr id="7" name="Rezervirano mjesto sadržaja 6"/>
          <p:cNvPicPr>
            <a:picLocks noGrp="1" noChangeAspect="1"/>
          </p:cNvPicPr>
          <p:nvPr>
            <p:ph sz="half" idx="2"/>
          </p:nvPr>
        </p:nvPicPr>
        <p:blipFill>
          <a:blip r:embed="rId2"/>
          <a:stretch>
            <a:fillRect/>
          </a:stretch>
        </p:blipFill>
        <p:spPr>
          <a:xfrm>
            <a:off x="5468216" y="1177636"/>
            <a:ext cx="3649808" cy="1836991"/>
          </a:xfrm>
          <a:prstGeom prst="rect">
            <a:avLst/>
          </a:prstGeom>
        </p:spPr>
      </p:pic>
      <p:pic>
        <p:nvPicPr>
          <p:cNvPr id="8" name="Slika 7"/>
          <p:cNvPicPr>
            <a:picLocks noChangeAspect="1"/>
          </p:cNvPicPr>
          <p:nvPr/>
        </p:nvPicPr>
        <p:blipFill>
          <a:blip r:embed="rId3"/>
          <a:stretch>
            <a:fillRect/>
          </a:stretch>
        </p:blipFill>
        <p:spPr>
          <a:xfrm>
            <a:off x="5915891" y="3214472"/>
            <a:ext cx="3782291" cy="1428750"/>
          </a:xfrm>
          <a:prstGeom prst="rect">
            <a:avLst/>
          </a:prstGeom>
        </p:spPr>
      </p:pic>
      <p:pic>
        <p:nvPicPr>
          <p:cNvPr id="9" name="Slika 8"/>
          <p:cNvPicPr>
            <a:picLocks noChangeAspect="1"/>
          </p:cNvPicPr>
          <p:nvPr/>
        </p:nvPicPr>
        <p:blipFill>
          <a:blip r:embed="rId4"/>
          <a:stretch>
            <a:fillRect/>
          </a:stretch>
        </p:blipFill>
        <p:spPr>
          <a:xfrm>
            <a:off x="6260524" y="4643221"/>
            <a:ext cx="2857500" cy="1840705"/>
          </a:xfrm>
          <a:prstGeom prst="rect">
            <a:avLst/>
          </a:prstGeom>
        </p:spPr>
      </p:pic>
    </p:spTree>
    <p:extLst>
      <p:ext uri="{BB962C8B-B14F-4D97-AF65-F5344CB8AC3E}">
        <p14:creationId xmlns:p14="http://schemas.microsoft.com/office/powerpoint/2010/main" val="3471728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sz="2800" b="1" dirty="0" smtClean="0">
                <a:solidFill>
                  <a:srgbClr val="FF0000"/>
                </a:solidFill>
              </a:rPr>
              <a:t>Dnevna angažiranost učenika viših razreda u </a:t>
            </a:r>
            <a:r>
              <a:rPr lang="hr-HR" sz="2800" b="1" dirty="0" err="1" smtClean="0">
                <a:solidFill>
                  <a:srgbClr val="FF0000"/>
                </a:solidFill>
              </a:rPr>
              <a:t>ndn</a:t>
            </a:r>
            <a:r>
              <a:rPr lang="hr-HR" sz="2800" b="1" dirty="0" smtClean="0">
                <a:solidFill>
                  <a:srgbClr val="FF0000"/>
                </a:solidFill>
              </a:rPr>
              <a:t>-u</a:t>
            </a:r>
            <a:r>
              <a:rPr lang="hr-HR" sz="2800" b="1" dirty="0" smtClean="0"/>
              <a:t/>
            </a:r>
            <a:br>
              <a:rPr lang="hr-HR" sz="2800" b="1" dirty="0" smtClean="0"/>
            </a:br>
            <a:r>
              <a:rPr lang="hr-HR" sz="2800" b="1" dirty="0"/>
              <a:t>K</a:t>
            </a:r>
            <a:r>
              <a:rPr lang="en-US" sz="2800" b="1" dirty="0" err="1" smtClean="0"/>
              <a:t>oliko</a:t>
            </a:r>
            <a:r>
              <a:rPr lang="en-US" sz="2800" b="1" dirty="0" smtClean="0"/>
              <a:t> </a:t>
            </a:r>
            <a:r>
              <a:rPr lang="en-US" sz="2800" b="1" dirty="0" err="1" smtClean="0"/>
              <a:t>vremena</a:t>
            </a:r>
            <a:r>
              <a:rPr lang="en-US" sz="2800" b="1" dirty="0" smtClean="0"/>
              <a:t> </a:t>
            </a:r>
            <a:r>
              <a:rPr lang="en-US" sz="2800" b="1" dirty="0" err="1" smtClean="0"/>
              <a:t>dnevno</a:t>
            </a:r>
            <a:r>
              <a:rPr lang="en-US" sz="2800" b="1" dirty="0" smtClean="0"/>
              <a:t> </a:t>
            </a:r>
            <a:r>
              <a:rPr lang="en-US" sz="2800" b="1" dirty="0" err="1" smtClean="0"/>
              <a:t>dijete</a:t>
            </a:r>
            <a:r>
              <a:rPr lang="en-US" sz="2800" b="1" dirty="0" smtClean="0"/>
              <a:t> </a:t>
            </a:r>
            <a:r>
              <a:rPr lang="en-US" sz="2800" b="1" dirty="0" err="1" smtClean="0"/>
              <a:t>radi</a:t>
            </a:r>
            <a:r>
              <a:rPr lang="en-US" sz="2800" b="1" dirty="0" smtClean="0"/>
              <a:t> </a:t>
            </a:r>
            <a:r>
              <a:rPr lang="en-US" sz="2800" b="1" dirty="0" err="1" smtClean="0"/>
              <a:t>tijekom</a:t>
            </a:r>
            <a:r>
              <a:rPr lang="en-US" sz="2800" b="1" dirty="0" smtClean="0"/>
              <a:t> </a:t>
            </a:r>
            <a:r>
              <a:rPr lang="en-US" sz="2800" b="1" dirty="0" err="1" smtClean="0"/>
              <a:t>nastave</a:t>
            </a:r>
            <a:r>
              <a:rPr lang="en-US" sz="2800" b="1" dirty="0" smtClean="0"/>
              <a:t> </a:t>
            </a:r>
            <a:r>
              <a:rPr lang="en-US" sz="2800" b="1" dirty="0" err="1" smtClean="0"/>
              <a:t>na</a:t>
            </a:r>
            <a:r>
              <a:rPr lang="en-US" sz="2800" b="1" dirty="0" smtClean="0"/>
              <a:t> </a:t>
            </a:r>
            <a:r>
              <a:rPr lang="en-US" sz="2800" b="1" dirty="0" err="1" smtClean="0"/>
              <a:t>daljinu</a:t>
            </a:r>
            <a:r>
              <a:rPr lang="en-US" sz="2800" b="1" dirty="0" smtClean="0"/>
              <a:t>:</a:t>
            </a:r>
            <a:endParaRPr lang="en-US" sz="2800" b="1" dirty="0"/>
          </a:p>
        </p:txBody>
      </p:sp>
      <p:sp>
        <p:nvSpPr>
          <p:cNvPr id="4" name="Rezervirano mjesto sadržaja 3"/>
          <p:cNvSpPr>
            <a:spLocks noGrp="1"/>
          </p:cNvSpPr>
          <p:nvPr>
            <p:ph sz="half" idx="1"/>
          </p:nvPr>
        </p:nvSpPr>
        <p:spPr/>
        <p:txBody>
          <a:bodyPr/>
          <a:lstStyle/>
          <a:p>
            <a:pPr marL="0" indent="0">
              <a:buNone/>
            </a:pPr>
            <a:r>
              <a:rPr lang="pl-PL" dirty="0" smtClean="0"/>
              <a:t>	</a:t>
            </a:r>
          </a:p>
          <a:p>
            <a:r>
              <a:rPr lang="pl-PL" dirty="0" smtClean="0">
                <a:solidFill>
                  <a:srgbClr val="FF0000"/>
                </a:solidFill>
              </a:rPr>
              <a:t>od 3 do 5 sati 57%</a:t>
            </a:r>
            <a:r>
              <a:rPr lang="pl-PL" dirty="0" smtClean="0"/>
              <a:t>	179	</a:t>
            </a:r>
          </a:p>
          <a:p>
            <a:r>
              <a:rPr lang="pl-PL" dirty="0" smtClean="0">
                <a:solidFill>
                  <a:srgbClr val="FF0000"/>
                </a:solidFill>
              </a:rPr>
              <a:t>više od 5 sati 21% 68</a:t>
            </a:r>
          </a:p>
          <a:p>
            <a:r>
              <a:rPr lang="pl-PL" dirty="0">
                <a:solidFill>
                  <a:srgbClr val="FF0000"/>
                </a:solidFill>
              </a:rPr>
              <a:t>=</a:t>
            </a:r>
            <a:r>
              <a:rPr lang="pl-PL" dirty="0" smtClean="0">
                <a:solidFill>
                  <a:srgbClr val="FF0000"/>
                </a:solidFill>
              </a:rPr>
              <a:t>	</a:t>
            </a:r>
            <a:r>
              <a:rPr lang="pl-PL" b="1" dirty="0" smtClean="0">
                <a:solidFill>
                  <a:srgbClr val="FF0000"/>
                </a:solidFill>
              </a:rPr>
              <a:t>78% učenika angažirano 3 i više sati </a:t>
            </a:r>
          </a:p>
          <a:p>
            <a:r>
              <a:rPr lang="pl-PL" dirty="0" smtClean="0"/>
              <a:t>22% manje od 3 sata</a:t>
            </a:r>
            <a:endParaRPr lang="en-US" dirty="0"/>
          </a:p>
        </p:txBody>
      </p:sp>
      <p:pic>
        <p:nvPicPr>
          <p:cNvPr id="6" name="Rezervirano mjesto sadržaja 5"/>
          <p:cNvPicPr>
            <a:picLocks noGrp="1" noChangeAspect="1"/>
          </p:cNvPicPr>
          <p:nvPr>
            <p:ph sz="half" idx="2"/>
          </p:nvPr>
        </p:nvPicPr>
        <p:blipFill>
          <a:blip r:embed="rId2"/>
          <a:stretch>
            <a:fillRect/>
          </a:stretch>
        </p:blipFill>
        <p:spPr>
          <a:xfrm>
            <a:off x="6470705" y="1690688"/>
            <a:ext cx="4883095" cy="4058948"/>
          </a:xfrm>
          <a:prstGeom prst="rect">
            <a:avLst/>
          </a:prstGeom>
        </p:spPr>
      </p:pic>
    </p:spTree>
    <p:extLst>
      <p:ext uri="{BB962C8B-B14F-4D97-AF65-F5344CB8AC3E}">
        <p14:creationId xmlns:p14="http://schemas.microsoft.com/office/powerpoint/2010/main" val="2004982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p:txBody>
          <a:bodyPr>
            <a:normAutofit/>
          </a:bodyPr>
          <a:lstStyle/>
          <a:p>
            <a:r>
              <a:rPr lang="hr-HR" sz="2800" b="1" dirty="0" smtClean="0">
                <a:solidFill>
                  <a:srgbClr val="FF0000"/>
                </a:solidFill>
              </a:rPr>
              <a:t>Potrebno dodatno objašnjenje gradiva, po mišljenju roditelja:</a:t>
            </a:r>
            <a:r>
              <a:rPr lang="hr-HR" sz="2800" dirty="0" smtClean="0"/>
              <a:t/>
            </a:r>
            <a:br>
              <a:rPr lang="hr-HR" sz="2800" dirty="0" smtClean="0"/>
            </a:br>
            <a:r>
              <a:rPr lang="hr-HR" sz="2800" dirty="0" smtClean="0"/>
              <a:t> </a:t>
            </a:r>
            <a:r>
              <a:rPr lang="en-US" sz="2800" b="1" dirty="0" err="1" smtClean="0"/>
              <a:t>Gradivo</a:t>
            </a:r>
            <a:r>
              <a:rPr lang="en-US" sz="2800" b="1" dirty="0" smtClean="0"/>
              <a:t> </a:t>
            </a:r>
            <a:r>
              <a:rPr lang="en-US" sz="2800" b="1" dirty="0" err="1" smtClean="0"/>
              <a:t>koje</a:t>
            </a:r>
            <a:r>
              <a:rPr lang="en-US" sz="2800" b="1" dirty="0" smtClean="0"/>
              <a:t> se </a:t>
            </a:r>
            <a:r>
              <a:rPr lang="en-US" sz="2800" b="1" dirty="0" err="1" smtClean="0"/>
              <a:t>obrađuje</a:t>
            </a:r>
            <a:r>
              <a:rPr lang="en-US" sz="2800" b="1" dirty="0" smtClean="0"/>
              <a:t> </a:t>
            </a:r>
            <a:r>
              <a:rPr lang="en-US" sz="2800" b="1" dirty="0" err="1" smtClean="0"/>
              <a:t>putem</a:t>
            </a:r>
            <a:r>
              <a:rPr lang="en-US" sz="2800" b="1" dirty="0" smtClean="0"/>
              <a:t> </a:t>
            </a:r>
            <a:r>
              <a:rPr lang="en-US" sz="2800" b="1" dirty="0" err="1" smtClean="0"/>
              <a:t>nastave</a:t>
            </a:r>
            <a:r>
              <a:rPr lang="en-US" sz="2800" b="1" dirty="0" smtClean="0"/>
              <a:t> </a:t>
            </a:r>
            <a:r>
              <a:rPr lang="en-US" sz="2800" b="1" dirty="0" err="1" smtClean="0"/>
              <a:t>na</a:t>
            </a:r>
            <a:r>
              <a:rPr lang="en-US" sz="2800" b="1" dirty="0" smtClean="0"/>
              <a:t> </a:t>
            </a:r>
            <a:r>
              <a:rPr lang="en-US" sz="2800" b="1" dirty="0" err="1" smtClean="0"/>
              <a:t>daljinu</a:t>
            </a:r>
            <a:r>
              <a:rPr lang="en-US" sz="2800" b="1" dirty="0" smtClean="0"/>
              <a:t>:</a:t>
            </a:r>
            <a:endParaRPr lang="en-US" sz="2800" b="1" dirty="0"/>
          </a:p>
        </p:txBody>
      </p:sp>
      <p:sp>
        <p:nvSpPr>
          <p:cNvPr id="5" name="Rezervirano mjesto sadržaja 4"/>
          <p:cNvSpPr>
            <a:spLocks noGrp="1"/>
          </p:cNvSpPr>
          <p:nvPr>
            <p:ph sz="half" idx="1"/>
          </p:nvPr>
        </p:nvSpPr>
        <p:spPr>
          <a:xfrm>
            <a:off x="519545" y="2019588"/>
            <a:ext cx="5181600" cy="4351338"/>
          </a:xfrm>
        </p:spPr>
        <p:txBody>
          <a:bodyPr>
            <a:noAutofit/>
          </a:bodyPr>
          <a:lstStyle/>
          <a:p>
            <a:pPr marL="0" indent="0">
              <a:buNone/>
            </a:pPr>
            <a:r>
              <a:rPr lang="hr-HR" sz="2400" b="1" dirty="0" smtClean="0">
                <a:solidFill>
                  <a:srgbClr val="FF0000"/>
                </a:solidFill>
              </a:rPr>
              <a:t>Samo 19 % </a:t>
            </a:r>
            <a:r>
              <a:rPr lang="en-US" sz="2400" b="1" dirty="0" err="1" smtClean="0">
                <a:solidFill>
                  <a:srgbClr val="FF0000"/>
                </a:solidFill>
              </a:rPr>
              <a:t>dije</a:t>
            </a:r>
            <a:r>
              <a:rPr lang="hr-HR" sz="2400" b="1" dirty="0" err="1" smtClean="0">
                <a:solidFill>
                  <a:srgbClr val="FF0000"/>
                </a:solidFill>
              </a:rPr>
              <a:t>ce</a:t>
            </a:r>
            <a:r>
              <a:rPr lang="en-US" sz="2400" b="1" dirty="0" smtClean="0">
                <a:solidFill>
                  <a:srgbClr val="FF0000"/>
                </a:solidFill>
              </a:rPr>
              <a:t> u </a:t>
            </a:r>
            <a:r>
              <a:rPr lang="en-US" sz="2400" b="1" dirty="0" err="1" smtClean="0">
                <a:solidFill>
                  <a:srgbClr val="FF0000"/>
                </a:solidFill>
              </a:rPr>
              <a:t>potpunosti</a:t>
            </a:r>
            <a:r>
              <a:rPr lang="en-US" sz="2400" b="1" dirty="0" smtClean="0">
                <a:solidFill>
                  <a:srgbClr val="FF0000"/>
                </a:solidFill>
              </a:rPr>
              <a:t> </a:t>
            </a:r>
            <a:r>
              <a:rPr lang="en-US" sz="2400" b="1" dirty="0" err="1" smtClean="0">
                <a:solidFill>
                  <a:srgbClr val="FF0000"/>
                </a:solidFill>
              </a:rPr>
              <a:t>razumije</a:t>
            </a:r>
            <a:r>
              <a:rPr lang="en-US" sz="2400" b="1" dirty="0" smtClean="0">
                <a:solidFill>
                  <a:srgbClr val="FF0000"/>
                </a:solidFill>
              </a:rPr>
              <a:t>, </a:t>
            </a:r>
            <a:r>
              <a:rPr lang="en-US" sz="2400" b="1" dirty="0" err="1" smtClean="0">
                <a:solidFill>
                  <a:srgbClr val="FF0000"/>
                </a:solidFill>
              </a:rPr>
              <a:t>nije</a:t>
            </a:r>
            <a:r>
              <a:rPr lang="en-US" sz="2400" b="1" dirty="0" smtClean="0">
                <a:solidFill>
                  <a:srgbClr val="FF0000"/>
                </a:solidFill>
              </a:rPr>
              <a:t> </a:t>
            </a:r>
            <a:r>
              <a:rPr lang="en-US" sz="2400" b="1" dirty="0" err="1" smtClean="0">
                <a:solidFill>
                  <a:srgbClr val="FF0000"/>
                </a:solidFill>
              </a:rPr>
              <a:t>potrebno</a:t>
            </a:r>
            <a:r>
              <a:rPr lang="en-US" sz="2400" b="1" dirty="0" smtClean="0">
                <a:solidFill>
                  <a:srgbClr val="FF0000"/>
                </a:solidFill>
              </a:rPr>
              <a:t> </a:t>
            </a:r>
            <a:r>
              <a:rPr lang="en-US" sz="2400" b="1" dirty="0" err="1" smtClean="0">
                <a:solidFill>
                  <a:srgbClr val="FF0000"/>
                </a:solidFill>
              </a:rPr>
              <a:t>nikakvo</a:t>
            </a:r>
            <a:r>
              <a:rPr lang="en-US" sz="2400" b="1" dirty="0" smtClean="0">
                <a:solidFill>
                  <a:srgbClr val="FF0000"/>
                </a:solidFill>
              </a:rPr>
              <a:t> </a:t>
            </a:r>
            <a:r>
              <a:rPr lang="en-US" sz="2400" b="1" dirty="0" err="1" smtClean="0">
                <a:solidFill>
                  <a:srgbClr val="FF0000"/>
                </a:solidFill>
              </a:rPr>
              <a:t>dodatno</a:t>
            </a:r>
            <a:r>
              <a:rPr lang="en-US" sz="2400" b="1" dirty="0" smtClean="0">
                <a:solidFill>
                  <a:srgbClr val="FF0000"/>
                </a:solidFill>
              </a:rPr>
              <a:t> </a:t>
            </a:r>
            <a:r>
              <a:rPr lang="en-US" sz="2400" b="1" dirty="0" err="1" smtClean="0">
                <a:solidFill>
                  <a:srgbClr val="FF0000"/>
                </a:solidFill>
              </a:rPr>
              <a:t>pojašnjenje</a:t>
            </a:r>
            <a:r>
              <a:rPr lang="en-US" sz="2400" b="1" dirty="0" smtClean="0">
                <a:solidFill>
                  <a:srgbClr val="FF0000"/>
                </a:solidFill>
              </a:rPr>
              <a:t> s </a:t>
            </a:r>
            <a:r>
              <a:rPr lang="en-US" sz="2400" b="1" dirty="0" err="1" smtClean="0">
                <a:solidFill>
                  <a:srgbClr val="FF0000"/>
                </a:solidFill>
              </a:rPr>
              <a:t>moje</a:t>
            </a:r>
            <a:r>
              <a:rPr lang="en-US" sz="2400" b="1" dirty="0" smtClean="0">
                <a:solidFill>
                  <a:srgbClr val="FF0000"/>
                </a:solidFill>
              </a:rPr>
              <a:t> </a:t>
            </a:r>
            <a:r>
              <a:rPr lang="en-US" sz="2400" b="1" dirty="0" err="1" smtClean="0">
                <a:solidFill>
                  <a:srgbClr val="FF0000"/>
                </a:solidFill>
              </a:rPr>
              <a:t>strane</a:t>
            </a:r>
            <a:r>
              <a:rPr lang="hr-HR" sz="2400" b="1" dirty="0" smtClean="0">
                <a:solidFill>
                  <a:srgbClr val="FF0000"/>
                </a:solidFill>
              </a:rPr>
              <a:t> </a:t>
            </a:r>
            <a:r>
              <a:rPr lang="hr-HR" sz="2400" dirty="0" smtClean="0"/>
              <a:t>(59)</a:t>
            </a:r>
            <a:r>
              <a:rPr lang="en-US" sz="2400" dirty="0" smtClean="0"/>
              <a:t>	</a:t>
            </a:r>
          </a:p>
          <a:p>
            <a:pPr marL="0" indent="0">
              <a:buNone/>
            </a:pPr>
            <a:r>
              <a:rPr lang="hr-HR" sz="2400" dirty="0" smtClean="0">
                <a:solidFill>
                  <a:srgbClr val="FF0000"/>
                </a:solidFill>
              </a:rPr>
              <a:t>66% </a:t>
            </a:r>
            <a:r>
              <a:rPr lang="hr-HR" sz="2400" dirty="0" smtClean="0">
                <a:solidFill>
                  <a:schemeClr val="accent2"/>
                </a:solidFill>
              </a:rPr>
              <a:t>-</a:t>
            </a:r>
            <a:r>
              <a:rPr lang="en-US" sz="2400" dirty="0" err="1" smtClean="0">
                <a:solidFill>
                  <a:schemeClr val="accent2"/>
                </a:solidFill>
              </a:rPr>
              <a:t>dijete</a:t>
            </a:r>
            <a:r>
              <a:rPr lang="en-US" sz="2400" dirty="0" smtClean="0">
                <a:solidFill>
                  <a:schemeClr val="accent2"/>
                </a:solidFill>
              </a:rPr>
              <a:t> </a:t>
            </a:r>
            <a:r>
              <a:rPr lang="en-US" sz="2400" dirty="0" err="1" smtClean="0">
                <a:solidFill>
                  <a:schemeClr val="accent2"/>
                </a:solidFill>
              </a:rPr>
              <a:t>uglavnom</a:t>
            </a:r>
            <a:r>
              <a:rPr lang="en-US" sz="2400" dirty="0" smtClean="0">
                <a:solidFill>
                  <a:schemeClr val="accent2"/>
                </a:solidFill>
              </a:rPr>
              <a:t> </a:t>
            </a:r>
            <a:r>
              <a:rPr lang="en-US" sz="2400" dirty="0" err="1" smtClean="0">
                <a:solidFill>
                  <a:schemeClr val="accent2"/>
                </a:solidFill>
              </a:rPr>
              <a:t>razumije</a:t>
            </a:r>
            <a:r>
              <a:rPr lang="en-US" sz="2400" dirty="0" smtClean="0">
                <a:solidFill>
                  <a:schemeClr val="accent2"/>
                </a:solidFill>
              </a:rPr>
              <a:t>, </a:t>
            </a:r>
            <a:r>
              <a:rPr lang="en-US" sz="2400" dirty="0" err="1" smtClean="0">
                <a:solidFill>
                  <a:schemeClr val="accent2"/>
                </a:solidFill>
              </a:rPr>
              <a:t>tek</a:t>
            </a:r>
            <a:r>
              <a:rPr lang="en-US" sz="2400" dirty="0" smtClean="0">
                <a:solidFill>
                  <a:schemeClr val="accent2"/>
                </a:solidFill>
              </a:rPr>
              <a:t> </a:t>
            </a:r>
            <a:r>
              <a:rPr lang="en-US" sz="2400" dirty="0" err="1" smtClean="0">
                <a:solidFill>
                  <a:srgbClr val="FF0000"/>
                </a:solidFill>
              </a:rPr>
              <a:t>povremeno</a:t>
            </a:r>
            <a:r>
              <a:rPr lang="en-US" sz="2400" dirty="0" smtClean="0">
                <a:solidFill>
                  <a:srgbClr val="FF0000"/>
                </a:solidFill>
              </a:rPr>
              <a:t> je </a:t>
            </a:r>
            <a:r>
              <a:rPr lang="en-US" sz="2400" dirty="0" err="1" smtClean="0">
                <a:solidFill>
                  <a:srgbClr val="FF0000"/>
                </a:solidFill>
              </a:rPr>
              <a:t>potrebno</a:t>
            </a:r>
            <a:r>
              <a:rPr lang="en-US" sz="2400" dirty="0" smtClean="0">
                <a:solidFill>
                  <a:srgbClr val="FF0000"/>
                </a:solidFill>
              </a:rPr>
              <a:t> </a:t>
            </a:r>
            <a:r>
              <a:rPr lang="en-US" sz="2400" dirty="0" err="1" smtClean="0">
                <a:solidFill>
                  <a:srgbClr val="FF0000"/>
                </a:solidFill>
              </a:rPr>
              <a:t>dodatno</a:t>
            </a:r>
            <a:r>
              <a:rPr lang="en-US" sz="2400" dirty="0" smtClean="0">
                <a:solidFill>
                  <a:srgbClr val="FF0000"/>
                </a:solidFill>
              </a:rPr>
              <a:t> </a:t>
            </a:r>
            <a:r>
              <a:rPr lang="en-US" sz="2400" dirty="0" err="1" smtClean="0">
                <a:solidFill>
                  <a:srgbClr val="FF0000"/>
                </a:solidFill>
              </a:rPr>
              <a:t>pojašnjenje</a:t>
            </a:r>
            <a:r>
              <a:rPr lang="en-US" sz="2400" dirty="0" smtClean="0">
                <a:solidFill>
                  <a:srgbClr val="FF0000"/>
                </a:solidFill>
              </a:rPr>
              <a:t> s </a:t>
            </a:r>
            <a:r>
              <a:rPr lang="en-US" sz="2400" dirty="0" err="1" smtClean="0">
                <a:solidFill>
                  <a:srgbClr val="FF0000"/>
                </a:solidFill>
              </a:rPr>
              <a:t>moje</a:t>
            </a:r>
            <a:r>
              <a:rPr lang="en-US" sz="2400" dirty="0" smtClean="0">
                <a:solidFill>
                  <a:srgbClr val="FF0000"/>
                </a:solidFill>
              </a:rPr>
              <a:t> </a:t>
            </a:r>
            <a:r>
              <a:rPr lang="en-US" sz="2400" dirty="0" err="1" smtClean="0">
                <a:solidFill>
                  <a:srgbClr val="FF0000"/>
                </a:solidFill>
              </a:rPr>
              <a:t>strane</a:t>
            </a:r>
            <a:r>
              <a:rPr lang="en-US" sz="2400" dirty="0" smtClean="0">
                <a:solidFill>
                  <a:srgbClr val="FF0000"/>
                </a:solidFill>
              </a:rPr>
              <a:t> </a:t>
            </a:r>
            <a:r>
              <a:rPr lang="en-US" sz="2400" dirty="0" err="1" smtClean="0">
                <a:solidFill>
                  <a:srgbClr val="FF0000"/>
                </a:solidFill>
              </a:rPr>
              <a:t>ili</a:t>
            </a:r>
            <a:r>
              <a:rPr lang="en-US" sz="2400" dirty="0" smtClean="0">
                <a:solidFill>
                  <a:srgbClr val="FF0000"/>
                </a:solidFill>
              </a:rPr>
              <a:t> </a:t>
            </a:r>
            <a:r>
              <a:rPr lang="en-US" sz="2400" dirty="0" err="1" smtClean="0">
                <a:solidFill>
                  <a:srgbClr val="FF0000"/>
                </a:solidFill>
              </a:rPr>
              <a:t>zovne</a:t>
            </a:r>
            <a:r>
              <a:rPr lang="en-US" sz="2400" dirty="0" smtClean="0">
                <a:solidFill>
                  <a:srgbClr val="FF0000"/>
                </a:solidFill>
              </a:rPr>
              <a:t> </a:t>
            </a:r>
            <a:r>
              <a:rPr lang="en-US" sz="2400" dirty="0" err="1" smtClean="0">
                <a:solidFill>
                  <a:srgbClr val="FF0000"/>
                </a:solidFill>
              </a:rPr>
              <a:t>nekog</a:t>
            </a:r>
            <a:r>
              <a:rPr lang="en-US" sz="2400" dirty="0" smtClean="0">
                <a:solidFill>
                  <a:srgbClr val="FF0000"/>
                </a:solidFill>
              </a:rPr>
              <a:t>	211	</a:t>
            </a:r>
          </a:p>
          <a:p>
            <a:pPr marL="0" indent="0">
              <a:buNone/>
            </a:pPr>
            <a:r>
              <a:rPr lang="hr-HR" sz="2400" dirty="0" smtClean="0">
                <a:solidFill>
                  <a:srgbClr val="FF0000"/>
                </a:solidFill>
              </a:rPr>
              <a:t>13% </a:t>
            </a:r>
            <a:r>
              <a:rPr lang="en-US" sz="2400" dirty="0" err="1" smtClean="0"/>
              <a:t>dijete</a:t>
            </a:r>
            <a:r>
              <a:rPr lang="en-US" sz="2400" dirty="0" smtClean="0"/>
              <a:t> </a:t>
            </a:r>
            <a:r>
              <a:rPr lang="en-US" sz="2400" dirty="0" err="1" smtClean="0">
                <a:solidFill>
                  <a:srgbClr val="FF0000"/>
                </a:solidFill>
              </a:rPr>
              <a:t>djelomično</a:t>
            </a:r>
            <a:r>
              <a:rPr lang="en-US" sz="2400" dirty="0" smtClean="0">
                <a:solidFill>
                  <a:srgbClr val="FF0000"/>
                </a:solidFill>
              </a:rPr>
              <a:t> </a:t>
            </a:r>
            <a:r>
              <a:rPr lang="en-US" sz="2400" dirty="0" err="1" smtClean="0">
                <a:solidFill>
                  <a:srgbClr val="FF0000"/>
                </a:solidFill>
              </a:rPr>
              <a:t>razumije</a:t>
            </a:r>
            <a:r>
              <a:rPr lang="en-US" sz="2400" dirty="0" smtClean="0">
                <a:solidFill>
                  <a:srgbClr val="FF0000"/>
                </a:solidFill>
              </a:rPr>
              <a:t>, </a:t>
            </a:r>
            <a:r>
              <a:rPr lang="en-US" sz="2400" dirty="0" err="1" smtClean="0">
                <a:solidFill>
                  <a:srgbClr val="FF0000"/>
                </a:solidFill>
              </a:rPr>
              <a:t>češće</a:t>
            </a:r>
            <a:r>
              <a:rPr lang="en-US" sz="2400" dirty="0" smtClean="0">
                <a:solidFill>
                  <a:srgbClr val="FF0000"/>
                </a:solidFill>
              </a:rPr>
              <a:t> je </a:t>
            </a:r>
            <a:r>
              <a:rPr lang="en-US" sz="2400" dirty="0" err="1" smtClean="0">
                <a:solidFill>
                  <a:srgbClr val="FF0000"/>
                </a:solidFill>
              </a:rPr>
              <a:t>potrebno</a:t>
            </a:r>
            <a:r>
              <a:rPr lang="en-US" sz="2400" dirty="0" smtClean="0">
                <a:solidFill>
                  <a:srgbClr val="FF0000"/>
                </a:solidFill>
              </a:rPr>
              <a:t> </a:t>
            </a:r>
            <a:r>
              <a:rPr lang="en-US" sz="2400" dirty="0" err="1" smtClean="0">
                <a:solidFill>
                  <a:srgbClr val="FF0000"/>
                </a:solidFill>
              </a:rPr>
              <a:t>dodatno</a:t>
            </a:r>
            <a:r>
              <a:rPr lang="en-US" sz="2400" dirty="0" smtClean="0">
                <a:solidFill>
                  <a:srgbClr val="FF0000"/>
                </a:solidFill>
              </a:rPr>
              <a:t> </a:t>
            </a:r>
            <a:r>
              <a:rPr lang="en-US" sz="2400" dirty="0" err="1" smtClean="0">
                <a:solidFill>
                  <a:srgbClr val="FF0000"/>
                </a:solidFill>
              </a:rPr>
              <a:t>pojašnjenje</a:t>
            </a:r>
            <a:r>
              <a:rPr lang="en-US" sz="2400" dirty="0" smtClean="0"/>
              <a:t> s </a:t>
            </a:r>
            <a:r>
              <a:rPr lang="en-US" sz="2400" dirty="0" err="1" smtClean="0"/>
              <a:t>moje</a:t>
            </a:r>
            <a:r>
              <a:rPr lang="en-US" sz="2400" dirty="0" smtClean="0"/>
              <a:t> </a:t>
            </a:r>
            <a:r>
              <a:rPr lang="en-US" sz="2400" dirty="0" err="1" smtClean="0"/>
              <a:t>strane</a:t>
            </a:r>
            <a:r>
              <a:rPr lang="en-US" sz="2400" dirty="0" smtClean="0"/>
              <a:t> </a:t>
            </a:r>
            <a:r>
              <a:rPr lang="en-US" sz="2400" dirty="0" err="1" smtClean="0"/>
              <a:t>ili</a:t>
            </a:r>
            <a:r>
              <a:rPr lang="en-US" sz="2400" dirty="0" smtClean="0"/>
              <a:t> </a:t>
            </a:r>
            <a:r>
              <a:rPr lang="en-US" sz="2400" dirty="0" err="1" smtClean="0"/>
              <a:t>zovne</a:t>
            </a:r>
            <a:r>
              <a:rPr lang="en-US" sz="2400" dirty="0" smtClean="0"/>
              <a:t> </a:t>
            </a:r>
            <a:r>
              <a:rPr lang="en-US" sz="2400" dirty="0" err="1" smtClean="0"/>
              <a:t>nekog</a:t>
            </a:r>
            <a:r>
              <a:rPr lang="en-US" sz="2400" dirty="0" smtClean="0"/>
              <a:t>		</a:t>
            </a:r>
          </a:p>
          <a:p>
            <a:pPr marL="0" indent="0">
              <a:buNone/>
            </a:pPr>
            <a:r>
              <a:rPr lang="hr-HR" sz="2400" dirty="0" smtClean="0">
                <a:solidFill>
                  <a:srgbClr val="FF0000"/>
                </a:solidFill>
              </a:rPr>
              <a:t>2%</a:t>
            </a:r>
            <a:r>
              <a:rPr lang="en-US" sz="2400" dirty="0" err="1" smtClean="0">
                <a:solidFill>
                  <a:srgbClr val="00B050"/>
                </a:solidFill>
              </a:rPr>
              <a:t>dijete</a:t>
            </a:r>
            <a:r>
              <a:rPr lang="en-US" sz="2400" dirty="0" smtClean="0">
                <a:solidFill>
                  <a:srgbClr val="00B050"/>
                </a:solidFill>
              </a:rPr>
              <a:t> ne </a:t>
            </a:r>
            <a:r>
              <a:rPr lang="en-US" sz="2400" dirty="0" err="1" smtClean="0">
                <a:solidFill>
                  <a:srgbClr val="00B050"/>
                </a:solidFill>
              </a:rPr>
              <a:t>razumije</a:t>
            </a:r>
            <a:r>
              <a:rPr lang="en-US" sz="2400" dirty="0" smtClean="0">
                <a:solidFill>
                  <a:srgbClr val="00B050"/>
                </a:solidFill>
              </a:rPr>
              <a:t>, </a:t>
            </a:r>
            <a:r>
              <a:rPr lang="en-US" sz="2400" dirty="0" err="1" smtClean="0">
                <a:solidFill>
                  <a:srgbClr val="00B050"/>
                </a:solidFill>
              </a:rPr>
              <a:t>potrebno</a:t>
            </a:r>
            <a:r>
              <a:rPr lang="en-US" sz="2400" dirty="0" smtClean="0">
                <a:solidFill>
                  <a:srgbClr val="00B050"/>
                </a:solidFill>
              </a:rPr>
              <a:t> je </a:t>
            </a:r>
            <a:r>
              <a:rPr lang="en-US" sz="2400" dirty="0" err="1" smtClean="0">
                <a:solidFill>
                  <a:srgbClr val="00B050"/>
                </a:solidFill>
              </a:rPr>
              <a:t>stalno</a:t>
            </a:r>
            <a:r>
              <a:rPr lang="en-US" sz="2400" dirty="0" smtClean="0">
                <a:solidFill>
                  <a:srgbClr val="00B050"/>
                </a:solidFill>
              </a:rPr>
              <a:t> </a:t>
            </a:r>
            <a:r>
              <a:rPr lang="en-US" sz="2400" dirty="0" err="1" smtClean="0">
                <a:solidFill>
                  <a:srgbClr val="00B050"/>
                </a:solidFill>
              </a:rPr>
              <a:t>pojašnjenje</a:t>
            </a:r>
            <a:r>
              <a:rPr lang="en-US" sz="2400" dirty="0" smtClean="0">
                <a:solidFill>
                  <a:srgbClr val="00B050"/>
                </a:solidFill>
              </a:rPr>
              <a:t> s </a:t>
            </a:r>
            <a:r>
              <a:rPr lang="en-US" sz="2400" dirty="0" err="1" smtClean="0">
                <a:solidFill>
                  <a:srgbClr val="00B050"/>
                </a:solidFill>
              </a:rPr>
              <a:t>moje</a:t>
            </a:r>
            <a:r>
              <a:rPr lang="en-US" sz="2400" dirty="0" smtClean="0">
                <a:solidFill>
                  <a:srgbClr val="00B050"/>
                </a:solidFill>
              </a:rPr>
              <a:t> </a:t>
            </a:r>
            <a:r>
              <a:rPr lang="en-US" sz="2400" dirty="0" err="1" smtClean="0">
                <a:solidFill>
                  <a:srgbClr val="00B050"/>
                </a:solidFill>
              </a:rPr>
              <a:t>strane</a:t>
            </a:r>
            <a:r>
              <a:rPr lang="en-US" sz="2400" dirty="0" smtClean="0"/>
              <a:t>	5</a:t>
            </a:r>
            <a:endParaRPr lang="en-US" sz="2400" dirty="0"/>
          </a:p>
        </p:txBody>
      </p:sp>
      <p:graphicFrame>
        <p:nvGraphicFramePr>
          <p:cNvPr id="7" name="Rezervirano mjesto sadržaja 6"/>
          <p:cNvGraphicFramePr>
            <a:graphicFrameLocks noGrp="1"/>
          </p:cNvGraphicFramePr>
          <p:nvPr>
            <p:ph sz="half" idx="2"/>
            <p:extLst>
              <p:ext uri="{D42A27DB-BD31-4B8C-83A1-F6EECF244321}">
                <p14:modId xmlns:p14="http://schemas.microsoft.com/office/powerpoint/2010/main" val="1545910391"/>
              </p:ext>
            </p:extLst>
          </p:nvPr>
        </p:nvGraphicFramePr>
        <p:xfrm>
          <a:off x="6172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pic>
        <p:nvPicPr>
          <p:cNvPr id="2" name="Slika 1"/>
          <p:cNvPicPr>
            <a:picLocks noChangeAspect="1"/>
          </p:cNvPicPr>
          <p:nvPr/>
        </p:nvPicPr>
        <p:blipFill>
          <a:blip r:embed="rId3"/>
          <a:stretch>
            <a:fillRect/>
          </a:stretch>
        </p:blipFill>
        <p:spPr>
          <a:xfrm>
            <a:off x="5854177" y="1690688"/>
            <a:ext cx="5104768" cy="4349894"/>
          </a:xfrm>
          <a:prstGeom prst="rect">
            <a:avLst/>
          </a:prstGeom>
        </p:spPr>
      </p:pic>
    </p:spTree>
    <p:extLst>
      <p:ext uri="{BB962C8B-B14F-4D97-AF65-F5344CB8AC3E}">
        <p14:creationId xmlns:p14="http://schemas.microsoft.com/office/powerpoint/2010/main" val="2964846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pl-PL" dirty="0" smtClean="0"/>
              <a:t>Zadaci koje učitelji,-ice zadaju za domaći rad:</a:t>
            </a:r>
            <a:endParaRPr lang="en-US" dirty="0"/>
          </a:p>
        </p:txBody>
      </p:sp>
      <p:sp>
        <p:nvSpPr>
          <p:cNvPr id="4" name="Rezervirano mjesto sadržaja 3"/>
          <p:cNvSpPr>
            <a:spLocks noGrp="1"/>
          </p:cNvSpPr>
          <p:nvPr>
            <p:ph sz="half" idx="1"/>
          </p:nvPr>
        </p:nvSpPr>
        <p:spPr/>
        <p:txBody>
          <a:bodyPr>
            <a:normAutofit fontScale="92500" lnSpcReduction="10000"/>
          </a:bodyPr>
          <a:lstStyle/>
          <a:p>
            <a:pPr marL="0" indent="0">
              <a:buNone/>
            </a:pPr>
            <a:r>
              <a:rPr lang="pl-PL" sz="2400" b="1" dirty="0" smtClean="0">
                <a:solidFill>
                  <a:srgbClr val="FF0000"/>
                </a:solidFill>
              </a:rPr>
              <a:t>73% roditelja smatra kako je opterećenje zadacima uravnoteženo tj.umjereno (koliko i treba biti)</a:t>
            </a:r>
          </a:p>
          <a:p>
            <a:pPr marL="0" indent="0">
              <a:buNone/>
            </a:pPr>
            <a:r>
              <a:rPr lang="pl-PL" sz="2400" b="1" dirty="0" smtClean="0">
                <a:solidFill>
                  <a:srgbClr val="FF0000"/>
                </a:solidFill>
              </a:rPr>
              <a:t>25% smatra kako je previše toga,</a:t>
            </a:r>
          </a:p>
          <a:p>
            <a:pPr marL="0" indent="0">
              <a:buNone/>
            </a:pPr>
            <a:r>
              <a:rPr lang="pl-PL" sz="2400" b="1" dirty="0" smtClean="0">
                <a:solidFill>
                  <a:srgbClr val="FF0000"/>
                </a:solidFill>
              </a:rPr>
              <a:t>da su učenici preopterećeni</a:t>
            </a:r>
          </a:p>
          <a:p>
            <a:pPr marL="0" indent="0">
              <a:buNone/>
            </a:pPr>
            <a:r>
              <a:rPr lang="pl-PL" sz="2400" b="1" dirty="0" smtClean="0">
                <a:solidFill>
                  <a:srgbClr val="FF0000"/>
                </a:solidFill>
              </a:rPr>
              <a:t> zadacima</a:t>
            </a:r>
          </a:p>
          <a:p>
            <a:pPr marL="0" indent="0">
              <a:buNone/>
            </a:pPr>
            <a:r>
              <a:rPr lang="pl-PL" sz="2400" b="1" dirty="0" smtClean="0">
                <a:solidFill>
                  <a:srgbClr val="FF0000"/>
                </a:solidFill>
              </a:rPr>
              <a:t> (80 roditelja)</a:t>
            </a:r>
          </a:p>
          <a:p>
            <a:pPr marL="0" indent="0">
              <a:buNone/>
            </a:pPr>
            <a:r>
              <a:rPr lang="pl-PL" sz="2400" b="1" dirty="0" smtClean="0">
                <a:solidFill>
                  <a:srgbClr val="FF0000"/>
                </a:solidFill>
              </a:rPr>
              <a:t>2% smatra kako je zadataka </a:t>
            </a:r>
          </a:p>
          <a:p>
            <a:pPr marL="0" indent="0">
              <a:buNone/>
            </a:pPr>
            <a:r>
              <a:rPr lang="pl-PL" sz="2400" b="1" dirty="0" smtClean="0">
                <a:solidFill>
                  <a:srgbClr val="FF0000"/>
                </a:solidFill>
              </a:rPr>
              <a:t>premalo</a:t>
            </a:r>
            <a:endParaRPr lang="pl-PL" sz="2400" b="1" dirty="0">
              <a:solidFill>
                <a:srgbClr val="FF0000"/>
              </a:solidFill>
            </a:endParaRPr>
          </a:p>
          <a:p>
            <a:pPr marL="0" indent="0">
              <a:buNone/>
            </a:pPr>
            <a:r>
              <a:rPr lang="pl-PL" sz="2000" dirty="0"/>
              <a:t>previše je toga		</a:t>
            </a:r>
          </a:p>
          <a:p>
            <a:pPr marL="0" indent="0">
              <a:buNone/>
            </a:pPr>
            <a:r>
              <a:rPr lang="pl-PL" sz="2000" dirty="0"/>
              <a:t>umjereno (koliko i treba)		</a:t>
            </a:r>
          </a:p>
          <a:p>
            <a:pPr marL="0" indent="0">
              <a:buNone/>
            </a:pPr>
            <a:r>
              <a:rPr lang="pl-PL" sz="2000" dirty="0"/>
              <a:t>premalo	</a:t>
            </a:r>
          </a:p>
          <a:p>
            <a:pPr marL="0" indent="0">
              <a:buNone/>
            </a:pPr>
            <a:endParaRPr lang="en-US" sz="2400" dirty="0">
              <a:solidFill>
                <a:srgbClr val="FF0000"/>
              </a:solidFill>
            </a:endParaRPr>
          </a:p>
        </p:txBody>
      </p:sp>
      <p:pic>
        <p:nvPicPr>
          <p:cNvPr id="5" name="Rezervirano mjesto sadržaja 4"/>
          <p:cNvPicPr>
            <a:picLocks noGrp="1" noChangeAspect="1"/>
          </p:cNvPicPr>
          <p:nvPr>
            <p:ph sz="half" idx="2"/>
          </p:nvPr>
        </p:nvPicPr>
        <p:blipFill>
          <a:blip r:embed="rId2"/>
          <a:stretch>
            <a:fillRect/>
          </a:stretch>
        </p:blipFill>
        <p:spPr>
          <a:xfrm>
            <a:off x="5143305" y="1825625"/>
            <a:ext cx="5911990" cy="4090265"/>
          </a:xfrm>
          <a:prstGeom prst="rect">
            <a:avLst/>
          </a:prstGeom>
        </p:spPr>
      </p:pic>
    </p:spTree>
    <p:extLst>
      <p:ext uri="{BB962C8B-B14F-4D97-AF65-F5344CB8AC3E}">
        <p14:creationId xmlns:p14="http://schemas.microsoft.com/office/powerpoint/2010/main" val="504695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a:xfrm>
            <a:off x="838200" y="0"/>
            <a:ext cx="11635740" cy="1325563"/>
          </a:xfrm>
        </p:spPr>
        <p:txBody>
          <a:bodyPr>
            <a:normAutofit fontScale="90000"/>
          </a:bodyPr>
          <a:lstStyle/>
          <a:p>
            <a:r>
              <a:rPr lang="hr-HR" sz="2800" dirty="0" smtClean="0"/>
              <a:t/>
            </a:r>
            <a:br>
              <a:rPr lang="hr-HR" sz="2800" dirty="0" smtClean="0"/>
            </a:br>
            <a:r>
              <a:rPr lang="hr-HR" sz="2800" b="1" dirty="0" smtClean="0">
                <a:solidFill>
                  <a:srgbClr val="FF0000"/>
                </a:solidFill>
              </a:rPr>
              <a:t>Pomoć roditelja- </a:t>
            </a:r>
            <a:r>
              <a:rPr lang="hr-HR" sz="2800" b="1" dirty="0">
                <a:solidFill>
                  <a:srgbClr val="FF0000"/>
                </a:solidFill>
              </a:rPr>
              <a:t>informatička podrška</a:t>
            </a:r>
            <a:r>
              <a:rPr lang="hr-HR" sz="2800" dirty="0"/>
              <a:t/>
            </a:r>
            <a:br>
              <a:rPr lang="hr-HR" sz="2800" dirty="0"/>
            </a:br>
            <a:r>
              <a:rPr lang="hr-HR" sz="2800" b="1" dirty="0"/>
              <a:t>Ja, roditelj (ili neka druga osoba ) pomažem svom djetetu u radu s računalom, pristupanju online sadržajima ili kada treba poslati zadatke učiteljima</a:t>
            </a:r>
            <a:r>
              <a:rPr lang="hr-HR" dirty="0" smtClean="0"/>
              <a:t/>
            </a:r>
            <a:br>
              <a:rPr lang="hr-HR" dirty="0" smtClean="0"/>
            </a:br>
            <a:endParaRPr lang="en-US" sz="3600" dirty="0"/>
          </a:p>
        </p:txBody>
      </p:sp>
      <p:sp>
        <p:nvSpPr>
          <p:cNvPr id="5" name="Rezervirano mjesto sadržaja 4"/>
          <p:cNvSpPr>
            <a:spLocks noGrp="1"/>
          </p:cNvSpPr>
          <p:nvPr>
            <p:ph sz="half" idx="1"/>
          </p:nvPr>
        </p:nvSpPr>
        <p:spPr>
          <a:xfrm>
            <a:off x="838200" y="1825625"/>
            <a:ext cx="4648200" cy="4351338"/>
          </a:xfrm>
        </p:spPr>
        <p:txBody>
          <a:bodyPr>
            <a:normAutofit lnSpcReduction="10000"/>
          </a:bodyPr>
          <a:lstStyle/>
          <a:p>
            <a:r>
              <a:rPr lang="en-US" sz="1600" dirty="0" err="1" smtClean="0"/>
              <a:t>Uvijek</a:t>
            </a:r>
            <a:r>
              <a:rPr lang="en-US" sz="1600" dirty="0" smtClean="0"/>
              <a:t>		</a:t>
            </a:r>
          </a:p>
          <a:p>
            <a:r>
              <a:rPr lang="en-US" sz="1600" dirty="0" err="1" smtClean="0"/>
              <a:t>Uglavnom</a:t>
            </a:r>
            <a:r>
              <a:rPr lang="en-US" sz="1600" dirty="0" smtClean="0"/>
              <a:t> da		</a:t>
            </a:r>
          </a:p>
          <a:p>
            <a:r>
              <a:rPr lang="en-US" sz="1600" dirty="0" smtClean="0"/>
              <a:t>Ponekad		</a:t>
            </a:r>
          </a:p>
          <a:p>
            <a:r>
              <a:rPr lang="en-US" sz="1600" dirty="0" err="1" smtClean="0"/>
              <a:t>Uglavnom</a:t>
            </a:r>
            <a:r>
              <a:rPr lang="en-US" sz="1600" dirty="0" smtClean="0"/>
              <a:t> ne	</a:t>
            </a:r>
          </a:p>
          <a:p>
            <a:r>
              <a:rPr lang="en-US" sz="1600" dirty="0" err="1" smtClean="0"/>
              <a:t>Nikada</a:t>
            </a:r>
            <a:r>
              <a:rPr lang="en-US" sz="1600" dirty="0" smtClean="0"/>
              <a:t>	</a:t>
            </a:r>
            <a:endParaRPr lang="hr-HR" sz="1600" dirty="0" smtClean="0"/>
          </a:p>
          <a:p>
            <a:r>
              <a:rPr lang="hr-HR" sz="2400" b="1" dirty="0" smtClean="0">
                <a:solidFill>
                  <a:srgbClr val="FF0000"/>
                </a:solidFill>
              </a:rPr>
              <a:t> 61% roditelja učenika viših r. ne pruža </a:t>
            </a:r>
            <a:r>
              <a:rPr lang="hr-HR" sz="2400" b="1" dirty="0" err="1" smtClean="0">
                <a:solidFill>
                  <a:srgbClr val="FF0000"/>
                </a:solidFill>
              </a:rPr>
              <a:t>teh</a:t>
            </a:r>
            <a:r>
              <a:rPr lang="hr-HR" sz="2400" b="1" dirty="0" smtClean="0">
                <a:solidFill>
                  <a:srgbClr val="FF0000"/>
                </a:solidFill>
              </a:rPr>
              <a:t>.-informatičku podršku 29% nikad i 32% uglavnom ne.</a:t>
            </a:r>
          </a:p>
          <a:p>
            <a:r>
              <a:rPr lang="hr-HR" sz="2400" b="1" dirty="0" smtClean="0">
                <a:solidFill>
                  <a:srgbClr val="FF0000"/>
                </a:solidFill>
              </a:rPr>
              <a:t>2% uvijek, a</a:t>
            </a:r>
          </a:p>
          <a:p>
            <a:r>
              <a:rPr lang="hr-HR" sz="2400" b="1" dirty="0" smtClean="0">
                <a:solidFill>
                  <a:srgbClr val="FF0000"/>
                </a:solidFill>
              </a:rPr>
              <a:t>37% roditelja pruža informatičku –tehničku podršku djeci 9%uglavnom da i 28% ponekad</a:t>
            </a:r>
          </a:p>
          <a:p>
            <a:endParaRPr lang="en-US" sz="2400" dirty="0"/>
          </a:p>
        </p:txBody>
      </p:sp>
      <p:graphicFrame>
        <p:nvGraphicFramePr>
          <p:cNvPr id="9" name="Rezervirano mjesto sadržaja 8"/>
          <p:cNvGraphicFramePr>
            <a:graphicFrameLocks noGrp="1"/>
          </p:cNvGraphicFramePr>
          <p:nvPr>
            <p:ph sz="half" idx="2"/>
            <p:extLst>
              <p:ext uri="{D42A27DB-BD31-4B8C-83A1-F6EECF244321}">
                <p14:modId xmlns:p14="http://schemas.microsoft.com/office/powerpoint/2010/main" val="3256087469"/>
              </p:ext>
            </p:extLst>
          </p:nvPr>
        </p:nvGraphicFramePr>
        <p:xfrm>
          <a:off x="6130636" y="1353983"/>
          <a:ext cx="5181600" cy="4351338"/>
        </p:xfrm>
        <a:graphic>
          <a:graphicData uri="http://schemas.openxmlformats.org/drawingml/2006/chart">
            <c:chart xmlns:c="http://schemas.openxmlformats.org/drawingml/2006/chart" xmlns:r="http://schemas.openxmlformats.org/officeDocument/2006/relationships" r:id="rId2"/>
          </a:graphicData>
        </a:graphic>
      </p:graphicFrame>
      <p:pic>
        <p:nvPicPr>
          <p:cNvPr id="2" name="Slika 1"/>
          <p:cNvPicPr>
            <a:picLocks noChangeAspect="1"/>
          </p:cNvPicPr>
          <p:nvPr/>
        </p:nvPicPr>
        <p:blipFill>
          <a:blip r:embed="rId3"/>
          <a:stretch>
            <a:fillRect/>
          </a:stretch>
        </p:blipFill>
        <p:spPr>
          <a:xfrm>
            <a:off x="6130636" y="2051184"/>
            <a:ext cx="4426528" cy="3654137"/>
          </a:xfrm>
          <a:prstGeom prst="rect">
            <a:avLst/>
          </a:prstGeom>
        </p:spPr>
      </p:pic>
    </p:spTree>
    <p:extLst>
      <p:ext uri="{BB962C8B-B14F-4D97-AF65-F5344CB8AC3E}">
        <p14:creationId xmlns:p14="http://schemas.microsoft.com/office/powerpoint/2010/main" val="308060298"/>
      </p:ext>
    </p:extLst>
  </p:cSld>
  <p:clrMapOvr>
    <a:masterClrMapping/>
  </p:clrMapOvr>
</p:sld>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964</TotalTime>
  <Words>4173</Words>
  <Application>Microsoft Office PowerPoint</Application>
  <PresentationFormat>Prilagođeno</PresentationFormat>
  <Paragraphs>242</Paragraphs>
  <Slides>34</Slides>
  <Notes>0</Notes>
  <HiddenSlides>0</HiddenSlides>
  <MMClips>0</MMClips>
  <ScaleCrop>false</ScaleCrop>
  <HeadingPairs>
    <vt:vector size="4" baseType="variant">
      <vt:variant>
        <vt:lpstr>Tema</vt:lpstr>
      </vt:variant>
      <vt:variant>
        <vt:i4>1</vt:i4>
      </vt:variant>
      <vt:variant>
        <vt:lpstr>Naslovi slajdova</vt:lpstr>
      </vt:variant>
      <vt:variant>
        <vt:i4>34</vt:i4>
      </vt:variant>
    </vt:vector>
  </HeadingPairs>
  <TitlesOfParts>
    <vt:vector size="35" baseType="lpstr">
      <vt:lpstr>Tema sustava Office</vt:lpstr>
      <vt:lpstr>Rezultati upitnika RODITELJA VIŠIH razreda o nastavi na daljinu</vt:lpstr>
      <vt:lpstr>PowerPointova prezentacija</vt:lpstr>
      <vt:lpstr>Ukupno je sudjelovalo 317 roditelja koji su podjednako zastupljeni iz svih viših razreda</vt:lpstr>
      <vt:lpstr>Tehnička podrška: oprema Ima li vaše dijete samo svoj uređaj na raspolaganju za školu na daljinu ili uređaj dijeli s još nekim od ukućana koji je učenik, student, radnik (s bratom, sestrom, roditeljem)?</vt:lpstr>
      <vt:lpstr>Samostalnost djeteta u ndn-u Sve zadatke nastave na daljinu dijete odrađuje samostalno:</vt:lpstr>
      <vt:lpstr>Dnevna angažiranost učenika viših razreda u ndn-u Koliko vremena dnevno dijete radi tijekom nastave na daljinu:</vt:lpstr>
      <vt:lpstr>Potrebno dodatno objašnjenje gradiva, po mišljenju roditelja:  Gradivo koje se obrađuje putem nastave na daljinu:</vt:lpstr>
      <vt:lpstr>Zadaci koje učitelji,-ice zadaju za domaći rad:</vt:lpstr>
      <vt:lpstr> Pomoć roditelja- informatička podrška Ja, roditelj (ili neka druga osoba ) pomažem svom djetetu u radu s računalom, pristupanju online sadržajima ili kada treba poslati zadatke učiteljima </vt:lpstr>
      <vt:lpstr>Angažiranost roditelja u nastavi na daljinu u odnosu na redovnu školu Kao roditelj sudjelujem u školi na daljinu u odnosu na redovnu školu:</vt:lpstr>
      <vt:lpstr>Način komunikacije roditelja s razrednikom i/ili učiteljima u nastavi na daljinu Kako komunicirate s razrednikom i /ili učiteljima:</vt:lpstr>
      <vt:lpstr>Roditelji učenika s TUR-om Ukoliko ste roditelj djeteta s teškoćama u razvoju, u nastavi na daljinu dijete dobiva individualizirani pristup ili prilagođene sadržaje:</vt:lpstr>
      <vt:lpstr>Najavljeno je vrednovanje i ocjenjivanje učenika u nastavi na daljinu. Ukoliko bi vaše dijete ZADRŽALO ocijene koje je do sada imao, bi li bio zadovoljan s tim uspjehom:</vt:lpstr>
      <vt:lpstr>Mentalno zdravlje: Primjećujete li kod svog djeteta u ovom razdoblju izolacije, naglo pojačane osjećaje straha, tjeskobe, uznemirenosti, poteškoće sa spavanjem u mjeri u kojoj vas to kao roditelja brine? *Ukoliko je vaš odgovor da, molim vas obratite se preko razrednika, stručnoj službi škole!</vt:lpstr>
      <vt:lpstr>U zadnjem pitanju otvorenog tipa roditelji izražavaju svoje sugestije o tome kako bi se, po njihovom mišljenju, mogla unaprijediti nastava na daljinu</vt:lpstr>
      <vt:lpstr>PowerPointova prezentacija</vt:lpstr>
      <vt:lpstr>Neke od pohvala roditelja</vt:lpstr>
      <vt:lpstr>Neke od pohvala roditelja:</vt:lpstr>
      <vt:lpstr>1.Neki od prijedloga roditelja u pogledu objašnjavanja gradiva  </vt:lpstr>
      <vt:lpstr>1.Neki od prijedloga roditelja u pogledu objašnjavanja gradiva</vt:lpstr>
      <vt:lpstr>1. Neki od prijedloga roditelja u pogledu objašnjavanja gradiva</vt:lpstr>
      <vt:lpstr>1.Neki od prijedloga roditelja u pogledu objašnjavanja gradiva</vt:lpstr>
      <vt:lpstr>1.Neki od prijedloga roditelja u pogledu objašnjavanja gradiva</vt:lpstr>
      <vt:lpstr>PowerPointova prezentacija</vt:lpstr>
      <vt:lpstr>2.Domaći rad, opterećenost, izdvojiti bitan sadržaj</vt:lpstr>
      <vt:lpstr>2.Domaći rad, opterećenost, izdvojiti bitan sadržaj</vt:lpstr>
      <vt:lpstr>3.Važnost povratne informacije i komunikacije</vt:lpstr>
      <vt:lpstr>3.Važnost povratne informacije i komunikacije</vt:lpstr>
      <vt:lpstr>4. Organizacija i tehnička-informatička podrška</vt:lpstr>
      <vt:lpstr>4.Organizacija i tehnička-informatička podrška</vt:lpstr>
      <vt:lpstr>4.Organizacija i tehnička- informatička podrška</vt:lpstr>
      <vt:lpstr>5.Vrednovanje i ocjenjivanje</vt:lpstr>
      <vt:lpstr>PowerPointova prezentacija</vt:lpstr>
      <vt:lpstr>Za kraj:</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Rezultati upitnika RODITWLJA VIŠIH razreda o nastavi na daljinu</dc:title>
  <dc:creator>Dubravka Katačić</dc:creator>
  <cp:lastModifiedBy>Ana Bonaci</cp:lastModifiedBy>
  <cp:revision>112</cp:revision>
  <dcterms:created xsi:type="dcterms:W3CDTF">2020-04-19T21:02:44Z</dcterms:created>
  <dcterms:modified xsi:type="dcterms:W3CDTF">2020-04-27T14:10:06Z</dcterms:modified>
</cp:coreProperties>
</file>