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1" r:id="rId4"/>
    <p:sldId id="259" r:id="rId5"/>
    <p:sldId id="258" r:id="rId6"/>
    <p:sldId id="300" r:id="rId7"/>
    <p:sldId id="296" r:id="rId8"/>
    <p:sldId id="297" r:id="rId9"/>
    <p:sldId id="298" r:id="rId10"/>
    <p:sldId id="299" r:id="rId11"/>
    <p:sldId id="260" r:id="rId12"/>
    <p:sldId id="265" r:id="rId13"/>
    <p:sldId id="266" r:id="rId14"/>
    <p:sldId id="267" r:id="rId15"/>
    <p:sldId id="270" r:id="rId16"/>
    <p:sldId id="273" r:id="rId17"/>
    <p:sldId id="264" r:id="rId18"/>
    <p:sldId id="271" r:id="rId19"/>
    <p:sldId id="276" r:id="rId20"/>
    <p:sldId id="262" r:id="rId21"/>
    <p:sldId id="263" r:id="rId22"/>
    <p:sldId id="272" r:id="rId23"/>
    <p:sldId id="274" r:id="rId24"/>
    <p:sldId id="275" r:id="rId25"/>
    <p:sldId id="283" r:id="rId26"/>
    <p:sldId id="278" r:id="rId27"/>
    <p:sldId id="282" r:id="rId28"/>
    <p:sldId id="291" r:id="rId29"/>
    <p:sldId id="304" r:id="rId30"/>
    <p:sldId id="302" r:id="rId31"/>
    <p:sldId id="294" r:id="rId32"/>
    <p:sldId id="284" r:id="rId33"/>
    <p:sldId id="295" r:id="rId34"/>
    <p:sldId id="287" r:id="rId35"/>
    <p:sldId id="286" r:id="rId36"/>
    <p:sldId id="285" r:id="rId37"/>
    <p:sldId id="288" r:id="rId38"/>
    <p:sldId id="277" r:id="rId39"/>
    <p:sldId id="279" r:id="rId40"/>
    <p:sldId id="280" r:id="rId41"/>
    <p:sldId id="281" r:id="rId42"/>
    <p:sldId id="289" r:id="rId43"/>
    <p:sldId id="290" r:id="rId44"/>
    <p:sldId id="292" r:id="rId45"/>
    <p:sldId id="293" r:id="rId46"/>
    <p:sldId id="306" r:id="rId47"/>
    <p:sldId id="305" r:id="rId48"/>
    <p:sldId id="30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jela Šitum" initials="GŠ" lastIdx="1" clrIdx="0">
    <p:extLst>
      <p:ext uri="{19B8F6BF-5375-455C-9EA6-DF929625EA0E}">
        <p15:presenceInfo xmlns:p15="http://schemas.microsoft.com/office/powerpoint/2012/main" userId="Gabrijela Šit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7T22:22:17.139"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99418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9709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C6598E-B309-4703-8271-E942EEFBD9F7}" type="slidenum">
              <a:rPr lang="hr-HR" smtClean="0"/>
              <a:t>‹#›</a:t>
            </a:fld>
            <a:endParaRPr lang="hr-H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65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172192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C6598E-B309-4703-8271-E942EEFBD9F7}" type="slidenum">
              <a:rPr lang="hr-HR" smtClean="0"/>
              <a:t>‹#›</a:t>
            </a:fld>
            <a:endParaRPr lang="hr-H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113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134994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276052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71399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Kliknite da biste uredili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19580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57079A70-2A1B-4B91-8AF1-770385164B35}" type="datetimeFigureOut">
              <a:rPr lang="hr-HR" smtClean="0"/>
              <a:t>2.2.2018.</a:t>
            </a:fld>
            <a:endParaRPr lang="hr-HR"/>
          </a:p>
        </p:txBody>
      </p:sp>
      <p:sp>
        <p:nvSpPr>
          <p:cNvPr id="5" name="Footer Placeholder 4"/>
          <p:cNvSpPr>
            <a:spLocks noGrp="1"/>
          </p:cNvSpPr>
          <p:nvPr>
            <p:ph type="ftr" sz="quarter" idx="11"/>
          </p:nvPr>
        </p:nvSpPr>
        <p:spPr/>
        <p:txBody>
          <a:bodyPr/>
          <a:lstStyle/>
          <a:p>
            <a:endParaRPr lang="hr-H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6367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50212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57079A70-2A1B-4B91-8AF1-770385164B35}" type="datetimeFigureOut">
              <a:rPr lang="hr-HR" smtClean="0"/>
              <a:t>2.2.2018.</a:t>
            </a:fld>
            <a:endParaRPr lang="hr-HR"/>
          </a:p>
        </p:txBody>
      </p:sp>
      <p:sp>
        <p:nvSpPr>
          <p:cNvPr id="8" name="Footer Placeholder 7"/>
          <p:cNvSpPr>
            <a:spLocks noGrp="1"/>
          </p:cNvSpPr>
          <p:nvPr>
            <p:ph type="ftr" sz="quarter" idx="11"/>
          </p:nvPr>
        </p:nvSpPr>
        <p:spPr/>
        <p:txBody>
          <a:bodyPr/>
          <a:lstStyle/>
          <a:p>
            <a:endParaRPr lang="hr-H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55200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57079A70-2A1B-4B91-8AF1-770385164B35}" type="datetimeFigureOut">
              <a:rPr lang="hr-HR" smtClean="0"/>
              <a:t>2.2.2018.</a:t>
            </a:fld>
            <a:endParaRPr lang="hr-HR"/>
          </a:p>
        </p:txBody>
      </p:sp>
      <p:sp>
        <p:nvSpPr>
          <p:cNvPr id="4" name="Footer Placeholder 3"/>
          <p:cNvSpPr>
            <a:spLocks noGrp="1"/>
          </p:cNvSpPr>
          <p:nvPr>
            <p:ph type="ftr" sz="quarter" idx="11"/>
          </p:nvPr>
        </p:nvSpPr>
        <p:spPr/>
        <p:txBody>
          <a:bodyPr/>
          <a:lstStyle/>
          <a:p>
            <a:endParaRPr lang="hr-H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229460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79A70-2A1B-4B91-8AF1-770385164B35}" type="datetimeFigureOut">
              <a:rPr lang="hr-HR" smtClean="0"/>
              <a:t>2.2.2018.</a:t>
            </a:fld>
            <a:endParaRPr lang="hr-HR"/>
          </a:p>
        </p:txBody>
      </p:sp>
      <p:sp>
        <p:nvSpPr>
          <p:cNvPr id="3" name="Footer Placeholder 2"/>
          <p:cNvSpPr>
            <a:spLocks noGrp="1"/>
          </p:cNvSpPr>
          <p:nvPr>
            <p:ph type="ftr" sz="quarter" idx="11"/>
          </p:nvPr>
        </p:nvSpPr>
        <p:spPr/>
        <p:txBody>
          <a:bodyPr/>
          <a:lstStyle/>
          <a:p>
            <a:endParaRPr lang="hr-H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78876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Kliknite da biste uredili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210377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57079A70-2A1B-4B91-8AF1-770385164B35}" type="datetimeFigureOut">
              <a:rPr lang="hr-HR" smtClean="0"/>
              <a:t>2.2.2018.</a:t>
            </a:fld>
            <a:endParaRPr lang="hr-HR"/>
          </a:p>
        </p:txBody>
      </p:sp>
      <p:sp>
        <p:nvSpPr>
          <p:cNvPr id="6" name="Footer Placeholder 5"/>
          <p:cNvSpPr>
            <a:spLocks noGrp="1"/>
          </p:cNvSpPr>
          <p:nvPr>
            <p:ph type="ftr" sz="quarter" idx="11"/>
          </p:nvPr>
        </p:nvSpPr>
        <p:spPr/>
        <p:txBody>
          <a:bodyPr/>
          <a:lstStyle/>
          <a:p>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C6598E-B309-4703-8271-E942EEFBD9F7}" type="slidenum">
              <a:rPr lang="hr-HR" smtClean="0"/>
              <a:t>‹#›</a:t>
            </a:fld>
            <a:endParaRPr lang="hr-HR"/>
          </a:p>
        </p:txBody>
      </p:sp>
    </p:spTree>
    <p:extLst>
      <p:ext uri="{BB962C8B-B14F-4D97-AF65-F5344CB8AC3E}">
        <p14:creationId xmlns:p14="http://schemas.microsoft.com/office/powerpoint/2010/main" val="349789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079A70-2A1B-4B91-8AF1-770385164B35}" type="datetimeFigureOut">
              <a:rPr lang="hr-HR" smtClean="0"/>
              <a:t>2.2.2018.</a:t>
            </a:fld>
            <a:endParaRPr lang="hr-H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C6598E-B309-4703-8271-E942EEFBD9F7}" type="slidenum">
              <a:rPr lang="hr-HR" smtClean="0"/>
              <a:t>‹#›</a:t>
            </a:fld>
            <a:endParaRPr lang="hr-HR"/>
          </a:p>
        </p:txBody>
      </p:sp>
    </p:spTree>
    <p:extLst>
      <p:ext uri="{BB962C8B-B14F-4D97-AF65-F5344CB8AC3E}">
        <p14:creationId xmlns:p14="http://schemas.microsoft.com/office/powerpoint/2010/main" val="23819252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2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slide" Target="slide41.xml"/><Relationship Id="rId4" Type="http://schemas.openxmlformats.org/officeDocument/2006/relationships/slide" Target="slide40.xml"/></Relationships>
</file>

<file path=ppt/slides/_rels/slide2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40.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150.png"/><Relationship Id="rId9" Type="http://schemas.openxmlformats.org/officeDocument/2006/relationships/slide" Target="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eb.math.pmf.unizg.hr/nastava/metodika/materijali/aktivi2010.pd" TargetMode="External"/><Relationship Id="rId2" Type="http://schemas.openxmlformats.org/officeDocument/2006/relationships/hyperlink" Target="http://www.antonija-horvatek.from.h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EA3952-5D2E-49EF-97B2-9A5A2B9E4531}"/>
              </a:ext>
            </a:extLst>
          </p:cNvPr>
          <p:cNvSpPr>
            <a:spLocks noGrp="1"/>
          </p:cNvSpPr>
          <p:nvPr>
            <p:ph type="ctrTitle"/>
          </p:nvPr>
        </p:nvSpPr>
        <p:spPr>
          <a:xfrm>
            <a:off x="2364130" y="2948314"/>
            <a:ext cx="8915399" cy="2262781"/>
          </a:xfrm>
        </p:spPr>
        <p:txBody>
          <a:bodyPr/>
          <a:lstStyle/>
          <a:p>
            <a:r>
              <a:rPr lang="hr-HR" dirty="0"/>
              <a:t>   PROBLEMSKI ZADACI</a:t>
            </a:r>
            <a:br>
              <a:rPr lang="hr-HR" dirty="0"/>
            </a:br>
            <a:r>
              <a:rPr lang="hr-HR" dirty="0"/>
              <a:t>-više načina rješavanja-</a:t>
            </a:r>
          </a:p>
        </p:txBody>
      </p:sp>
      <p:sp>
        <p:nvSpPr>
          <p:cNvPr id="3" name="Podnaslov 2">
            <a:extLst>
              <a:ext uri="{FF2B5EF4-FFF2-40B4-BE49-F238E27FC236}">
                <a16:creationId xmlns:a16="http://schemas.microsoft.com/office/drawing/2014/main" id="{F0AD951D-8463-405C-97DD-BC53505F0BCF}"/>
              </a:ext>
            </a:extLst>
          </p:cNvPr>
          <p:cNvSpPr>
            <a:spLocks noGrp="1"/>
          </p:cNvSpPr>
          <p:nvPr>
            <p:ph type="subTitle" idx="1"/>
          </p:nvPr>
        </p:nvSpPr>
        <p:spPr>
          <a:xfrm>
            <a:off x="2803767" y="5211095"/>
            <a:ext cx="8915399" cy="1126283"/>
          </a:xfrm>
        </p:spPr>
        <p:txBody>
          <a:bodyPr>
            <a:normAutofit fontScale="92500" lnSpcReduction="20000"/>
          </a:bodyPr>
          <a:lstStyle/>
          <a:p>
            <a:endParaRPr lang="hr-HR" dirty="0"/>
          </a:p>
          <a:p>
            <a:r>
              <a:rPr lang="hr-HR" dirty="0"/>
              <a:t>                                                                                          </a:t>
            </a:r>
            <a:endParaRPr lang="hr-HR" sz="2800" dirty="0"/>
          </a:p>
          <a:p>
            <a:r>
              <a:rPr lang="hr-HR" sz="2800" dirty="0"/>
              <a:t>                                                          </a:t>
            </a:r>
          </a:p>
        </p:txBody>
      </p:sp>
      <p:pic>
        <p:nvPicPr>
          <p:cNvPr id="4" name="Slika 3">
            <a:extLst>
              <a:ext uri="{FF2B5EF4-FFF2-40B4-BE49-F238E27FC236}">
                <a16:creationId xmlns:a16="http://schemas.microsoft.com/office/drawing/2014/main" id="{CD961F5C-16A8-446C-A5DB-52709FB87A22}"/>
              </a:ext>
            </a:extLst>
          </p:cNvPr>
          <p:cNvPicPr>
            <a:picLocks noChangeAspect="1"/>
          </p:cNvPicPr>
          <p:nvPr/>
        </p:nvPicPr>
        <p:blipFill>
          <a:blip r:embed="rId2"/>
          <a:stretch>
            <a:fillRect/>
          </a:stretch>
        </p:blipFill>
        <p:spPr>
          <a:xfrm>
            <a:off x="6321988" y="210430"/>
            <a:ext cx="5397178" cy="3218570"/>
          </a:xfrm>
          <a:prstGeom prst="rect">
            <a:avLst/>
          </a:prstGeom>
        </p:spPr>
      </p:pic>
      <p:sp>
        <p:nvSpPr>
          <p:cNvPr id="5" name="Pravokutnik 4">
            <a:extLst>
              <a:ext uri="{FF2B5EF4-FFF2-40B4-BE49-F238E27FC236}">
                <a16:creationId xmlns:a16="http://schemas.microsoft.com/office/drawing/2014/main" id="{C9826EEA-144A-477B-A36E-36439181DCAD}"/>
              </a:ext>
            </a:extLst>
          </p:cNvPr>
          <p:cNvSpPr/>
          <p:nvPr/>
        </p:nvSpPr>
        <p:spPr>
          <a:xfrm>
            <a:off x="1444487" y="1493758"/>
            <a:ext cx="6096000" cy="646331"/>
          </a:xfrm>
          <a:prstGeom prst="rect">
            <a:avLst/>
          </a:prstGeom>
        </p:spPr>
        <p:txBody>
          <a:bodyPr>
            <a:spAutoFit/>
          </a:bodyPr>
          <a:lstStyle/>
          <a:p>
            <a:r>
              <a:rPr lang="hr-HR" b="1" dirty="0">
                <a:solidFill>
                  <a:schemeClr val="accent1">
                    <a:lumMod val="60000"/>
                    <a:lumOff val="40000"/>
                  </a:schemeClr>
                </a:solidFill>
              </a:rPr>
              <a:t>3.2.2018. CENTAR IZVRSNOSTI – SPLIT</a:t>
            </a:r>
          </a:p>
          <a:p>
            <a:r>
              <a:rPr lang="hr-HR" b="1" dirty="0">
                <a:solidFill>
                  <a:schemeClr val="accent1">
                    <a:lumMod val="60000"/>
                    <a:lumOff val="40000"/>
                  </a:schemeClr>
                </a:solidFill>
              </a:rPr>
              <a:t> </a:t>
            </a:r>
          </a:p>
        </p:txBody>
      </p:sp>
      <p:sp>
        <p:nvSpPr>
          <p:cNvPr id="6" name="TekstniOkvir 5">
            <a:extLst>
              <a:ext uri="{FF2B5EF4-FFF2-40B4-BE49-F238E27FC236}">
                <a16:creationId xmlns:a16="http://schemas.microsoft.com/office/drawing/2014/main" id="{A6D51C8C-5067-4306-BA6C-8A474BD19A12}"/>
              </a:ext>
            </a:extLst>
          </p:cNvPr>
          <p:cNvSpPr txBox="1"/>
          <p:nvPr/>
        </p:nvSpPr>
        <p:spPr>
          <a:xfrm>
            <a:off x="6321988" y="5211096"/>
            <a:ext cx="5076811" cy="830997"/>
          </a:xfrm>
          <a:prstGeom prst="rect">
            <a:avLst/>
          </a:prstGeom>
          <a:noFill/>
        </p:spPr>
        <p:txBody>
          <a:bodyPr wrap="square" rtlCol="0">
            <a:spAutoFit/>
          </a:bodyPr>
          <a:lstStyle/>
          <a:p>
            <a:pPr algn="r"/>
            <a:r>
              <a:rPr lang="hr-HR" sz="2400" dirty="0" err="1">
                <a:solidFill>
                  <a:srgbClr val="C00000"/>
                </a:solidFill>
              </a:rPr>
              <a:t>Anela</a:t>
            </a:r>
            <a:r>
              <a:rPr lang="hr-HR" sz="2400" dirty="0">
                <a:solidFill>
                  <a:srgbClr val="C00000"/>
                </a:solidFill>
              </a:rPr>
              <a:t> </a:t>
            </a:r>
            <a:r>
              <a:rPr lang="hr-HR" sz="2400" dirty="0" err="1">
                <a:solidFill>
                  <a:srgbClr val="C00000"/>
                </a:solidFill>
              </a:rPr>
              <a:t>Prkić</a:t>
            </a:r>
            <a:endParaRPr lang="hr-HR" sz="2400" dirty="0">
              <a:solidFill>
                <a:srgbClr val="C00000"/>
              </a:solidFill>
            </a:endParaRPr>
          </a:p>
          <a:p>
            <a:pPr algn="r"/>
            <a:r>
              <a:rPr lang="hr-HR" sz="2400" dirty="0">
                <a:solidFill>
                  <a:srgbClr val="C00000"/>
                </a:solidFill>
              </a:rPr>
              <a:t>Gabrijela </a:t>
            </a:r>
            <a:r>
              <a:rPr lang="hr-HR" sz="2400" dirty="0" err="1">
                <a:solidFill>
                  <a:srgbClr val="C00000"/>
                </a:solidFill>
              </a:rPr>
              <a:t>Šitum</a:t>
            </a:r>
            <a:endParaRPr lang="hr-HR" sz="2400" dirty="0">
              <a:solidFill>
                <a:srgbClr val="C00000"/>
              </a:solidFill>
            </a:endParaRPr>
          </a:p>
        </p:txBody>
      </p:sp>
    </p:spTree>
    <p:extLst>
      <p:ext uri="{BB962C8B-B14F-4D97-AF65-F5344CB8AC3E}">
        <p14:creationId xmlns:p14="http://schemas.microsoft.com/office/powerpoint/2010/main" val="338918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ED251DC-32E5-4D70-94D9-FEBB98A6B8E5}"/>
              </a:ext>
            </a:extLst>
          </p:cNvPr>
          <p:cNvSpPr>
            <a:spLocks noGrp="1"/>
          </p:cNvSpPr>
          <p:nvPr>
            <p:ph idx="1"/>
          </p:nvPr>
        </p:nvSpPr>
        <p:spPr>
          <a:xfrm>
            <a:off x="2536203" y="702365"/>
            <a:ext cx="2745481" cy="5316298"/>
          </a:xfrm>
        </p:spPr>
        <p:txBody>
          <a:bodyPr>
            <a:normAutofit/>
          </a:bodyPr>
          <a:lstStyle/>
          <a:p>
            <a:pPr marL="0" indent="0">
              <a:buNone/>
            </a:pPr>
            <a:r>
              <a:rPr lang="hr-HR" sz="2400" b="1" dirty="0"/>
              <a:t>PRIMJER </a:t>
            </a:r>
          </a:p>
          <a:p>
            <a:pPr marL="0" indent="0">
              <a:buNone/>
            </a:pPr>
            <a:endParaRPr lang="hr-HR" sz="2400" b="1" dirty="0"/>
          </a:p>
          <a:p>
            <a:pPr marL="0" indent="0">
              <a:buNone/>
            </a:pPr>
            <a:r>
              <a:rPr lang="hr-HR" sz="2400" dirty="0"/>
              <a:t>3∙(x-5)+6=2x+14</a:t>
            </a:r>
          </a:p>
          <a:p>
            <a:pPr marL="0" indent="0">
              <a:buNone/>
            </a:pPr>
            <a:r>
              <a:rPr lang="hr-HR" sz="2400" dirty="0"/>
              <a:t>3x-15+6=2x+14</a:t>
            </a:r>
          </a:p>
          <a:p>
            <a:pPr marL="0" indent="0">
              <a:buNone/>
            </a:pPr>
            <a:r>
              <a:rPr lang="hr-HR" sz="2400" dirty="0"/>
              <a:t>3x</a:t>
            </a:r>
            <a:r>
              <a:rPr lang="hr-HR" sz="2400" b="1" dirty="0">
                <a:solidFill>
                  <a:srgbClr val="FF0000"/>
                </a:solidFill>
              </a:rPr>
              <a:t>-2x</a:t>
            </a:r>
            <a:r>
              <a:rPr lang="hr-HR" sz="2400" dirty="0"/>
              <a:t>-9=2x</a:t>
            </a:r>
            <a:r>
              <a:rPr lang="hr-HR" sz="2400" b="1" dirty="0">
                <a:solidFill>
                  <a:srgbClr val="FF0000"/>
                </a:solidFill>
              </a:rPr>
              <a:t>-2x</a:t>
            </a:r>
            <a:r>
              <a:rPr lang="hr-HR" sz="2400" dirty="0">
                <a:solidFill>
                  <a:schemeClr val="tx1"/>
                </a:solidFill>
              </a:rPr>
              <a:t>+14</a:t>
            </a:r>
          </a:p>
          <a:p>
            <a:pPr marL="0" indent="0">
              <a:buNone/>
            </a:pPr>
            <a:r>
              <a:rPr lang="hr-HR" sz="2400" dirty="0"/>
              <a:t>X-9=14</a:t>
            </a:r>
          </a:p>
          <a:p>
            <a:pPr marL="0" indent="0">
              <a:buNone/>
            </a:pPr>
            <a:r>
              <a:rPr lang="hr-HR" sz="2400" dirty="0"/>
              <a:t>X-9 </a:t>
            </a:r>
            <a:r>
              <a:rPr lang="hr-HR" sz="2400" b="1" dirty="0">
                <a:solidFill>
                  <a:srgbClr val="FF0000"/>
                </a:solidFill>
              </a:rPr>
              <a:t>+9</a:t>
            </a:r>
            <a:r>
              <a:rPr lang="hr-HR" sz="2400" dirty="0"/>
              <a:t>=14 </a:t>
            </a:r>
            <a:r>
              <a:rPr lang="hr-HR" sz="2400" b="1" dirty="0">
                <a:solidFill>
                  <a:srgbClr val="FF0000"/>
                </a:solidFill>
              </a:rPr>
              <a:t>+9</a:t>
            </a:r>
          </a:p>
          <a:p>
            <a:pPr marL="0" indent="0">
              <a:buNone/>
            </a:pPr>
            <a:r>
              <a:rPr lang="hr-HR" sz="2400" dirty="0"/>
              <a:t>X=</a:t>
            </a:r>
            <a:r>
              <a:rPr lang="hr-HR" sz="2400" b="1" dirty="0">
                <a:solidFill>
                  <a:srgbClr val="0070C0"/>
                </a:solidFill>
              </a:rPr>
              <a:t>23</a:t>
            </a:r>
          </a:p>
          <a:p>
            <a:pPr marL="0" indent="0">
              <a:buNone/>
            </a:pPr>
            <a:endParaRPr lang="hr-HR" sz="2400"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p:txBody>
      </p:sp>
      <p:sp>
        <p:nvSpPr>
          <p:cNvPr id="4" name="TekstniOkvir 3">
            <a:extLst>
              <a:ext uri="{FF2B5EF4-FFF2-40B4-BE49-F238E27FC236}">
                <a16:creationId xmlns:a16="http://schemas.microsoft.com/office/drawing/2014/main" id="{FCE3EAA2-8E18-404A-B884-6B59BB6DFC53}"/>
              </a:ext>
            </a:extLst>
          </p:cNvPr>
          <p:cNvSpPr txBox="1"/>
          <p:nvPr/>
        </p:nvSpPr>
        <p:spPr>
          <a:xfrm>
            <a:off x="6627726" y="873455"/>
            <a:ext cx="3589361" cy="3077766"/>
          </a:xfrm>
          <a:prstGeom prst="rect">
            <a:avLst/>
          </a:prstGeom>
          <a:noFill/>
        </p:spPr>
        <p:txBody>
          <a:bodyPr wrap="square" rtlCol="0">
            <a:spAutoFit/>
          </a:bodyPr>
          <a:lstStyle/>
          <a:p>
            <a:r>
              <a:rPr lang="hr-HR" sz="2400" b="1" dirty="0">
                <a:solidFill>
                  <a:schemeClr val="tx1">
                    <a:lumMod val="75000"/>
                    <a:lumOff val="25000"/>
                  </a:schemeClr>
                </a:solidFill>
              </a:rPr>
              <a:t>PROVJERA</a:t>
            </a:r>
          </a:p>
          <a:p>
            <a:endParaRPr lang="hr-HR" sz="2800" dirty="0"/>
          </a:p>
          <a:p>
            <a:r>
              <a:rPr lang="hr-HR" sz="2400" dirty="0">
                <a:solidFill>
                  <a:schemeClr val="tx1">
                    <a:lumMod val="75000"/>
                    <a:lumOff val="25000"/>
                  </a:schemeClr>
                </a:solidFill>
              </a:rPr>
              <a:t>3∙(</a:t>
            </a:r>
            <a:r>
              <a:rPr lang="hr-HR" sz="2400" dirty="0">
                <a:solidFill>
                  <a:srgbClr val="0070C0"/>
                </a:solidFill>
              </a:rPr>
              <a:t>23</a:t>
            </a:r>
            <a:r>
              <a:rPr lang="hr-HR" sz="2400" dirty="0">
                <a:solidFill>
                  <a:schemeClr val="tx1">
                    <a:lumMod val="75000"/>
                    <a:lumOff val="25000"/>
                  </a:schemeClr>
                </a:solidFill>
              </a:rPr>
              <a:t>-5)+6=2∙</a:t>
            </a:r>
            <a:r>
              <a:rPr lang="hr-HR" sz="2400" dirty="0">
                <a:solidFill>
                  <a:srgbClr val="0070C0"/>
                </a:solidFill>
              </a:rPr>
              <a:t>23</a:t>
            </a:r>
            <a:r>
              <a:rPr lang="hr-HR" sz="2400" dirty="0">
                <a:solidFill>
                  <a:schemeClr val="tx1">
                    <a:lumMod val="75000"/>
                    <a:lumOff val="25000"/>
                  </a:schemeClr>
                </a:solidFill>
              </a:rPr>
              <a:t>+14</a:t>
            </a:r>
          </a:p>
          <a:p>
            <a:r>
              <a:rPr lang="hr-HR" sz="2400" dirty="0">
                <a:solidFill>
                  <a:schemeClr val="tx1">
                    <a:lumMod val="75000"/>
                    <a:lumOff val="25000"/>
                  </a:schemeClr>
                </a:solidFill>
              </a:rPr>
              <a:t>3∙18+6=46+14</a:t>
            </a:r>
          </a:p>
          <a:p>
            <a:r>
              <a:rPr lang="hr-HR" sz="2400" dirty="0">
                <a:solidFill>
                  <a:schemeClr val="tx1">
                    <a:lumMod val="75000"/>
                    <a:lumOff val="25000"/>
                  </a:schemeClr>
                </a:solidFill>
              </a:rPr>
              <a:t>54+6=46+14</a:t>
            </a:r>
          </a:p>
          <a:p>
            <a:r>
              <a:rPr lang="hr-HR" sz="2400" dirty="0">
                <a:solidFill>
                  <a:schemeClr val="tx1">
                    <a:lumMod val="75000"/>
                    <a:lumOff val="25000"/>
                  </a:schemeClr>
                </a:solidFill>
              </a:rPr>
              <a:t>60=60</a:t>
            </a:r>
          </a:p>
          <a:p>
            <a:endParaRPr lang="hr-HR" sz="2800" dirty="0"/>
          </a:p>
          <a:p>
            <a:endParaRPr lang="hr-HR" dirty="0"/>
          </a:p>
        </p:txBody>
      </p:sp>
      <p:grpSp>
        <p:nvGrpSpPr>
          <p:cNvPr id="17" name="Grupa 16">
            <a:extLst>
              <a:ext uri="{FF2B5EF4-FFF2-40B4-BE49-F238E27FC236}">
                <a16:creationId xmlns:a16="http://schemas.microsoft.com/office/drawing/2014/main" id="{6BDAFB3D-2DB1-4CE6-A13E-2C5D16C83718}"/>
              </a:ext>
            </a:extLst>
          </p:cNvPr>
          <p:cNvGrpSpPr/>
          <p:nvPr/>
        </p:nvGrpSpPr>
        <p:grpSpPr>
          <a:xfrm>
            <a:off x="2653696" y="1298515"/>
            <a:ext cx="784747" cy="450377"/>
            <a:chOff x="2627192" y="1364776"/>
            <a:chExt cx="784747" cy="450377"/>
          </a:xfrm>
        </p:grpSpPr>
        <p:sp>
          <p:nvSpPr>
            <p:cNvPr id="14" name="Strelica: zakrivljeno prema dolje 13">
              <a:extLst>
                <a:ext uri="{FF2B5EF4-FFF2-40B4-BE49-F238E27FC236}">
                  <a16:creationId xmlns:a16="http://schemas.microsoft.com/office/drawing/2014/main" id="{9C4D589C-35A5-42DE-8994-B7DDBE4FD15F}"/>
                </a:ext>
              </a:extLst>
            </p:cNvPr>
            <p:cNvSpPr/>
            <p:nvPr/>
          </p:nvSpPr>
          <p:spPr>
            <a:xfrm>
              <a:off x="2784143" y="1624085"/>
              <a:ext cx="341194" cy="1910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15" name="Strelica: zakrivljeno prema dolje 14">
              <a:extLst>
                <a:ext uri="{FF2B5EF4-FFF2-40B4-BE49-F238E27FC236}">
                  <a16:creationId xmlns:a16="http://schemas.microsoft.com/office/drawing/2014/main" id="{A8730135-2576-4C7F-8F4A-ECDAB462507A}"/>
                </a:ext>
              </a:extLst>
            </p:cNvPr>
            <p:cNvSpPr/>
            <p:nvPr/>
          </p:nvSpPr>
          <p:spPr>
            <a:xfrm>
              <a:off x="2627192" y="1364776"/>
              <a:ext cx="784747" cy="429904"/>
            </a:xfrm>
            <a:prstGeom prst="curvedDownArrow">
              <a:avLst>
                <a:gd name="adj1" fmla="val 25000"/>
                <a:gd name="adj2" fmla="val 50000"/>
                <a:gd name="adj3" fmla="val 343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grpSp>
      <p:pic>
        <p:nvPicPr>
          <p:cNvPr id="16" name="Slika 15">
            <a:extLst>
              <a:ext uri="{FF2B5EF4-FFF2-40B4-BE49-F238E27FC236}">
                <a16:creationId xmlns:a16="http://schemas.microsoft.com/office/drawing/2014/main" id="{1CB9D6CE-AC81-4557-8912-7A81EAE09512}"/>
              </a:ext>
            </a:extLst>
          </p:cNvPr>
          <p:cNvPicPr>
            <a:picLocks noChangeAspect="1"/>
          </p:cNvPicPr>
          <p:nvPr/>
        </p:nvPicPr>
        <p:blipFill>
          <a:blip r:embed="rId2"/>
          <a:stretch>
            <a:fillRect/>
          </a:stretch>
        </p:blipFill>
        <p:spPr>
          <a:xfrm>
            <a:off x="6910318" y="3951221"/>
            <a:ext cx="2114550" cy="2247900"/>
          </a:xfrm>
          <a:prstGeom prst="rect">
            <a:avLst/>
          </a:prstGeom>
        </p:spPr>
      </p:pic>
    </p:spTree>
    <p:extLst>
      <p:ext uri="{BB962C8B-B14F-4D97-AF65-F5344CB8AC3E}">
        <p14:creationId xmlns:p14="http://schemas.microsoft.com/office/powerpoint/2010/main" val="2675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3B76A5-81D8-40DB-8EB2-2DFB9A0C4489}"/>
              </a:ext>
            </a:extLst>
          </p:cNvPr>
          <p:cNvSpPr>
            <a:spLocks noGrp="1"/>
          </p:cNvSpPr>
          <p:nvPr>
            <p:ph type="title"/>
          </p:nvPr>
        </p:nvSpPr>
        <p:spPr/>
        <p:txBody>
          <a:bodyPr>
            <a:normAutofit/>
          </a:bodyPr>
          <a:lstStyle/>
          <a:p>
            <a:r>
              <a:rPr lang="hr-HR" sz="2400" b="1" dirty="0"/>
              <a:t>GRAFIČKO-ARITMETIČKA METODA </a:t>
            </a:r>
          </a:p>
        </p:txBody>
      </p:sp>
      <p:sp>
        <p:nvSpPr>
          <p:cNvPr id="3" name="Rezervirano mjesto sadržaja 2">
            <a:extLst>
              <a:ext uri="{FF2B5EF4-FFF2-40B4-BE49-F238E27FC236}">
                <a16:creationId xmlns:a16="http://schemas.microsoft.com/office/drawing/2014/main" id="{0579A525-65B2-477C-9590-C639600F293E}"/>
              </a:ext>
            </a:extLst>
          </p:cNvPr>
          <p:cNvSpPr>
            <a:spLocks noGrp="1"/>
          </p:cNvSpPr>
          <p:nvPr>
            <p:ph idx="1"/>
          </p:nvPr>
        </p:nvSpPr>
        <p:spPr>
          <a:xfrm>
            <a:off x="2292626" y="1540189"/>
            <a:ext cx="9211986" cy="3720924"/>
          </a:xfrm>
        </p:spPr>
        <p:txBody>
          <a:bodyPr>
            <a:normAutofit/>
          </a:bodyPr>
          <a:lstStyle/>
          <a:p>
            <a:r>
              <a:rPr lang="hr-HR" sz="2400" dirty="0"/>
              <a:t>Prikladna u nižim razredima , tj. do trenutka usvajanja </a:t>
            </a:r>
            <a:r>
              <a:rPr lang="hr-HR" sz="2400" dirty="0" err="1"/>
              <a:t>Descartesove</a:t>
            </a:r>
            <a:r>
              <a:rPr lang="hr-HR" sz="2400" dirty="0"/>
              <a:t> metode. </a:t>
            </a:r>
          </a:p>
          <a:p>
            <a:r>
              <a:rPr lang="hr-HR" sz="2400" dirty="0"/>
              <a:t>Veze između poznatih i nepoznatih veličina grafički se skiciraju. Za prikaz koristimo npr. pravokutnik ili dužinu koja „glumi” jednu od nepoznatih veličina.</a:t>
            </a:r>
          </a:p>
          <a:p>
            <a:r>
              <a:rPr lang="hr-HR" sz="2400" dirty="0"/>
              <a:t>Odličan uvod u </a:t>
            </a:r>
            <a:r>
              <a:rPr lang="hr-HR" sz="2400" dirty="0" err="1"/>
              <a:t>Descartesovu</a:t>
            </a:r>
            <a:r>
              <a:rPr lang="hr-HR" sz="2400" dirty="0"/>
              <a:t> metodu.</a:t>
            </a:r>
          </a:p>
          <a:p>
            <a:pPr marL="0" indent="0">
              <a:buNone/>
            </a:pPr>
            <a:endParaRPr lang="hr-HR" dirty="0"/>
          </a:p>
        </p:txBody>
      </p:sp>
    </p:spTree>
    <p:extLst>
      <p:ext uri="{BB962C8B-B14F-4D97-AF65-F5344CB8AC3E}">
        <p14:creationId xmlns:p14="http://schemas.microsoft.com/office/powerpoint/2010/main" val="14185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F47B92-1BD3-4DFA-A2B5-E9A832C54501}"/>
              </a:ext>
            </a:extLst>
          </p:cNvPr>
          <p:cNvSpPr>
            <a:spLocks noGrp="1"/>
          </p:cNvSpPr>
          <p:nvPr>
            <p:ph type="title"/>
          </p:nvPr>
        </p:nvSpPr>
        <p:spPr>
          <a:xfrm>
            <a:off x="2596638" y="155797"/>
            <a:ext cx="8911687" cy="1575750"/>
          </a:xfrm>
        </p:spPr>
        <p:txBody>
          <a:bodyPr>
            <a:noAutofit/>
          </a:bodyPr>
          <a:lstStyle/>
          <a:p>
            <a:r>
              <a:rPr lang="hr-HR" sz="2400" b="1" dirty="0"/>
              <a:t>ZADATAK 1.  METODA DUŽINA</a:t>
            </a:r>
            <a:br>
              <a:rPr lang="hr-HR" sz="2400" b="1" dirty="0"/>
            </a:br>
            <a:br>
              <a:rPr lang="hr-HR" sz="2400" b="1" dirty="0"/>
            </a:br>
            <a:r>
              <a:rPr lang="hr-HR" sz="2400" dirty="0"/>
              <a:t>Zbroj dva broja je 26. Ako veći podijelimo manjim dobivamo količnik 3 i ostatak 2. Koji su to brojevi?</a:t>
            </a:r>
            <a:br>
              <a:rPr lang="hr-HR" sz="2400" dirty="0"/>
            </a:br>
            <a:endParaRPr lang="hr-HR" sz="2400" dirty="0"/>
          </a:p>
        </p:txBody>
      </p:sp>
      <p:sp>
        <p:nvSpPr>
          <p:cNvPr id="3" name="Rezervirano mjesto sadržaja 2">
            <a:extLst>
              <a:ext uri="{FF2B5EF4-FFF2-40B4-BE49-F238E27FC236}">
                <a16:creationId xmlns:a16="http://schemas.microsoft.com/office/drawing/2014/main" id="{C989B999-3570-43FF-ADB0-81F1A0171869}"/>
              </a:ext>
            </a:extLst>
          </p:cNvPr>
          <p:cNvSpPr>
            <a:spLocks noGrp="1"/>
          </p:cNvSpPr>
          <p:nvPr>
            <p:ph idx="1"/>
          </p:nvPr>
        </p:nvSpPr>
        <p:spPr>
          <a:xfrm>
            <a:off x="2784613" y="2408499"/>
            <a:ext cx="8915400" cy="4293704"/>
          </a:xfrm>
        </p:spPr>
        <p:txBody>
          <a:bodyPr>
            <a:normAutofit fontScale="92500" lnSpcReduction="20000"/>
          </a:bodyPr>
          <a:lstStyle/>
          <a:p>
            <a:pPr marL="0" indent="0">
              <a:buNone/>
            </a:pPr>
            <a:r>
              <a:rPr lang="hr-HR" dirty="0"/>
              <a:t>Manji broj</a:t>
            </a:r>
          </a:p>
          <a:p>
            <a:pPr marL="0" indent="0">
              <a:buNone/>
            </a:pPr>
            <a:r>
              <a:rPr lang="hr-HR" dirty="0"/>
              <a:t>Veći broj</a:t>
            </a:r>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r>
              <a:rPr lang="hr-HR" dirty="0"/>
              <a:t>Manji broj</a:t>
            </a:r>
          </a:p>
          <a:p>
            <a:pPr marL="0" indent="0">
              <a:buNone/>
            </a:pPr>
            <a:endParaRPr lang="hr-HR" dirty="0"/>
          </a:p>
          <a:p>
            <a:pPr marL="0" indent="0">
              <a:buNone/>
            </a:pPr>
            <a:r>
              <a:rPr lang="hr-HR" dirty="0"/>
              <a:t>Veći broj</a:t>
            </a:r>
          </a:p>
          <a:p>
            <a:pPr marL="0" indent="0">
              <a:buNone/>
            </a:pPr>
            <a:endParaRPr lang="hr-HR" dirty="0"/>
          </a:p>
          <a:p>
            <a:pPr marL="0" indent="0">
              <a:buNone/>
            </a:pPr>
            <a:r>
              <a:rPr lang="hr-HR" sz="2600" b="1" dirty="0"/>
              <a:t>Provjera      6+20=26              20:6=3 i ostatak 2</a:t>
            </a:r>
          </a:p>
          <a:p>
            <a:pPr marL="0" indent="0">
              <a:buNone/>
            </a:pPr>
            <a:endParaRPr lang="hr-HR" dirty="0"/>
          </a:p>
        </p:txBody>
      </p:sp>
      <p:grpSp>
        <p:nvGrpSpPr>
          <p:cNvPr id="15" name="Grupa 14">
            <a:extLst>
              <a:ext uri="{FF2B5EF4-FFF2-40B4-BE49-F238E27FC236}">
                <a16:creationId xmlns:a16="http://schemas.microsoft.com/office/drawing/2014/main" id="{3E8E234C-82C7-459F-9A32-8FFEC114EEDD}"/>
              </a:ext>
            </a:extLst>
          </p:cNvPr>
          <p:cNvGrpSpPr/>
          <p:nvPr/>
        </p:nvGrpSpPr>
        <p:grpSpPr>
          <a:xfrm>
            <a:off x="4406348" y="2332382"/>
            <a:ext cx="5674147" cy="594620"/>
            <a:chOff x="4406348" y="2332382"/>
            <a:chExt cx="5674147" cy="594620"/>
          </a:xfrm>
        </p:grpSpPr>
        <p:cxnSp>
          <p:nvCxnSpPr>
            <p:cNvPr id="7" name="Ravni poveznik 6">
              <a:extLst>
                <a:ext uri="{FF2B5EF4-FFF2-40B4-BE49-F238E27FC236}">
                  <a16:creationId xmlns:a16="http://schemas.microsoft.com/office/drawing/2014/main" id="{2B43222F-4FBB-4D8B-9BA5-EBE0718F05E7}"/>
                </a:ext>
              </a:extLst>
            </p:cNvPr>
            <p:cNvCxnSpPr/>
            <p:nvPr/>
          </p:nvCxnSpPr>
          <p:spPr>
            <a:xfrm>
              <a:off x="4406348" y="2557670"/>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Ravni poveznik 7">
              <a:extLst>
                <a:ext uri="{FF2B5EF4-FFF2-40B4-BE49-F238E27FC236}">
                  <a16:creationId xmlns:a16="http://schemas.microsoft.com/office/drawing/2014/main" id="{EBF68DD1-6C41-4CED-BA07-D66B10D0ADA6}"/>
                </a:ext>
              </a:extLst>
            </p:cNvPr>
            <p:cNvCxnSpPr/>
            <p:nvPr/>
          </p:nvCxnSpPr>
          <p:spPr>
            <a:xfrm>
              <a:off x="4406348" y="2888974"/>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Ravni poveznik 8">
              <a:extLst>
                <a:ext uri="{FF2B5EF4-FFF2-40B4-BE49-F238E27FC236}">
                  <a16:creationId xmlns:a16="http://schemas.microsoft.com/office/drawing/2014/main" id="{FBEBC909-1462-4F4F-9A81-07BCA777512C}"/>
                </a:ext>
              </a:extLst>
            </p:cNvPr>
            <p:cNvCxnSpPr/>
            <p:nvPr/>
          </p:nvCxnSpPr>
          <p:spPr>
            <a:xfrm>
              <a:off x="6718852" y="2888974"/>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Ravni poveznik 9">
              <a:extLst>
                <a:ext uri="{FF2B5EF4-FFF2-40B4-BE49-F238E27FC236}">
                  <a16:creationId xmlns:a16="http://schemas.microsoft.com/office/drawing/2014/main" id="{8CB94DAC-C9D4-41E1-B502-5E3FB8528A98}"/>
                </a:ext>
              </a:extLst>
            </p:cNvPr>
            <p:cNvCxnSpPr/>
            <p:nvPr/>
          </p:nvCxnSpPr>
          <p:spPr>
            <a:xfrm>
              <a:off x="5572539" y="2888974"/>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Ravni poveznik 11">
              <a:extLst>
                <a:ext uri="{FF2B5EF4-FFF2-40B4-BE49-F238E27FC236}">
                  <a16:creationId xmlns:a16="http://schemas.microsoft.com/office/drawing/2014/main" id="{927B7AD2-C807-4F64-A0B7-30229414E1CF}"/>
                </a:ext>
              </a:extLst>
            </p:cNvPr>
            <p:cNvCxnSpPr>
              <a:cxnSpLocks/>
            </p:cNvCxnSpPr>
            <p:nvPr/>
          </p:nvCxnSpPr>
          <p:spPr>
            <a:xfrm>
              <a:off x="8020522" y="2888974"/>
              <a:ext cx="527130"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kstniOkvir 13">
              <a:extLst>
                <a:ext uri="{FF2B5EF4-FFF2-40B4-BE49-F238E27FC236}">
                  <a16:creationId xmlns:a16="http://schemas.microsoft.com/office/drawing/2014/main" id="{69061E92-48C6-471E-A7D7-6CC4336E6B56}"/>
                </a:ext>
              </a:extLst>
            </p:cNvPr>
            <p:cNvSpPr txBox="1"/>
            <p:nvPr/>
          </p:nvSpPr>
          <p:spPr>
            <a:xfrm>
              <a:off x="8152304" y="2557670"/>
              <a:ext cx="263565" cy="369332"/>
            </a:xfrm>
            <a:prstGeom prst="rect">
              <a:avLst/>
            </a:prstGeom>
            <a:noFill/>
          </p:spPr>
          <p:txBody>
            <a:bodyPr wrap="square" rtlCol="0">
              <a:spAutoFit/>
            </a:bodyPr>
            <a:lstStyle/>
            <a:p>
              <a:r>
                <a:rPr lang="hr-HR" dirty="0"/>
                <a:t>2</a:t>
              </a:r>
            </a:p>
          </p:txBody>
        </p:sp>
        <p:sp>
          <p:nvSpPr>
            <p:cNvPr id="16" name="TekstniOkvir 15">
              <a:extLst>
                <a:ext uri="{FF2B5EF4-FFF2-40B4-BE49-F238E27FC236}">
                  <a16:creationId xmlns:a16="http://schemas.microsoft.com/office/drawing/2014/main" id="{B2788E50-42AB-409D-8192-8C6591D3F724}"/>
                </a:ext>
              </a:extLst>
            </p:cNvPr>
            <p:cNvSpPr txBox="1"/>
            <p:nvPr/>
          </p:nvSpPr>
          <p:spPr>
            <a:xfrm>
              <a:off x="9628909" y="2557670"/>
              <a:ext cx="451586" cy="369332"/>
            </a:xfrm>
            <a:prstGeom prst="rect">
              <a:avLst/>
            </a:prstGeom>
            <a:noFill/>
          </p:spPr>
          <p:txBody>
            <a:bodyPr wrap="square" rtlCol="0">
              <a:spAutoFit/>
            </a:bodyPr>
            <a:lstStyle/>
            <a:p>
              <a:r>
                <a:rPr lang="hr-HR" dirty="0"/>
                <a:t>26</a:t>
              </a:r>
            </a:p>
          </p:txBody>
        </p:sp>
        <p:sp>
          <p:nvSpPr>
            <p:cNvPr id="17" name="Desna vitičasta zagrada 16">
              <a:extLst>
                <a:ext uri="{FF2B5EF4-FFF2-40B4-BE49-F238E27FC236}">
                  <a16:creationId xmlns:a16="http://schemas.microsoft.com/office/drawing/2014/main" id="{8A3A968C-DC49-4D50-BB81-1D89FEFA8987}"/>
                </a:ext>
              </a:extLst>
            </p:cNvPr>
            <p:cNvSpPr/>
            <p:nvPr/>
          </p:nvSpPr>
          <p:spPr>
            <a:xfrm>
              <a:off x="8853055" y="2332382"/>
              <a:ext cx="445562" cy="5946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grpSp>
      <p:grpSp>
        <p:nvGrpSpPr>
          <p:cNvPr id="13" name="Grupa 12">
            <a:extLst>
              <a:ext uri="{FF2B5EF4-FFF2-40B4-BE49-F238E27FC236}">
                <a16:creationId xmlns:a16="http://schemas.microsoft.com/office/drawing/2014/main" id="{584E2272-FD45-43DC-8DDA-3B24FBD06042}"/>
              </a:ext>
            </a:extLst>
          </p:cNvPr>
          <p:cNvGrpSpPr/>
          <p:nvPr/>
        </p:nvGrpSpPr>
        <p:grpSpPr>
          <a:xfrm>
            <a:off x="4406348" y="3255818"/>
            <a:ext cx="6546574" cy="369295"/>
            <a:chOff x="4406348" y="3255818"/>
            <a:chExt cx="6546574" cy="369295"/>
          </a:xfrm>
        </p:grpSpPr>
        <p:cxnSp>
          <p:nvCxnSpPr>
            <p:cNvPr id="18" name="Ravni poveznik 17">
              <a:extLst>
                <a:ext uri="{FF2B5EF4-FFF2-40B4-BE49-F238E27FC236}">
                  <a16:creationId xmlns:a16="http://schemas.microsoft.com/office/drawing/2014/main" id="{83BD6F20-E8EA-478E-8E95-DC718E0FA5C1}"/>
                </a:ext>
              </a:extLst>
            </p:cNvPr>
            <p:cNvCxnSpPr>
              <a:cxnSpLocks/>
            </p:cNvCxnSpPr>
            <p:nvPr/>
          </p:nvCxnSpPr>
          <p:spPr>
            <a:xfrm>
              <a:off x="4406348" y="3417535"/>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Ravni poveznik 18">
              <a:extLst>
                <a:ext uri="{FF2B5EF4-FFF2-40B4-BE49-F238E27FC236}">
                  <a16:creationId xmlns:a16="http://schemas.microsoft.com/office/drawing/2014/main" id="{CF0C9793-7004-4CCE-A4AC-57ED7C9B76C3}"/>
                </a:ext>
              </a:extLst>
            </p:cNvPr>
            <p:cNvCxnSpPr>
              <a:cxnSpLocks/>
            </p:cNvCxnSpPr>
            <p:nvPr/>
          </p:nvCxnSpPr>
          <p:spPr>
            <a:xfrm>
              <a:off x="7892408" y="3417535"/>
              <a:ext cx="96064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Ravni poveznik 19">
              <a:extLst>
                <a:ext uri="{FF2B5EF4-FFF2-40B4-BE49-F238E27FC236}">
                  <a16:creationId xmlns:a16="http://schemas.microsoft.com/office/drawing/2014/main" id="{16CBE891-4729-492B-A4D2-F6853F363D33}"/>
                </a:ext>
              </a:extLst>
            </p:cNvPr>
            <p:cNvCxnSpPr>
              <a:cxnSpLocks/>
            </p:cNvCxnSpPr>
            <p:nvPr/>
          </p:nvCxnSpPr>
          <p:spPr>
            <a:xfrm>
              <a:off x="6718852" y="3410909"/>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Ravni poveznik 20">
              <a:extLst>
                <a:ext uri="{FF2B5EF4-FFF2-40B4-BE49-F238E27FC236}">
                  <a16:creationId xmlns:a16="http://schemas.microsoft.com/office/drawing/2014/main" id="{1FC0E7B6-2D16-45A2-A881-3C9DC0AD9137}"/>
                </a:ext>
              </a:extLst>
            </p:cNvPr>
            <p:cNvCxnSpPr>
              <a:cxnSpLocks/>
            </p:cNvCxnSpPr>
            <p:nvPr/>
          </p:nvCxnSpPr>
          <p:spPr>
            <a:xfrm>
              <a:off x="5572539" y="3410909"/>
              <a:ext cx="1046922"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kstniOkvir 21">
              <a:extLst>
                <a:ext uri="{FF2B5EF4-FFF2-40B4-BE49-F238E27FC236}">
                  <a16:creationId xmlns:a16="http://schemas.microsoft.com/office/drawing/2014/main" id="{8A2EF025-7194-4A99-87CD-722AABB80AE3}"/>
                </a:ext>
              </a:extLst>
            </p:cNvPr>
            <p:cNvSpPr txBox="1"/>
            <p:nvPr/>
          </p:nvSpPr>
          <p:spPr>
            <a:xfrm>
              <a:off x="9906000" y="3255818"/>
              <a:ext cx="1046922" cy="369295"/>
            </a:xfrm>
            <a:prstGeom prst="rect">
              <a:avLst/>
            </a:prstGeom>
            <a:noFill/>
          </p:spPr>
          <p:txBody>
            <a:bodyPr wrap="square" rtlCol="0">
              <a:spAutoFit/>
            </a:bodyPr>
            <a:lstStyle/>
            <a:p>
              <a:r>
                <a:rPr lang="hr-HR" dirty="0"/>
                <a:t>26-2=24</a:t>
              </a:r>
            </a:p>
          </p:txBody>
        </p:sp>
      </p:grpSp>
      <p:grpSp>
        <p:nvGrpSpPr>
          <p:cNvPr id="26" name="Grupa 25">
            <a:extLst>
              <a:ext uri="{FF2B5EF4-FFF2-40B4-BE49-F238E27FC236}">
                <a16:creationId xmlns:a16="http://schemas.microsoft.com/office/drawing/2014/main" id="{43D8C83C-1FB8-4D5A-91A6-2A857DB20002}"/>
              </a:ext>
            </a:extLst>
          </p:cNvPr>
          <p:cNvGrpSpPr/>
          <p:nvPr/>
        </p:nvGrpSpPr>
        <p:grpSpPr>
          <a:xfrm>
            <a:off x="4406348" y="3784360"/>
            <a:ext cx="2570319" cy="369332"/>
            <a:chOff x="4406348" y="3784360"/>
            <a:chExt cx="2570319" cy="369332"/>
          </a:xfrm>
        </p:grpSpPr>
        <p:cxnSp>
          <p:nvCxnSpPr>
            <p:cNvPr id="23" name="Ravni poveznik 22">
              <a:extLst>
                <a:ext uri="{FF2B5EF4-FFF2-40B4-BE49-F238E27FC236}">
                  <a16:creationId xmlns:a16="http://schemas.microsoft.com/office/drawing/2014/main" id="{E55DF010-D4EE-4280-B426-0E55010C5E5B}"/>
                </a:ext>
              </a:extLst>
            </p:cNvPr>
            <p:cNvCxnSpPr/>
            <p:nvPr/>
          </p:nvCxnSpPr>
          <p:spPr>
            <a:xfrm>
              <a:off x="4406348" y="3941919"/>
              <a:ext cx="1046922"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kstniOkvir 23">
              <a:extLst>
                <a:ext uri="{FF2B5EF4-FFF2-40B4-BE49-F238E27FC236}">
                  <a16:creationId xmlns:a16="http://schemas.microsoft.com/office/drawing/2014/main" id="{C1B397F5-A840-4169-9DCD-876B250F6108}"/>
                </a:ext>
              </a:extLst>
            </p:cNvPr>
            <p:cNvSpPr txBox="1"/>
            <p:nvPr/>
          </p:nvSpPr>
          <p:spPr>
            <a:xfrm>
              <a:off x="5929745" y="3784360"/>
              <a:ext cx="1046922" cy="369332"/>
            </a:xfrm>
            <a:prstGeom prst="rect">
              <a:avLst/>
            </a:prstGeom>
            <a:noFill/>
          </p:spPr>
          <p:txBody>
            <a:bodyPr wrap="square" rtlCol="0">
              <a:spAutoFit/>
            </a:bodyPr>
            <a:lstStyle/>
            <a:p>
              <a:r>
                <a:rPr lang="hr-HR" dirty="0"/>
                <a:t>24:4=6</a:t>
              </a:r>
            </a:p>
          </p:txBody>
        </p:sp>
      </p:grpSp>
      <p:grpSp>
        <p:nvGrpSpPr>
          <p:cNvPr id="39" name="Grupa 38">
            <a:extLst>
              <a:ext uri="{FF2B5EF4-FFF2-40B4-BE49-F238E27FC236}">
                <a16:creationId xmlns:a16="http://schemas.microsoft.com/office/drawing/2014/main" id="{9EE1569C-2194-465D-85CC-929870BCDBD6}"/>
              </a:ext>
            </a:extLst>
          </p:cNvPr>
          <p:cNvGrpSpPr/>
          <p:nvPr/>
        </p:nvGrpSpPr>
        <p:grpSpPr>
          <a:xfrm>
            <a:off x="4207866" y="4614401"/>
            <a:ext cx="1616423" cy="461665"/>
            <a:chOff x="4207866" y="4614401"/>
            <a:chExt cx="1616423" cy="461665"/>
          </a:xfrm>
        </p:grpSpPr>
        <p:cxnSp>
          <p:nvCxnSpPr>
            <p:cNvPr id="25" name="Ravni poveznik 24">
              <a:extLst>
                <a:ext uri="{FF2B5EF4-FFF2-40B4-BE49-F238E27FC236}">
                  <a16:creationId xmlns:a16="http://schemas.microsoft.com/office/drawing/2014/main" id="{5DEFE633-D012-439A-80C1-62FB2A6571F9}"/>
                </a:ext>
              </a:extLst>
            </p:cNvPr>
            <p:cNvCxnSpPr/>
            <p:nvPr/>
          </p:nvCxnSpPr>
          <p:spPr>
            <a:xfrm>
              <a:off x="4207866" y="5037200"/>
              <a:ext cx="1046922"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TekstniOkvir 33">
              <a:extLst>
                <a:ext uri="{FF2B5EF4-FFF2-40B4-BE49-F238E27FC236}">
                  <a16:creationId xmlns:a16="http://schemas.microsoft.com/office/drawing/2014/main" id="{28E5C4B4-EC46-4245-90C3-592B54BA3834}"/>
                </a:ext>
              </a:extLst>
            </p:cNvPr>
            <p:cNvSpPr txBox="1"/>
            <p:nvPr/>
          </p:nvSpPr>
          <p:spPr>
            <a:xfrm>
              <a:off x="5443289" y="4614401"/>
              <a:ext cx="381000" cy="461665"/>
            </a:xfrm>
            <a:prstGeom prst="rect">
              <a:avLst/>
            </a:prstGeom>
            <a:noFill/>
            <a:ln>
              <a:solidFill>
                <a:schemeClr val="accent1"/>
              </a:solidFill>
            </a:ln>
          </p:spPr>
          <p:txBody>
            <a:bodyPr wrap="square" rtlCol="0">
              <a:spAutoFit/>
            </a:bodyPr>
            <a:lstStyle/>
            <a:p>
              <a:r>
                <a:rPr lang="hr-HR" sz="2400" b="1" dirty="0"/>
                <a:t>6</a:t>
              </a:r>
            </a:p>
          </p:txBody>
        </p:sp>
      </p:grpSp>
      <p:grpSp>
        <p:nvGrpSpPr>
          <p:cNvPr id="40" name="Grupa 39">
            <a:extLst>
              <a:ext uri="{FF2B5EF4-FFF2-40B4-BE49-F238E27FC236}">
                <a16:creationId xmlns:a16="http://schemas.microsoft.com/office/drawing/2014/main" id="{F828054B-160A-45F3-A1B6-1275FD6F285E}"/>
              </a:ext>
            </a:extLst>
          </p:cNvPr>
          <p:cNvGrpSpPr/>
          <p:nvPr/>
        </p:nvGrpSpPr>
        <p:grpSpPr>
          <a:xfrm>
            <a:off x="4011000" y="5331419"/>
            <a:ext cx="5287617" cy="461665"/>
            <a:chOff x="4011000" y="5331419"/>
            <a:chExt cx="5287617" cy="461665"/>
          </a:xfrm>
        </p:grpSpPr>
        <p:cxnSp>
          <p:nvCxnSpPr>
            <p:cNvPr id="29" name="Ravni poveznik 28">
              <a:extLst>
                <a:ext uri="{FF2B5EF4-FFF2-40B4-BE49-F238E27FC236}">
                  <a16:creationId xmlns:a16="http://schemas.microsoft.com/office/drawing/2014/main" id="{255C58B3-5133-442A-8C71-45D455826959}"/>
                </a:ext>
              </a:extLst>
            </p:cNvPr>
            <p:cNvCxnSpPr/>
            <p:nvPr/>
          </p:nvCxnSpPr>
          <p:spPr>
            <a:xfrm>
              <a:off x="4011000" y="5755056"/>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Ravni poveznik 29">
              <a:extLst>
                <a:ext uri="{FF2B5EF4-FFF2-40B4-BE49-F238E27FC236}">
                  <a16:creationId xmlns:a16="http://schemas.microsoft.com/office/drawing/2014/main" id="{CAA0D51B-AC7C-4F45-BD28-2250E460AB91}"/>
                </a:ext>
              </a:extLst>
            </p:cNvPr>
            <p:cNvCxnSpPr/>
            <p:nvPr/>
          </p:nvCxnSpPr>
          <p:spPr>
            <a:xfrm>
              <a:off x="6323504" y="5755056"/>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Ravni poveznik 30">
              <a:extLst>
                <a:ext uri="{FF2B5EF4-FFF2-40B4-BE49-F238E27FC236}">
                  <a16:creationId xmlns:a16="http://schemas.microsoft.com/office/drawing/2014/main" id="{0D2919FE-1BEE-47E7-8DCD-32497B53BD13}"/>
                </a:ext>
              </a:extLst>
            </p:cNvPr>
            <p:cNvCxnSpPr/>
            <p:nvPr/>
          </p:nvCxnSpPr>
          <p:spPr>
            <a:xfrm>
              <a:off x="5177191" y="5755056"/>
              <a:ext cx="10469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Ravni poveznik 31">
              <a:extLst>
                <a:ext uri="{FF2B5EF4-FFF2-40B4-BE49-F238E27FC236}">
                  <a16:creationId xmlns:a16="http://schemas.microsoft.com/office/drawing/2014/main" id="{F4C0DCC7-F8A0-4EC5-8229-B5ED4FD944D5}"/>
                </a:ext>
              </a:extLst>
            </p:cNvPr>
            <p:cNvCxnSpPr>
              <a:cxnSpLocks/>
            </p:cNvCxnSpPr>
            <p:nvPr/>
          </p:nvCxnSpPr>
          <p:spPr>
            <a:xfrm>
              <a:off x="7625174" y="5755056"/>
              <a:ext cx="527130"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TekstniOkvir 32">
              <a:extLst>
                <a:ext uri="{FF2B5EF4-FFF2-40B4-BE49-F238E27FC236}">
                  <a16:creationId xmlns:a16="http://schemas.microsoft.com/office/drawing/2014/main" id="{2FCB09F8-18D8-4054-907A-84BDB319B7CB}"/>
                </a:ext>
              </a:extLst>
            </p:cNvPr>
            <p:cNvSpPr txBox="1"/>
            <p:nvPr/>
          </p:nvSpPr>
          <p:spPr>
            <a:xfrm>
              <a:off x="7756956" y="5423752"/>
              <a:ext cx="263565" cy="369332"/>
            </a:xfrm>
            <a:prstGeom prst="rect">
              <a:avLst/>
            </a:prstGeom>
            <a:noFill/>
          </p:spPr>
          <p:txBody>
            <a:bodyPr wrap="square" rtlCol="0">
              <a:spAutoFit/>
            </a:bodyPr>
            <a:lstStyle/>
            <a:p>
              <a:r>
                <a:rPr lang="hr-HR" dirty="0"/>
                <a:t>2</a:t>
              </a:r>
            </a:p>
          </p:txBody>
        </p:sp>
        <p:sp>
          <p:nvSpPr>
            <p:cNvPr id="35" name="TekstniOkvir 34">
              <a:extLst>
                <a:ext uri="{FF2B5EF4-FFF2-40B4-BE49-F238E27FC236}">
                  <a16:creationId xmlns:a16="http://schemas.microsoft.com/office/drawing/2014/main" id="{DDBB311D-2E93-4FCA-8635-DAD78D6ED158}"/>
                </a:ext>
              </a:extLst>
            </p:cNvPr>
            <p:cNvSpPr txBox="1"/>
            <p:nvPr/>
          </p:nvSpPr>
          <p:spPr>
            <a:xfrm>
              <a:off x="4294909" y="5423752"/>
              <a:ext cx="314136" cy="369332"/>
            </a:xfrm>
            <a:prstGeom prst="rect">
              <a:avLst/>
            </a:prstGeom>
            <a:noFill/>
          </p:spPr>
          <p:txBody>
            <a:bodyPr wrap="square" rtlCol="0">
              <a:spAutoFit/>
            </a:bodyPr>
            <a:lstStyle/>
            <a:p>
              <a:r>
                <a:rPr lang="hr-HR" dirty="0"/>
                <a:t>6</a:t>
              </a:r>
            </a:p>
          </p:txBody>
        </p:sp>
        <p:sp>
          <p:nvSpPr>
            <p:cNvPr id="36" name="TekstniOkvir 35">
              <a:extLst>
                <a:ext uri="{FF2B5EF4-FFF2-40B4-BE49-F238E27FC236}">
                  <a16:creationId xmlns:a16="http://schemas.microsoft.com/office/drawing/2014/main" id="{078032B9-1DA4-4132-A761-87EE959A9D0F}"/>
                </a:ext>
              </a:extLst>
            </p:cNvPr>
            <p:cNvSpPr txBox="1"/>
            <p:nvPr/>
          </p:nvSpPr>
          <p:spPr>
            <a:xfrm>
              <a:off x="5510153" y="5390804"/>
              <a:ext cx="314136" cy="369332"/>
            </a:xfrm>
            <a:prstGeom prst="rect">
              <a:avLst/>
            </a:prstGeom>
            <a:noFill/>
          </p:spPr>
          <p:txBody>
            <a:bodyPr wrap="square" rtlCol="0">
              <a:spAutoFit/>
            </a:bodyPr>
            <a:lstStyle/>
            <a:p>
              <a:r>
                <a:rPr lang="hr-HR" dirty="0"/>
                <a:t>6</a:t>
              </a:r>
            </a:p>
          </p:txBody>
        </p:sp>
        <p:sp>
          <p:nvSpPr>
            <p:cNvPr id="37" name="TekstniOkvir 36">
              <a:extLst>
                <a:ext uri="{FF2B5EF4-FFF2-40B4-BE49-F238E27FC236}">
                  <a16:creationId xmlns:a16="http://schemas.microsoft.com/office/drawing/2014/main" id="{A0AE501C-170B-4A2F-9D3A-27460768E62E}"/>
                </a:ext>
              </a:extLst>
            </p:cNvPr>
            <p:cNvSpPr txBox="1"/>
            <p:nvPr/>
          </p:nvSpPr>
          <p:spPr>
            <a:xfrm>
              <a:off x="6726969" y="5382711"/>
              <a:ext cx="263566" cy="369332"/>
            </a:xfrm>
            <a:prstGeom prst="rect">
              <a:avLst/>
            </a:prstGeom>
            <a:noFill/>
          </p:spPr>
          <p:txBody>
            <a:bodyPr wrap="square" rtlCol="0">
              <a:spAutoFit/>
            </a:bodyPr>
            <a:lstStyle/>
            <a:p>
              <a:r>
                <a:rPr lang="hr-HR" dirty="0"/>
                <a:t>6</a:t>
              </a:r>
            </a:p>
          </p:txBody>
        </p:sp>
        <p:sp>
          <p:nvSpPr>
            <p:cNvPr id="38" name="TekstniOkvir 37">
              <a:extLst>
                <a:ext uri="{FF2B5EF4-FFF2-40B4-BE49-F238E27FC236}">
                  <a16:creationId xmlns:a16="http://schemas.microsoft.com/office/drawing/2014/main" id="{A9355705-2FBF-4899-A6D4-B4C0717568BE}"/>
                </a:ext>
              </a:extLst>
            </p:cNvPr>
            <p:cNvSpPr txBox="1"/>
            <p:nvPr/>
          </p:nvSpPr>
          <p:spPr>
            <a:xfrm>
              <a:off x="8581157" y="5331419"/>
              <a:ext cx="717460" cy="461665"/>
            </a:xfrm>
            <a:prstGeom prst="rect">
              <a:avLst/>
            </a:prstGeom>
            <a:noFill/>
            <a:ln>
              <a:solidFill>
                <a:schemeClr val="accent1"/>
              </a:solidFill>
            </a:ln>
          </p:spPr>
          <p:txBody>
            <a:bodyPr wrap="square" rtlCol="0">
              <a:spAutoFit/>
            </a:bodyPr>
            <a:lstStyle/>
            <a:p>
              <a:r>
                <a:rPr lang="hr-HR" sz="2400" b="1" dirty="0"/>
                <a:t> 20</a:t>
              </a:r>
            </a:p>
          </p:txBody>
        </p:sp>
      </p:grpSp>
    </p:spTree>
    <p:extLst>
      <p:ext uri="{BB962C8B-B14F-4D97-AF65-F5344CB8AC3E}">
        <p14:creationId xmlns:p14="http://schemas.microsoft.com/office/powerpoint/2010/main" val="37722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7253A6E3-F6C6-4030-8081-47113FB96093}"/>
              </a:ext>
            </a:extLst>
          </p:cNvPr>
          <p:cNvPicPr>
            <a:picLocks noChangeAspect="1"/>
          </p:cNvPicPr>
          <p:nvPr/>
        </p:nvPicPr>
        <p:blipFill>
          <a:blip r:embed="rId2"/>
          <a:stretch>
            <a:fillRect/>
          </a:stretch>
        </p:blipFill>
        <p:spPr>
          <a:xfrm>
            <a:off x="2360446" y="3720548"/>
            <a:ext cx="2211554" cy="2947712"/>
          </a:xfrm>
          <a:prstGeom prst="rect">
            <a:avLst/>
          </a:prstGeom>
        </p:spPr>
      </p:pic>
      <p:sp>
        <p:nvSpPr>
          <p:cNvPr id="2" name="Naslov 1">
            <a:extLst>
              <a:ext uri="{FF2B5EF4-FFF2-40B4-BE49-F238E27FC236}">
                <a16:creationId xmlns:a16="http://schemas.microsoft.com/office/drawing/2014/main" id="{3466135C-4F53-4995-980F-A68A61980970}"/>
              </a:ext>
            </a:extLst>
          </p:cNvPr>
          <p:cNvSpPr>
            <a:spLocks noGrp="1"/>
          </p:cNvSpPr>
          <p:nvPr>
            <p:ph type="title"/>
          </p:nvPr>
        </p:nvSpPr>
        <p:spPr/>
        <p:txBody>
          <a:bodyPr>
            <a:normAutofit fontScale="90000"/>
          </a:bodyPr>
          <a:lstStyle/>
          <a:p>
            <a:r>
              <a:rPr lang="hr-HR" sz="2700" b="1" dirty="0"/>
              <a:t>ZADATAK 2.</a:t>
            </a:r>
            <a:r>
              <a:rPr lang="hr-HR" dirty="0"/>
              <a:t> </a:t>
            </a:r>
            <a:r>
              <a:rPr lang="hr-HR" sz="2700" dirty="0"/>
              <a:t>Razlika dva broja je 10. Koji su to brojevi ako veći podijeljen manjim daje količnik 4 i ostatak 1.</a:t>
            </a:r>
            <a:br>
              <a:rPr lang="hr-HR" sz="2700" dirty="0"/>
            </a:br>
            <a:br>
              <a:rPr lang="hr-HR" sz="2700" dirty="0"/>
            </a:br>
            <a:br>
              <a:rPr lang="hr-HR" sz="2700" dirty="0"/>
            </a:br>
            <a:br>
              <a:rPr lang="hr-HR" sz="2700" dirty="0"/>
            </a:br>
            <a:r>
              <a:rPr lang="hr-HR" sz="2700" b="1" dirty="0"/>
              <a:t>ZADATAK 3</a:t>
            </a:r>
            <a:r>
              <a:rPr lang="hr-HR" sz="2700" dirty="0"/>
              <a:t>.(Županijsko natjecanje 2010.)</a:t>
            </a:r>
          </a:p>
        </p:txBody>
      </p:sp>
      <p:sp>
        <p:nvSpPr>
          <p:cNvPr id="3" name="Pravokutnik 2">
            <a:extLst>
              <a:ext uri="{FF2B5EF4-FFF2-40B4-BE49-F238E27FC236}">
                <a16:creationId xmlns:a16="http://schemas.microsoft.com/office/drawing/2014/main" id="{7AE831C3-A077-48B4-8401-8A975EC1C42C}"/>
              </a:ext>
            </a:extLst>
          </p:cNvPr>
          <p:cNvSpPr/>
          <p:nvPr/>
        </p:nvSpPr>
        <p:spPr>
          <a:xfrm>
            <a:off x="2592924" y="3120384"/>
            <a:ext cx="9015979" cy="1200329"/>
          </a:xfrm>
          <a:prstGeom prst="rect">
            <a:avLst/>
          </a:prstGeom>
        </p:spPr>
        <p:txBody>
          <a:bodyPr wrap="square">
            <a:spAutoFit/>
          </a:bodyPr>
          <a:lstStyle/>
          <a:p>
            <a:r>
              <a:rPr lang="hr-HR" sz="2400" dirty="0"/>
              <a:t>Mali i veliki puž mogu zajedno pojesti jagodu za 6 minuta. Veliki puž pojede tri puta više jagoda od malog puža za isto vrijeme. Za koje će vrijeme veliki puž sam pojesti jagodu?</a:t>
            </a:r>
          </a:p>
        </p:txBody>
      </p:sp>
      <p:sp>
        <p:nvSpPr>
          <p:cNvPr id="4" name="TekstniOkvir 3">
            <a:extLst>
              <a:ext uri="{FF2B5EF4-FFF2-40B4-BE49-F238E27FC236}">
                <a16:creationId xmlns:a16="http://schemas.microsoft.com/office/drawing/2014/main" id="{22023B7F-8777-4C68-8ECA-0516CF8D0728}"/>
              </a:ext>
            </a:extLst>
          </p:cNvPr>
          <p:cNvSpPr txBox="1"/>
          <p:nvPr/>
        </p:nvSpPr>
        <p:spPr>
          <a:xfrm>
            <a:off x="8110331" y="4678017"/>
            <a:ext cx="1431235" cy="369332"/>
          </a:xfrm>
          <a:prstGeom prst="rect">
            <a:avLst/>
          </a:prstGeom>
          <a:noFill/>
        </p:spPr>
        <p:txBody>
          <a:bodyPr wrap="square" rtlCol="0">
            <a:spAutoFit/>
          </a:bodyPr>
          <a:lstStyle/>
          <a:p>
            <a:r>
              <a:rPr lang="hr-HR" dirty="0">
                <a:hlinkClick r:id="rId3" action="ppaction://hlinksldjump"/>
              </a:rPr>
              <a:t>RJEŠENJE</a:t>
            </a:r>
            <a:endParaRPr lang="hr-HR" dirty="0"/>
          </a:p>
        </p:txBody>
      </p:sp>
      <p:sp>
        <p:nvSpPr>
          <p:cNvPr id="5" name="TekstniOkvir 4">
            <a:extLst>
              <a:ext uri="{FF2B5EF4-FFF2-40B4-BE49-F238E27FC236}">
                <a16:creationId xmlns:a16="http://schemas.microsoft.com/office/drawing/2014/main" id="{63CD3C7B-2997-45BB-8499-F24E995D2EFA}"/>
              </a:ext>
            </a:extLst>
          </p:cNvPr>
          <p:cNvSpPr txBox="1"/>
          <p:nvPr/>
        </p:nvSpPr>
        <p:spPr>
          <a:xfrm>
            <a:off x="7924800" y="1905000"/>
            <a:ext cx="1510748" cy="369332"/>
          </a:xfrm>
          <a:prstGeom prst="rect">
            <a:avLst/>
          </a:prstGeom>
          <a:noFill/>
        </p:spPr>
        <p:txBody>
          <a:bodyPr wrap="square" rtlCol="0">
            <a:spAutoFit/>
          </a:bodyPr>
          <a:lstStyle/>
          <a:p>
            <a:r>
              <a:rPr lang="hr-HR" dirty="0">
                <a:hlinkClick r:id="rId4" action="ppaction://hlinksldjump"/>
              </a:rPr>
              <a:t>RJEŠENJE</a:t>
            </a:r>
            <a:endParaRPr lang="hr-HR" dirty="0"/>
          </a:p>
        </p:txBody>
      </p:sp>
      <p:pic>
        <p:nvPicPr>
          <p:cNvPr id="6" name="Slika 5">
            <a:extLst>
              <a:ext uri="{FF2B5EF4-FFF2-40B4-BE49-F238E27FC236}">
                <a16:creationId xmlns:a16="http://schemas.microsoft.com/office/drawing/2014/main" id="{FAB6BAB1-7A1B-47DC-B602-3460FC8269D9}"/>
              </a:ext>
            </a:extLst>
          </p:cNvPr>
          <p:cNvPicPr>
            <a:picLocks noChangeAspect="1"/>
          </p:cNvPicPr>
          <p:nvPr/>
        </p:nvPicPr>
        <p:blipFill>
          <a:blip r:embed="rId5"/>
          <a:stretch>
            <a:fillRect/>
          </a:stretch>
        </p:blipFill>
        <p:spPr>
          <a:xfrm>
            <a:off x="4912247" y="4862683"/>
            <a:ext cx="1183753" cy="1577788"/>
          </a:xfrm>
          <a:prstGeom prst="rect">
            <a:avLst/>
          </a:prstGeom>
        </p:spPr>
      </p:pic>
    </p:spTree>
    <p:extLst>
      <p:ext uri="{BB962C8B-B14F-4D97-AF65-F5344CB8AC3E}">
        <p14:creationId xmlns:p14="http://schemas.microsoft.com/office/powerpoint/2010/main" val="396971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2F7153-22AF-4156-9385-20093FC75815}"/>
              </a:ext>
            </a:extLst>
          </p:cNvPr>
          <p:cNvSpPr>
            <a:spLocks noGrp="1"/>
          </p:cNvSpPr>
          <p:nvPr>
            <p:ph type="title"/>
          </p:nvPr>
        </p:nvSpPr>
        <p:spPr>
          <a:xfrm>
            <a:off x="2382277" y="370691"/>
            <a:ext cx="8911687" cy="740864"/>
          </a:xfrm>
        </p:spPr>
        <p:txBody>
          <a:bodyPr>
            <a:normAutofit/>
          </a:bodyPr>
          <a:lstStyle/>
          <a:p>
            <a:r>
              <a:rPr lang="hr-HR" sz="2400" b="1" dirty="0"/>
              <a:t>  METODA PRAVOKUTNIKA</a:t>
            </a:r>
          </a:p>
        </p:txBody>
      </p:sp>
      <p:sp>
        <p:nvSpPr>
          <p:cNvPr id="3" name="Rezervirano mjesto sadržaja 2">
            <a:extLst>
              <a:ext uri="{FF2B5EF4-FFF2-40B4-BE49-F238E27FC236}">
                <a16:creationId xmlns:a16="http://schemas.microsoft.com/office/drawing/2014/main" id="{9B195604-1B8F-4FF3-AB00-2564B3CA1EE1}"/>
              </a:ext>
            </a:extLst>
          </p:cNvPr>
          <p:cNvSpPr>
            <a:spLocks noGrp="1"/>
          </p:cNvSpPr>
          <p:nvPr>
            <p:ph idx="1"/>
          </p:nvPr>
        </p:nvSpPr>
        <p:spPr>
          <a:xfrm>
            <a:off x="2589212" y="1152938"/>
            <a:ext cx="8915400" cy="5080951"/>
          </a:xfrm>
        </p:spPr>
        <p:txBody>
          <a:bodyPr>
            <a:normAutofit/>
          </a:bodyPr>
          <a:lstStyle/>
          <a:p>
            <a:pPr marL="0" indent="0">
              <a:buNone/>
            </a:pPr>
            <a:r>
              <a:rPr lang="hr-HR" sz="2400" b="1" dirty="0"/>
              <a:t>ZADATAK 4 .</a:t>
            </a:r>
            <a:r>
              <a:rPr lang="hr-HR" sz="2400" dirty="0"/>
              <a:t> Umnožak dva prirodna broja je 1800. Ako jedan faktor uvećamo za 6, a drugi ostane isti novi umnožak je 2250. Koji su to brojevi?</a:t>
            </a:r>
          </a:p>
        </p:txBody>
      </p:sp>
      <p:grpSp>
        <p:nvGrpSpPr>
          <p:cNvPr id="12" name="Grupa 11">
            <a:extLst>
              <a:ext uri="{FF2B5EF4-FFF2-40B4-BE49-F238E27FC236}">
                <a16:creationId xmlns:a16="http://schemas.microsoft.com/office/drawing/2014/main" id="{6AED997D-98EA-49DB-9EB6-74398C5CACBD}"/>
              </a:ext>
            </a:extLst>
          </p:cNvPr>
          <p:cNvGrpSpPr/>
          <p:nvPr/>
        </p:nvGrpSpPr>
        <p:grpSpPr>
          <a:xfrm>
            <a:off x="3339548" y="2584174"/>
            <a:ext cx="2862469" cy="1802296"/>
            <a:chOff x="3339548" y="2584174"/>
            <a:chExt cx="2862469" cy="1802296"/>
          </a:xfrm>
        </p:grpSpPr>
        <p:sp>
          <p:nvSpPr>
            <p:cNvPr id="4" name="Pravokutnik 3">
              <a:extLst>
                <a:ext uri="{FF2B5EF4-FFF2-40B4-BE49-F238E27FC236}">
                  <a16:creationId xmlns:a16="http://schemas.microsoft.com/office/drawing/2014/main" id="{3DCDFC6F-57C9-4C11-9576-6B8061D09AE0}"/>
                </a:ext>
              </a:extLst>
            </p:cNvPr>
            <p:cNvSpPr/>
            <p:nvPr/>
          </p:nvSpPr>
          <p:spPr>
            <a:xfrm>
              <a:off x="3909391" y="2941511"/>
              <a:ext cx="2292626" cy="1444959"/>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r-HR" b="1" dirty="0">
                  <a:solidFill>
                    <a:schemeClr val="tx1"/>
                  </a:solidFill>
                </a:rPr>
                <a:t>a· b=1800</a:t>
              </a:r>
            </a:p>
          </p:txBody>
        </p:sp>
        <p:sp>
          <p:nvSpPr>
            <p:cNvPr id="7" name="TekstniOkvir 6">
              <a:extLst>
                <a:ext uri="{FF2B5EF4-FFF2-40B4-BE49-F238E27FC236}">
                  <a16:creationId xmlns:a16="http://schemas.microsoft.com/office/drawing/2014/main" id="{711F1351-2900-4E3D-8286-D2E37AB847FA}"/>
                </a:ext>
              </a:extLst>
            </p:cNvPr>
            <p:cNvSpPr txBox="1"/>
            <p:nvPr/>
          </p:nvSpPr>
          <p:spPr>
            <a:xfrm>
              <a:off x="5009322" y="2584174"/>
              <a:ext cx="530088" cy="369332"/>
            </a:xfrm>
            <a:prstGeom prst="rect">
              <a:avLst/>
            </a:prstGeom>
            <a:noFill/>
          </p:spPr>
          <p:txBody>
            <a:bodyPr wrap="square" rtlCol="0">
              <a:spAutoFit/>
            </a:bodyPr>
            <a:lstStyle/>
            <a:p>
              <a:r>
                <a:rPr lang="hr-HR" dirty="0"/>
                <a:t>b</a:t>
              </a:r>
            </a:p>
          </p:txBody>
        </p:sp>
        <p:sp>
          <p:nvSpPr>
            <p:cNvPr id="8" name="TekstniOkvir 7">
              <a:extLst>
                <a:ext uri="{FF2B5EF4-FFF2-40B4-BE49-F238E27FC236}">
                  <a16:creationId xmlns:a16="http://schemas.microsoft.com/office/drawing/2014/main" id="{7828CB14-5570-43CB-B205-7FA771AD131A}"/>
                </a:ext>
              </a:extLst>
            </p:cNvPr>
            <p:cNvSpPr txBox="1"/>
            <p:nvPr/>
          </p:nvSpPr>
          <p:spPr>
            <a:xfrm>
              <a:off x="3339548" y="3614765"/>
              <a:ext cx="569843" cy="369332"/>
            </a:xfrm>
            <a:prstGeom prst="rect">
              <a:avLst/>
            </a:prstGeom>
            <a:noFill/>
          </p:spPr>
          <p:txBody>
            <a:bodyPr wrap="square" rtlCol="0">
              <a:spAutoFit/>
            </a:bodyPr>
            <a:lstStyle/>
            <a:p>
              <a:r>
                <a:rPr lang="hr-HR" dirty="0"/>
                <a:t>a</a:t>
              </a:r>
            </a:p>
          </p:txBody>
        </p:sp>
      </p:grpSp>
      <p:sp>
        <p:nvSpPr>
          <p:cNvPr id="9" name="TekstniOkvir 8">
            <a:extLst>
              <a:ext uri="{FF2B5EF4-FFF2-40B4-BE49-F238E27FC236}">
                <a16:creationId xmlns:a16="http://schemas.microsoft.com/office/drawing/2014/main" id="{D5D4BDD5-AE78-4484-9233-119AA596C2A5}"/>
              </a:ext>
            </a:extLst>
          </p:cNvPr>
          <p:cNvSpPr txBox="1"/>
          <p:nvPr/>
        </p:nvSpPr>
        <p:spPr>
          <a:xfrm>
            <a:off x="8156057" y="3349253"/>
            <a:ext cx="2996579" cy="2677656"/>
          </a:xfrm>
          <a:prstGeom prst="rect">
            <a:avLst/>
          </a:prstGeom>
          <a:noFill/>
        </p:spPr>
        <p:txBody>
          <a:bodyPr wrap="square" rtlCol="0">
            <a:spAutoFit/>
          </a:bodyPr>
          <a:lstStyle/>
          <a:p>
            <a:r>
              <a:rPr lang="hr-HR" sz="2400" b="1" dirty="0"/>
              <a:t>6a=2250-1800</a:t>
            </a:r>
          </a:p>
          <a:p>
            <a:r>
              <a:rPr lang="hr-HR" sz="2400" b="1" dirty="0"/>
              <a:t>6a=450</a:t>
            </a:r>
          </a:p>
          <a:p>
            <a:r>
              <a:rPr lang="hr-HR" sz="2400" b="1" dirty="0"/>
              <a:t>a=450:6</a:t>
            </a:r>
          </a:p>
          <a:p>
            <a:r>
              <a:rPr lang="hr-HR" sz="2400" b="1" dirty="0"/>
              <a:t>a=75</a:t>
            </a:r>
          </a:p>
          <a:p>
            <a:endParaRPr lang="hr-HR" sz="2400" b="1" dirty="0"/>
          </a:p>
          <a:p>
            <a:r>
              <a:rPr lang="hr-HR" sz="2400" b="1" dirty="0"/>
              <a:t>75b=1800</a:t>
            </a:r>
          </a:p>
          <a:p>
            <a:r>
              <a:rPr lang="hr-HR" sz="2400" b="1" dirty="0"/>
              <a:t>b=24</a:t>
            </a:r>
          </a:p>
        </p:txBody>
      </p:sp>
      <p:grpSp>
        <p:nvGrpSpPr>
          <p:cNvPr id="13" name="Grupa 12">
            <a:extLst>
              <a:ext uri="{FF2B5EF4-FFF2-40B4-BE49-F238E27FC236}">
                <a16:creationId xmlns:a16="http://schemas.microsoft.com/office/drawing/2014/main" id="{A811D224-2AE3-439D-96B9-8B7F7810AA5D}"/>
              </a:ext>
            </a:extLst>
          </p:cNvPr>
          <p:cNvGrpSpPr/>
          <p:nvPr/>
        </p:nvGrpSpPr>
        <p:grpSpPr>
          <a:xfrm>
            <a:off x="6202017" y="2584174"/>
            <a:ext cx="1697072" cy="1788572"/>
            <a:chOff x="6202017" y="2584174"/>
            <a:chExt cx="1697072" cy="1788572"/>
          </a:xfrm>
        </p:grpSpPr>
        <p:sp>
          <p:nvSpPr>
            <p:cNvPr id="5" name="Pravokutnik 4">
              <a:extLst>
                <a:ext uri="{FF2B5EF4-FFF2-40B4-BE49-F238E27FC236}">
                  <a16:creationId xmlns:a16="http://schemas.microsoft.com/office/drawing/2014/main" id="{489120B2-EC78-4A80-B307-A7C8F094F0BB}"/>
                </a:ext>
              </a:extLst>
            </p:cNvPr>
            <p:cNvSpPr/>
            <p:nvPr/>
          </p:nvSpPr>
          <p:spPr>
            <a:xfrm>
              <a:off x="6202017" y="2941511"/>
              <a:ext cx="1099931" cy="14312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6a  </a:t>
              </a:r>
            </a:p>
          </p:txBody>
        </p:sp>
        <p:sp>
          <p:nvSpPr>
            <p:cNvPr id="6" name="TekstniOkvir 5">
              <a:extLst>
                <a:ext uri="{FF2B5EF4-FFF2-40B4-BE49-F238E27FC236}">
                  <a16:creationId xmlns:a16="http://schemas.microsoft.com/office/drawing/2014/main" id="{3F4962D2-79AC-416B-8D00-2DAF2BD02F9B}"/>
                </a:ext>
              </a:extLst>
            </p:cNvPr>
            <p:cNvSpPr txBox="1"/>
            <p:nvPr/>
          </p:nvSpPr>
          <p:spPr>
            <a:xfrm>
              <a:off x="6652591" y="2584174"/>
              <a:ext cx="371061" cy="371059"/>
            </a:xfrm>
            <a:prstGeom prst="rect">
              <a:avLst/>
            </a:prstGeom>
            <a:noFill/>
          </p:spPr>
          <p:txBody>
            <a:bodyPr wrap="square" rtlCol="0">
              <a:spAutoFit/>
            </a:bodyPr>
            <a:lstStyle/>
            <a:p>
              <a:r>
                <a:rPr lang="hr-HR" dirty="0"/>
                <a:t>6</a:t>
              </a:r>
            </a:p>
          </p:txBody>
        </p:sp>
        <p:sp>
          <p:nvSpPr>
            <p:cNvPr id="10" name="TekstniOkvir 9">
              <a:extLst>
                <a:ext uri="{FF2B5EF4-FFF2-40B4-BE49-F238E27FC236}">
                  <a16:creationId xmlns:a16="http://schemas.microsoft.com/office/drawing/2014/main" id="{755166BC-48D6-4D04-8E11-6426EF7E4E5F}"/>
                </a:ext>
              </a:extLst>
            </p:cNvPr>
            <p:cNvSpPr txBox="1"/>
            <p:nvPr/>
          </p:nvSpPr>
          <p:spPr>
            <a:xfrm>
              <a:off x="7329246" y="3508747"/>
              <a:ext cx="569843" cy="369332"/>
            </a:xfrm>
            <a:prstGeom prst="rect">
              <a:avLst/>
            </a:prstGeom>
            <a:noFill/>
          </p:spPr>
          <p:txBody>
            <a:bodyPr wrap="square" rtlCol="0">
              <a:spAutoFit/>
            </a:bodyPr>
            <a:lstStyle/>
            <a:p>
              <a:r>
                <a:rPr lang="hr-HR" dirty="0"/>
                <a:t>a</a:t>
              </a:r>
            </a:p>
          </p:txBody>
        </p:sp>
      </p:grpSp>
      <p:sp>
        <p:nvSpPr>
          <p:cNvPr id="11" name="TekstniOkvir 10">
            <a:extLst>
              <a:ext uri="{FF2B5EF4-FFF2-40B4-BE49-F238E27FC236}">
                <a16:creationId xmlns:a16="http://schemas.microsoft.com/office/drawing/2014/main" id="{D06E24BA-8F7F-44BC-9578-5EA2587B4C94}"/>
              </a:ext>
            </a:extLst>
          </p:cNvPr>
          <p:cNvSpPr txBox="1"/>
          <p:nvPr/>
        </p:nvSpPr>
        <p:spPr>
          <a:xfrm>
            <a:off x="1961321" y="5433391"/>
            <a:ext cx="5340627" cy="1200329"/>
          </a:xfrm>
          <a:prstGeom prst="rect">
            <a:avLst/>
          </a:prstGeom>
          <a:noFill/>
        </p:spPr>
        <p:txBody>
          <a:bodyPr wrap="square" rtlCol="0">
            <a:spAutoFit/>
          </a:bodyPr>
          <a:lstStyle/>
          <a:p>
            <a:r>
              <a:rPr lang="hr-HR" sz="2400" b="1" dirty="0"/>
              <a:t>PROVJERA:</a:t>
            </a:r>
          </a:p>
          <a:p>
            <a:r>
              <a:rPr lang="hr-HR" sz="2400" b="1" dirty="0"/>
              <a:t>a· b=75∙24=1800</a:t>
            </a:r>
          </a:p>
          <a:p>
            <a:r>
              <a:rPr lang="hr-HR" sz="2400" b="1" dirty="0"/>
              <a:t>a· (b+6)=75∙(24+6)=75∙30=2250</a:t>
            </a:r>
          </a:p>
        </p:txBody>
      </p:sp>
    </p:spTree>
    <p:extLst>
      <p:ext uri="{BB962C8B-B14F-4D97-AF65-F5344CB8AC3E}">
        <p14:creationId xmlns:p14="http://schemas.microsoft.com/office/powerpoint/2010/main" val="12534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 calcmode="lin" valueType="num">
                                      <p:cBhvr additive="base">
                                        <p:cTn id="5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 calcmode="lin" valueType="num">
                                      <p:cBhvr additive="base">
                                        <p:cTn id="5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200040"/>
            <a:ext cx="8911687" cy="1280890"/>
          </a:xfrm>
        </p:spPr>
        <p:txBody>
          <a:bodyPr>
            <a:noAutofit/>
          </a:bodyPr>
          <a:lstStyle/>
          <a:p>
            <a:r>
              <a:rPr lang="hr-HR" sz="2400" b="1" dirty="0"/>
              <a:t>METODA PRAVOKUTNIKA</a:t>
            </a:r>
            <a:br>
              <a:rPr lang="hr-HR" sz="3200" dirty="0">
                <a:latin typeface="+mn-lt"/>
              </a:rPr>
            </a:br>
            <a:r>
              <a:rPr lang="hr-HR" sz="2400" b="1" dirty="0">
                <a:latin typeface="+mn-lt"/>
              </a:rPr>
              <a:t>ZADATAK 5</a:t>
            </a:r>
            <a:r>
              <a:rPr lang="hr-HR" sz="2400" b="1" dirty="0"/>
              <a:t>.</a:t>
            </a:r>
            <a:br>
              <a:rPr lang="hr-HR" sz="2400" dirty="0"/>
            </a:br>
            <a:r>
              <a:rPr lang="hr-HR" sz="2400" dirty="0"/>
              <a:t>Ako se duljina stranice kvadrata umanji za 3 cm , površina novog kvadrata je za 15 cm</a:t>
            </a:r>
            <a:r>
              <a:rPr lang="hr-HR" sz="2400" baseline="30000" dirty="0"/>
              <a:t>2</a:t>
            </a:r>
            <a:r>
              <a:rPr lang="hr-HR" sz="2400" dirty="0"/>
              <a:t> manja od površine zadanog kvadrata. Odredi duljinu stranice zadanog kvadrata.</a:t>
            </a:r>
            <a:br>
              <a:rPr lang="hr-HR" sz="2400" dirty="0"/>
            </a:br>
            <a:br>
              <a:rPr lang="hr-HR" sz="2400" dirty="0"/>
            </a:br>
            <a:br>
              <a:rPr lang="hr-HR" sz="2400" dirty="0"/>
            </a:br>
            <a:br>
              <a:rPr lang="hr-HR" sz="2400" dirty="0"/>
            </a:br>
            <a:r>
              <a:rPr lang="hr-HR" sz="2400" dirty="0"/>
              <a:t>    </a:t>
            </a:r>
            <a:br>
              <a:rPr lang="en-US" sz="2400" dirty="0"/>
            </a:br>
            <a:endParaRPr lang="en-US" sz="2400"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627656205"/>
              </p:ext>
            </p:extLst>
          </p:nvPr>
        </p:nvGraphicFramePr>
        <p:xfrm>
          <a:off x="4398639" y="2554355"/>
          <a:ext cx="2373222" cy="2282687"/>
        </p:xfrm>
        <a:graphic>
          <a:graphicData uri="http://schemas.openxmlformats.org/drawingml/2006/table">
            <a:tbl>
              <a:tblPr firstRow="1" firstCol="1" bandRow="1">
                <a:tableStyleId>{5C22544A-7EE6-4342-B048-85BDC9FD1C3A}</a:tableStyleId>
              </a:tblPr>
              <a:tblGrid>
                <a:gridCol w="1793155">
                  <a:extLst>
                    <a:ext uri="{9D8B030D-6E8A-4147-A177-3AD203B41FA5}">
                      <a16:colId xmlns:a16="http://schemas.microsoft.com/office/drawing/2014/main" val="20000"/>
                    </a:ext>
                  </a:extLst>
                </a:gridCol>
                <a:gridCol w="580067">
                  <a:extLst>
                    <a:ext uri="{9D8B030D-6E8A-4147-A177-3AD203B41FA5}">
                      <a16:colId xmlns:a16="http://schemas.microsoft.com/office/drawing/2014/main" val="20001"/>
                    </a:ext>
                  </a:extLst>
                </a:gridCol>
              </a:tblGrid>
              <a:tr h="594485">
                <a:tc>
                  <a:txBody>
                    <a:bodyPr/>
                    <a:lstStyle/>
                    <a:p>
                      <a:pPr algn="ctr">
                        <a:lnSpc>
                          <a:spcPct val="115000"/>
                        </a:lnSpc>
                        <a:spcAft>
                          <a:spcPts val="0"/>
                        </a:spcAft>
                      </a:pPr>
                      <a:r>
                        <a:rPr lang="en-US" sz="2000" dirty="0">
                          <a:effectLst/>
                        </a:rPr>
                        <a:t> </a:t>
                      </a:r>
                      <a:endParaRPr lang="en-US"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hr-HR" sz="20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688202">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71755" marR="71755">
                        <a:lnSpc>
                          <a:spcPct val="115000"/>
                        </a:lnSpc>
                        <a:spcAft>
                          <a:spcPts val="0"/>
                        </a:spcAft>
                      </a:pPr>
                      <a:endParaRPr lang="en-US" sz="1100" b="1" dirty="0">
                        <a:solidFill>
                          <a:schemeClr val="bg1"/>
                        </a:solidFill>
                        <a:effectLst/>
                        <a:latin typeface="Calibri"/>
                        <a:ea typeface="Calibri"/>
                        <a:cs typeface="Times New Roman"/>
                      </a:endParaRPr>
                    </a:p>
                  </a:txBody>
                  <a:tcPr marL="68580" marR="68580" marT="0" marB="0" vert="vert270">
                    <a:solidFill>
                      <a:srgbClr val="FFC000"/>
                    </a:solidFill>
                  </a:tcPr>
                </a:tc>
                <a:extLst>
                  <a:ext uri="{0D108BD9-81ED-4DB2-BD59-A6C34878D82A}">
                    <a16:rowId xmlns:a16="http://schemas.microsoft.com/office/drawing/2014/main" val="10001"/>
                  </a:ext>
                </a:extLst>
              </a:tr>
            </a:tbl>
          </a:graphicData>
        </a:graphic>
      </p:graphicFrame>
      <p:grpSp>
        <p:nvGrpSpPr>
          <p:cNvPr id="19" name="Grupa 18">
            <a:extLst>
              <a:ext uri="{FF2B5EF4-FFF2-40B4-BE49-F238E27FC236}">
                <a16:creationId xmlns:a16="http://schemas.microsoft.com/office/drawing/2014/main" id="{9ADE3804-8892-4D14-91A1-3EFFAD256971}"/>
              </a:ext>
            </a:extLst>
          </p:cNvPr>
          <p:cNvGrpSpPr/>
          <p:nvPr/>
        </p:nvGrpSpPr>
        <p:grpSpPr>
          <a:xfrm>
            <a:off x="3752397" y="2185023"/>
            <a:ext cx="3449618" cy="3206017"/>
            <a:chOff x="3752397" y="2185023"/>
            <a:chExt cx="3449618" cy="3206017"/>
          </a:xfrm>
        </p:grpSpPr>
        <p:sp>
          <p:nvSpPr>
            <p:cNvPr id="9" name="TekstniOkvir 8">
              <a:extLst>
                <a:ext uri="{FF2B5EF4-FFF2-40B4-BE49-F238E27FC236}">
                  <a16:creationId xmlns:a16="http://schemas.microsoft.com/office/drawing/2014/main" id="{E54D5B8D-660D-4D65-A6FD-08DE3E966286}"/>
                </a:ext>
              </a:extLst>
            </p:cNvPr>
            <p:cNvSpPr txBox="1"/>
            <p:nvPr/>
          </p:nvSpPr>
          <p:spPr>
            <a:xfrm>
              <a:off x="3752397" y="3724872"/>
              <a:ext cx="834887" cy="369332"/>
            </a:xfrm>
            <a:prstGeom prst="rect">
              <a:avLst/>
            </a:prstGeom>
            <a:noFill/>
          </p:spPr>
          <p:txBody>
            <a:bodyPr wrap="square" rtlCol="0">
              <a:spAutoFit/>
            </a:bodyPr>
            <a:lstStyle/>
            <a:p>
              <a:r>
                <a:rPr lang="hr-HR" dirty="0"/>
                <a:t>a-3</a:t>
              </a:r>
            </a:p>
          </p:txBody>
        </p:sp>
        <p:sp>
          <p:nvSpPr>
            <p:cNvPr id="10" name="TekstniOkvir 9">
              <a:extLst>
                <a:ext uri="{FF2B5EF4-FFF2-40B4-BE49-F238E27FC236}">
                  <a16:creationId xmlns:a16="http://schemas.microsoft.com/office/drawing/2014/main" id="{30E56515-1278-4CDF-8172-111B386138BF}"/>
                </a:ext>
              </a:extLst>
            </p:cNvPr>
            <p:cNvSpPr txBox="1"/>
            <p:nvPr/>
          </p:nvSpPr>
          <p:spPr>
            <a:xfrm>
              <a:off x="5035826" y="5021708"/>
              <a:ext cx="1060174" cy="369332"/>
            </a:xfrm>
            <a:prstGeom prst="rect">
              <a:avLst/>
            </a:prstGeom>
            <a:noFill/>
          </p:spPr>
          <p:txBody>
            <a:bodyPr wrap="square" rtlCol="0">
              <a:spAutoFit/>
            </a:bodyPr>
            <a:lstStyle/>
            <a:p>
              <a:r>
                <a:rPr lang="hr-HR" dirty="0"/>
                <a:t>a-3</a:t>
              </a:r>
            </a:p>
          </p:txBody>
        </p:sp>
        <p:sp>
          <p:nvSpPr>
            <p:cNvPr id="11" name="TekstniOkvir 10">
              <a:extLst>
                <a:ext uri="{FF2B5EF4-FFF2-40B4-BE49-F238E27FC236}">
                  <a16:creationId xmlns:a16="http://schemas.microsoft.com/office/drawing/2014/main" id="{3283A709-870A-4539-85EF-A69EBA82AEE3}"/>
                </a:ext>
              </a:extLst>
            </p:cNvPr>
            <p:cNvSpPr txBox="1"/>
            <p:nvPr/>
          </p:nvSpPr>
          <p:spPr>
            <a:xfrm>
              <a:off x="6844206" y="2704881"/>
              <a:ext cx="357809" cy="369332"/>
            </a:xfrm>
            <a:prstGeom prst="rect">
              <a:avLst/>
            </a:prstGeom>
            <a:noFill/>
          </p:spPr>
          <p:txBody>
            <a:bodyPr wrap="square" rtlCol="0">
              <a:spAutoFit/>
            </a:bodyPr>
            <a:lstStyle/>
            <a:p>
              <a:r>
                <a:rPr lang="hr-HR" dirty="0"/>
                <a:t>3</a:t>
              </a:r>
            </a:p>
          </p:txBody>
        </p:sp>
        <p:sp>
          <p:nvSpPr>
            <p:cNvPr id="12" name="TekstniOkvir 11">
              <a:extLst>
                <a:ext uri="{FF2B5EF4-FFF2-40B4-BE49-F238E27FC236}">
                  <a16:creationId xmlns:a16="http://schemas.microsoft.com/office/drawing/2014/main" id="{4FA369D3-A520-48D4-B237-6512608AD66E}"/>
                </a:ext>
              </a:extLst>
            </p:cNvPr>
            <p:cNvSpPr txBox="1"/>
            <p:nvPr/>
          </p:nvSpPr>
          <p:spPr>
            <a:xfrm>
              <a:off x="4013388" y="2579131"/>
              <a:ext cx="312906" cy="369332"/>
            </a:xfrm>
            <a:prstGeom prst="rect">
              <a:avLst/>
            </a:prstGeom>
            <a:noFill/>
          </p:spPr>
          <p:txBody>
            <a:bodyPr wrap="none" rtlCol="0">
              <a:spAutoFit/>
            </a:bodyPr>
            <a:lstStyle/>
            <a:p>
              <a:r>
                <a:rPr lang="hr-HR" dirty="0"/>
                <a:t>3</a:t>
              </a:r>
            </a:p>
          </p:txBody>
        </p:sp>
        <p:sp>
          <p:nvSpPr>
            <p:cNvPr id="13" name="TekstniOkvir 12">
              <a:extLst>
                <a:ext uri="{FF2B5EF4-FFF2-40B4-BE49-F238E27FC236}">
                  <a16:creationId xmlns:a16="http://schemas.microsoft.com/office/drawing/2014/main" id="{1C837616-23A3-4B72-8417-15A137E7F9F2}"/>
                </a:ext>
              </a:extLst>
            </p:cNvPr>
            <p:cNvSpPr txBox="1"/>
            <p:nvPr/>
          </p:nvSpPr>
          <p:spPr>
            <a:xfrm>
              <a:off x="6394173" y="2185023"/>
              <a:ext cx="357809" cy="369332"/>
            </a:xfrm>
            <a:prstGeom prst="rect">
              <a:avLst/>
            </a:prstGeom>
            <a:noFill/>
          </p:spPr>
          <p:txBody>
            <a:bodyPr wrap="square" rtlCol="0">
              <a:spAutoFit/>
            </a:bodyPr>
            <a:lstStyle/>
            <a:p>
              <a:r>
                <a:rPr lang="hr-HR" dirty="0"/>
                <a:t>3</a:t>
              </a:r>
            </a:p>
          </p:txBody>
        </p:sp>
        <p:sp>
          <p:nvSpPr>
            <p:cNvPr id="14" name="TekstniOkvir 13">
              <a:extLst>
                <a:ext uri="{FF2B5EF4-FFF2-40B4-BE49-F238E27FC236}">
                  <a16:creationId xmlns:a16="http://schemas.microsoft.com/office/drawing/2014/main" id="{F0212DDC-8B4A-4728-92F9-91E3067F91F8}"/>
                </a:ext>
              </a:extLst>
            </p:cNvPr>
            <p:cNvSpPr txBox="1"/>
            <p:nvPr/>
          </p:nvSpPr>
          <p:spPr>
            <a:xfrm>
              <a:off x="5035826" y="2185023"/>
              <a:ext cx="1060174" cy="369332"/>
            </a:xfrm>
            <a:prstGeom prst="rect">
              <a:avLst/>
            </a:prstGeom>
            <a:noFill/>
          </p:spPr>
          <p:txBody>
            <a:bodyPr wrap="square" rtlCol="0">
              <a:spAutoFit/>
            </a:bodyPr>
            <a:lstStyle/>
            <a:p>
              <a:r>
                <a:rPr lang="hr-HR" dirty="0"/>
                <a:t>a-3</a:t>
              </a:r>
            </a:p>
          </p:txBody>
        </p:sp>
      </p:grpSp>
      <p:sp>
        <p:nvSpPr>
          <p:cNvPr id="3" name="TekstniOkvir 2">
            <a:extLst>
              <a:ext uri="{FF2B5EF4-FFF2-40B4-BE49-F238E27FC236}">
                <a16:creationId xmlns:a16="http://schemas.microsoft.com/office/drawing/2014/main" id="{20666071-2114-46DA-AE9D-7756BF521A46}"/>
              </a:ext>
            </a:extLst>
          </p:cNvPr>
          <p:cNvSpPr txBox="1"/>
          <p:nvPr/>
        </p:nvSpPr>
        <p:spPr>
          <a:xfrm>
            <a:off x="7315200" y="2579131"/>
            <a:ext cx="4485305" cy="2246769"/>
          </a:xfrm>
          <a:prstGeom prst="rect">
            <a:avLst/>
          </a:prstGeom>
          <a:noFill/>
        </p:spPr>
        <p:txBody>
          <a:bodyPr wrap="square" rtlCol="0">
            <a:spAutoFit/>
          </a:bodyPr>
          <a:lstStyle/>
          <a:p>
            <a:r>
              <a:rPr lang="hr-HR" sz="2800" b="1" dirty="0"/>
              <a:t>3· (a-3)+3· (a-3)+9=15</a:t>
            </a:r>
          </a:p>
          <a:p>
            <a:r>
              <a:rPr lang="hr-HR" sz="2800" dirty="0"/>
              <a:t>3a - 9+3a - 9+9=15</a:t>
            </a:r>
          </a:p>
          <a:p>
            <a:r>
              <a:rPr lang="hr-HR" sz="2800" dirty="0"/>
              <a:t>6a=15+9</a:t>
            </a:r>
          </a:p>
          <a:p>
            <a:r>
              <a:rPr lang="hr-HR" sz="2800" dirty="0"/>
              <a:t>6a=24</a:t>
            </a:r>
          </a:p>
          <a:p>
            <a:r>
              <a:rPr lang="hr-HR" sz="2800" dirty="0"/>
              <a:t>a=4 cm </a:t>
            </a:r>
          </a:p>
        </p:txBody>
      </p:sp>
      <p:grpSp>
        <p:nvGrpSpPr>
          <p:cNvPr id="20" name="Grupa 19">
            <a:extLst>
              <a:ext uri="{FF2B5EF4-FFF2-40B4-BE49-F238E27FC236}">
                <a16:creationId xmlns:a16="http://schemas.microsoft.com/office/drawing/2014/main" id="{2F6F02AC-F5A7-4DC0-8DEF-99FE73B43A7D}"/>
              </a:ext>
            </a:extLst>
          </p:cNvPr>
          <p:cNvGrpSpPr/>
          <p:nvPr/>
        </p:nvGrpSpPr>
        <p:grpSpPr>
          <a:xfrm>
            <a:off x="4934802" y="2718133"/>
            <a:ext cx="1755387" cy="1680435"/>
            <a:chOff x="4934802" y="2718133"/>
            <a:chExt cx="1755387" cy="1680435"/>
          </a:xfrm>
        </p:grpSpPr>
        <p:sp>
          <p:nvSpPr>
            <p:cNvPr id="8" name="TekstniOkvir 7">
              <a:extLst>
                <a:ext uri="{FF2B5EF4-FFF2-40B4-BE49-F238E27FC236}">
                  <a16:creationId xmlns:a16="http://schemas.microsoft.com/office/drawing/2014/main" id="{FFDC6B66-ECCC-4191-A569-B06132368F36}"/>
                </a:ext>
              </a:extLst>
            </p:cNvPr>
            <p:cNvSpPr txBox="1"/>
            <p:nvPr/>
          </p:nvSpPr>
          <p:spPr>
            <a:xfrm>
              <a:off x="4934802" y="2718133"/>
              <a:ext cx="993905" cy="369332"/>
            </a:xfrm>
            <a:prstGeom prst="rect">
              <a:avLst/>
            </a:prstGeom>
            <a:noFill/>
          </p:spPr>
          <p:txBody>
            <a:bodyPr wrap="square" rtlCol="0">
              <a:spAutoFit/>
            </a:bodyPr>
            <a:lstStyle/>
            <a:p>
              <a:r>
                <a:rPr lang="hr-HR" b="1" dirty="0">
                  <a:solidFill>
                    <a:schemeClr val="bg1"/>
                  </a:solidFill>
                </a:rPr>
                <a:t>3(a-3)</a:t>
              </a:r>
            </a:p>
          </p:txBody>
        </p:sp>
        <p:sp>
          <p:nvSpPr>
            <p:cNvPr id="15" name="TekstniOkvir 14">
              <a:extLst>
                <a:ext uri="{FF2B5EF4-FFF2-40B4-BE49-F238E27FC236}">
                  <a16:creationId xmlns:a16="http://schemas.microsoft.com/office/drawing/2014/main" id="{6716F7E0-2699-4016-A947-9C017E47E4A8}"/>
                </a:ext>
              </a:extLst>
            </p:cNvPr>
            <p:cNvSpPr txBox="1"/>
            <p:nvPr/>
          </p:nvSpPr>
          <p:spPr>
            <a:xfrm>
              <a:off x="6263295" y="2763797"/>
              <a:ext cx="311654" cy="369332"/>
            </a:xfrm>
            <a:prstGeom prst="rect">
              <a:avLst/>
            </a:prstGeom>
            <a:noFill/>
          </p:spPr>
          <p:txBody>
            <a:bodyPr wrap="square" rtlCol="0">
              <a:spAutoFit/>
            </a:bodyPr>
            <a:lstStyle/>
            <a:p>
              <a:r>
                <a:rPr lang="hr-HR" b="1" dirty="0">
                  <a:solidFill>
                    <a:schemeClr val="bg1"/>
                  </a:solidFill>
                </a:rPr>
                <a:t>9</a:t>
              </a:r>
            </a:p>
          </p:txBody>
        </p:sp>
        <p:sp>
          <p:nvSpPr>
            <p:cNvPr id="16" name="TekstniOkvir 15">
              <a:extLst>
                <a:ext uri="{FF2B5EF4-FFF2-40B4-BE49-F238E27FC236}">
                  <a16:creationId xmlns:a16="http://schemas.microsoft.com/office/drawing/2014/main" id="{4002F682-7059-4F38-A904-6B6E569684C6}"/>
                </a:ext>
              </a:extLst>
            </p:cNvPr>
            <p:cNvSpPr txBox="1"/>
            <p:nvPr/>
          </p:nvSpPr>
          <p:spPr>
            <a:xfrm>
              <a:off x="6228524" y="3378146"/>
              <a:ext cx="461665" cy="1020422"/>
            </a:xfrm>
            <a:prstGeom prst="rect">
              <a:avLst/>
            </a:prstGeom>
            <a:noFill/>
          </p:spPr>
          <p:txBody>
            <a:bodyPr vert="vert270" wrap="square" rtlCol="0">
              <a:spAutoFit/>
            </a:bodyPr>
            <a:lstStyle/>
            <a:p>
              <a:r>
                <a:rPr lang="hr-HR" b="1" dirty="0">
                  <a:solidFill>
                    <a:schemeClr val="bg1"/>
                  </a:solidFill>
                </a:rPr>
                <a:t>3(a-3)</a:t>
              </a:r>
            </a:p>
          </p:txBody>
        </p:sp>
      </p:grpSp>
      <p:grpSp>
        <p:nvGrpSpPr>
          <p:cNvPr id="18" name="Grupa 17">
            <a:extLst>
              <a:ext uri="{FF2B5EF4-FFF2-40B4-BE49-F238E27FC236}">
                <a16:creationId xmlns:a16="http://schemas.microsoft.com/office/drawing/2014/main" id="{23F7AA42-84C6-4E24-94D5-89951CFBD6D3}"/>
              </a:ext>
            </a:extLst>
          </p:cNvPr>
          <p:cNvGrpSpPr/>
          <p:nvPr/>
        </p:nvGrpSpPr>
        <p:grpSpPr>
          <a:xfrm>
            <a:off x="2592926" y="2451652"/>
            <a:ext cx="733370" cy="2425148"/>
            <a:chOff x="2592926" y="2451652"/>
            <a:chExt cx="733370" cy="2425148"/>
          </a:xfrm>
        </p:grpSpPr>
        <p:cxnSp>
          <p:nvCxnSpPr>
            <p:cNvPr id="5" name="Ravni poveznik sa strelicom 4">
              <a:extLst>
                <a:ext uri="{FF2B5EF4-FFF2-40B4-BE49-F238E27FC236}">
                  <a16:creationId xmlns:a16="http://schemas.microsoft.com/office/drawing/2014/main" id="{E8FA24D9-E7BF-4307-8F6C-AC1AF7BF5B34}"/>
                </a:ext>
              </a:extLst>
            </p:cNvPr>
            <p:cNvCxnSpPr>
              <a:cxnSpLocks/>
            </p:cNvCxnSpPr>
            <p:nvPr/>
          </p:nvCxnSpPr>
          <p:spPr>
            <a:xfrm>
              <a:off x="3326296" y="2451652"/>
              <a:ext cx="0" cy="2425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kstniOkvir 16">
              <a:extLst>
                <a:ext uri="{FF2B5EF4-FFF2-40B4-BE49-F238E27FC236}">
                  <a16:creationId xmlns:a16="http://schemas.microsoft.com/office/drawing/2014/main" id="{9DE143F9-173D-4244-951A-D2D677A2FA51}"/>
                </a:ext>
              </a:extLst>
            </p:cNvPr>
            <p:cNvSpPr txBox="1"/>
            <p:nvPr/>
          </p:nvSpPr>
          <p:spPr>
            <a:xfrm>
              <a:off x="2592926" y="3429000"/>
              <a:ext cx="337836" cy="369332"/>
            </a:xfrm>
            <a:prstGeom prst="rect">
              <a:avLst/>
            </a:prstGeom>
            <a:noFill/>
          </p:spPr>
          <p:txBody>
            <a:bodyPr wrap="square" rtlCol="0">
              <a:spAutoFit/>
            </a:bodyPr>
            <a:lstStyle/>
            <a:p>
              <a:r>
                <a:rPr lang="hr-HR" dirty="0"/>
                <a:t>a</a:t>
              </a:r>
            </a:p>
          </p:txBody>
        </p:sp>
      </p:grpSp>
      <p:sp>
        <p:nvSpPr>
          <p:cNvPr id="21" name="TekstniOkvir 20">
            <a:extLst>
              <a:ext uri="{FF2B5EF4-FFF2-40B4-BE49-F238E27FC236}">
                <a16:creationId xmlns:a16="http://schemas.microsoft.com/office/drawing/2014/main" id="{AD0D1A31-6851-4276-9839-80150A9CE8C2}"/>
              </a:ext>
            </a:extLst>
          </p:cNvPr>
          <p:cNvSpPr txBox="1"/>
          <p:nvPr/>
        </p:nvSpPr>
        <p:spPr>
          <a:xfrm>
            <a:off x="2194812" y="5661214"/>
            <a:ext cx="9605692" cy="830997"/>
          </a:xfrm>
          <a:prstGeom prst="rect">
            <a:avLst/>
          </a:prstGeom>
          <a:noFill/>
        </p:spPr>
        <p:txBody>
          <a:bodyPr wrap="square" rtlCol="0">
            <a:spAutoFit/>
          </a:bodyPr>
          <a:lstStyle/>
          <a:p>
            <a:r>
              <a:rPr lang="hr-HR" sz="2400" b="1" dirty="0"/>
              <a:t>PROVJERA:  P</a:t>
            </a:r>
            <a:r>
              <a:rPr lang="hr-HR" b="1" dirty="0"/>
              <a:t>1</a:t>
            </a:r>
            <a:r>
              <a:rPr lang="hr-HR" sz="2400" b="1" dirty="0"/>
              <a:t>=4cm∙4cm       P</a:t>
            </a:r>
            <a:r>
              <a:rPr lang="hr-HR" b="1" dirty="0"/>
              <a:t>2</a:t>
            </a:r>
            <a:r>
              <a:rPr lang="hr-HR" sz="2400" b="1" dirty="0"/>
              <a:t>=1cm∙1cm</a:t>
            </a:r>
          </a:p>
          <a:p>
            <a:r>
              <a:rPr lang="hr-HR" sz="2400" b="1" dirty="0"/>
              <a:t>                     P</a:t>
            </a:r>
            <a:r>
              <a:rPr lang="hr-HR" b="1" dirty="0"/>
              <a:t>1</a:t>
            </a:r>
            <a:r>
              <a:rPr lang="hr-HR" sz="2400" b="1" dirty="0"/>
              <a:t>=16 cm²           P</a:t>
            </a:r>
            <a:r>
              <a:rPr lang="hr-HR" b="1" dirty="0"/>
              <a:t>2</a:t>
            </a:r>
            <a:r>
              <a:rPr lang="hr-HR" sz="2400" b="1" dirty="0"/>
              <a:t>=1cm²                  P</a:t>
            </a:r>
            <a:r>
              <a:rPr lang="hr-HR" sz="1600" b="1" dirty="0"/>
              <a:t>1</a:t>
            </a:r>
            <a:r>
              <a:rPr lang="hr-HR" sz="2400" b="1" dirty="0"/>
              <a:t>-P</a:t>
            </a:r>
            <a:r>
              <a:rPr lang="hr-HR" sz="1600" b="1" dirty="0"/>
              <a:t>2</a:t>
            </a:r>
            <a:r>
              <a:rPr lang="hr-HR" sz="2400" b="1" dirty="0"/>
              <a:t>=15 cm²      </a:t>
            </a:r>
          </a:p>
        </p:txBody>
      </p:sp>
    </p:spTree>
    <p:extLst>
      <p:ext uri="{BB962C8B-B14F-4D97-AF65-F5344CB8AC3E}">
        <p14:creationId xmlns:p14="http://schemas.microsoft.com/office/powerpoint/2010/main" val="2854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143CAD3-BF91-42CA-A77E-15725DC20FE7}"/>
              </a:ext>
            </a:extLst>
          </p:cNvPr>
          <p:cNvSpPr>
            <a:spLocks noGrp="1"/>
          </p:cNvSpPr>
          <p:nvPr>
            <p:ph idx="1"/>
          </p:nvPr>
        </p:nvSpPr>
        <p:spPr>
          <a:xfrm>
            <a:off x="2191646" y="1540189"/>
            <a:ext cx="8915400" cy="4705866"/>
          </a:xfrm>
        </p:spPr>
        <p:txBody>
          <a:bodyPr>
            <a:normAutofit/>
          </a:bodyPr>
          <a:lstStyle/>
          <a:p>
            <a:pPr marL="0" indent="0">
              <a:buNone/>
            </a:pPr>
            <a:r>
              <a:rPr lang="hr-HR" sz="2400" b="1" dirty="0"/>
              <a:t>ZADATAK 6</a:t>
            </a:r>
            <a:r>
              <a:rPr lang="hr-HR" sz="2400" dirty="0"/>
              <a:t>.Zadan je kvadrat. Ako se stranica kvadrata poveća za 11 cm, novi kvadrat će imati za 319 cm ² veću površinu. Kolika je duljina stranice zadanog kvadrata?</a:t>
            </a:r>
          </a:p>
          <a:p>
            <a:pPr marL="0" indent="0">
              <a:buNone/>
            </a:pPr>
            <a:endParaRPr lang="hr-HR" sz="2400" dirty="0"/>
          </a:p>
          <a:p>
            <a:pPr marL="0" indent="0">
              <a:buNone/>
            </a:pPr>
            <a:endParaRPr lang="hr-HR" sz="2400" dirty="0"/>
          </a:p>
          <a:p>
            <a:pPr marL="0" indent="0">
              <a:buNone/>
            </a:pPr>
            <a:r>
              <a:rPr lang="hr-HR" sz="2400" b="1" dirty="0"/>
              <a:t>ZADATAK 7. </a:t>
            </a:r>
            <a:r>
              <a:rPr lang="hr-HR" sz="2400" dirty="0"/>
              <a:t>Zadana su dva različita pozitivna broja čija je razlika 3. Ako se manji broj uveća za 4, a veći umanji za 1, umnožak novo dobivenih brojeva je za 26 veći od umnoška danih brojeva. Koji su to brojevi?</a:t>
            </a:r>
          </a:p>
          <a:p>
            <a:pPr marL="0" indent="0">
              <a:buNone/>
            </a:pPr>
            <a:r>
              <a:rPr lang="hr-HR" sz="2400" dirty="0"/>
              <a:t>                                                                            </a:t>
            </a:r>
          </a:p>
        </p:txBody>
      </p:sp>
      <p:sp>
        <p:nvSpPr>
          <p:cNvPr id="4" name="Naslov 1">
            <a:extLst>
              <a:ext uri="{FF2B5EF4-FFF2-40B4-BE49-F238E27FC236}">
                <a16:creationId xmlns:a16="http://schemas.microsoft.com/office/drawing/2014/main" id="{52663C1E-3A70-4148-AB56-FC645EFAF8F4}"/>
              </a:ext>
            </a:extLst>
          </p:cNvPr>
          <p:cNvSpPr>
            <a:spLocks noGrp="1"/>
          </p:cNvSpPr>
          <p:nvPr>
            <p:ph type="title"/>
          </p:nvPr>
        </p:nvSpPr>
        <p:spPr>
          <a:xfrm>
            <a:off x="2090730" y="330934"/>
            <a:ext cx="8911687" cy="740864"/>
          </a:xfrm>
        </p:spPr>
        <p:txBody>
          <a:bodyPr>
            <a:normAutofit/>
          </a:bodyPr>
          <a:lstStyle/>
          <a:p>
            <a:r>
              <a:rPr lang="hr-HR" sz="2400" b="1" dirty="0"/>
              <a:t>  METODA PRAVOKUTNIKA</a:t>
            </a:r>
          </a:p>
        </p:txBody>
      </p:sp>
      <p:sp>
        <p:nvSpPr>
          <p:cNvPr id="2" name="TekstniOkvir 1">
            <a:extLst>
              <a:ext uri="{FF2B5EF4-FFF2-40B4-BE49-F238E27FC236}">
                <a16:creationId xmlns:a16="http://schemas.microsoft.com/office/drawing/2014/main" id="{5AC41C0E-3818-4F0F-99B6-488C73AE6C2B}"/>
              </a:ext>
            </a:extLst>
          </p:cNvPr>
          <p:cNvSpPr txBox="1"/>
          <p:nvPr/>
        </p:nvSpPr>
        <p:spPr>
          <a:xfrm>
            <a:off x="9026319" y="4948479"/>
            <a:ext cx="1948070" cy="369332"/>
          </a:xfrm>
          <a:prstGeom prst="rect">
            <a:avLst/>
          </a:prstGeom>
          <a:noFill/>
        </p:spPr>
        <p:txBody>
          <a:bodyPr wrap="square" rtlCol="0">
            <a:spAutoFit/>
          </a:bodyPr>
          <a:lstStyle/>
          <a:p>
            <a:r>
              <a:rPr lang="hr-HR" dirty="0">
                <a:hlinkClick r:id="rId2" action="ppaction://hlinksldjump"/>
              </a:rPr>
              <a:t>RJEŠENJE</a:t>
            </a:r>
            <a:endParaRPr lang="hr-HR" dirty="0"/>
          </a:p>
        </p:txBody>
      </p:sp>
      <p:sp>
        <p:nvSpPr>
          <p:cNvPr id="5" name="TekstniOkvir 4">
            <a:extLst>
              <a:ext uri="{FF2B5EF4-FFF2-40B4-BE49-F238E27FC236}">
                <a16:creationId xmlns:a16="http://schemas.microsoft.com/office/drawing/2014/main" id="{DDF6837B-63A1-4C2F-B4B8-53E2612E3931}"/>
              </a:ext>
            </a:extLst>
          </p:cNvPr>
          <p:cNvSpPr txBox="1"/>
          <p:nvPr/>
        </p:nvSpPr>
        <p:spPr>
          <a:xfrm>
            <a:off x="8876714" y="2813538"/>
            <a:ext cx="1491175" cy="369332"/>
          </a:xfrm>
          <a:prstGeom prst="rect">
            <a:avLst/>
          </a:prstGeom>
          <a:noFill/>
        </p:spPr>
        <p:txBody>
          <a:bodyPr wrap="square" rtlCol="0">
            <a:spAutoFit/>
          </a:bodyPr>
          <a:lstStyle/>
          <a:p>
            <a:r>
              <a:rPr lang="hr-HR" dirty="0">
                <a:hlinkClick r:id="rId3" action="ppaction://hlinksldjump"/>
              </a:rPr>
              <a:t>RJEŠENJE</a:t>
            </a:r>
            <a:endParaRPr lang="hr-HR" dirty="0"/>
          </a:p>
        </p:txBody>
      </p:sp>
    </p:spTree>
    <p:extLst>
      <p:ext uri="{BB962C8B-B14F-4D97-AF65-F5344CB8AC3E}">
        <p14:creationId xmlns:p14="http://schemas.microsoft.com/office/powerpoint/2010/main" val="299425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3469877-9908-4071-A04F-E1F760582D8F}"/>
              </a:ext>
            </a:extLst>
          </p:cNvPr>
          <p:cNvSpPr>
            <a:spLocks noGrp="1"/>
          </p:cNvSpPr>
          <p:nvPr>
            <p:ph idx="1"/>
          </p:nvPr>
        </p:nvSpPr>
        <p:spPr>
          <a:xfrm>
            <a:off x="2191647" y="569844"/>
            <a:ext cx="8915400" cy="1510747"/>
          </a:xfrm>
        </p:spPr>
        <p:txBody>
          <a:bodyPr/>
          <a:lstStyle/>
          <a:p>
            <a:pPr marL="0" indent="0">
              <a:buNone/>
            </a:pPr>
            <a:r>
              <a:rPr lang="hr-HR" sz="2400" b="1" dirty="0">
                <a:solidFill>
                  <a:schemeClr val="tx1">
                    <a:lumMod val="85000"/>
                    <a:lumOff val="15000"/>
                  </a:schemeClr>
                </a:solidFill>
                <a:latin typeface="+mj-lt"/>
                <a:ea typeface="+mj-ea"/>
                <a:cs typeface="+mj-cs"/>
              </a:rPr>
              <a:t>METODA RJEŠAVANJA UNATRAG</a:t>
            </a:r>
          </a:p>
          <a:p>
            <a:r>
              <a:rPr lang="hr-HR" sz="2400" dirty="0"/>
              <a:t>Pri rješavanju krećemo od konačnog rezultata.</a:t>
            </a:r>
          </a:p>
        </p:txBody>
      </p:sp>
      <mc:AlternateContent xmlns:mc="http://schemas.openxmlformats.org/markup-compatibility/2006" xmlns:a14="http://schemas.microsoft.com/office/drawing/2010/main">
        <mc:Choice Requires="a14">
          <p:sp>
            <p:nvSpPr>
              <p:cNvPr id="2" name="TekstniOkvir 1">
                <a:extLst>
                  <a:ext uri="{FF2B5EF4-FFF2-40B4-BE49-F238E27FC236}">
                    <a16:creationId xmlns:a16="http://schemas.microsoft.com/office/drawing/2014/main" id="{5D17CC35-CE3B-4873-95A6-0024B5DBF496}"/>
                  </a:ext>
                </a:extLst>
              </p:cNvPr>
              <p:cNvSpPr txBox="1"/>
              <p:nvPr/>
            </p:nvSpPr>
            <p:spPr>
              <a:xfrm>
                <a:off x="2300978" y="2080591"/>
                <a:ext cx="8915400" cy="2657138"/>
              </a:xfrm>
              <a:prstGeom prst="rect">
                <a:avLst/>
              </a:prstGeom>
              <a:noFill/>
            </p:spPr>
            <p:txBody>
              <a:bodyPr wrap="square" rtlCol="0">
                <a:spAutoFit/>
              </a:bodyPr>
              <a:lstStyle/>
              <a:p>
                <a:r>
                  <a:rPr lang="hr-HR" sz="2400" b="1" dirty="0"/>
                  <a:t>ZADATAK 8. </a:t>
                </a:r>
                <a:r>
                  <a:rPr lang="hr-HR" sz="2400" dirty="0"/>
                  <a:t>Neka žena prodavala je na tržnici jaja. Prvom kupcu prodala je polovinu svih jaja i još pola jajeta, drugom polovicu ostatka manje pola jajeta, a trećem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2</m:t>
                        </m:r>
                      </m:num>
                      <m:den>
                        <m:r>
                          <a:rPr lang="hr-HR" sz="2400" b="0" i="1" smtClean="0">
                            <a:latin typeface="Cambria Math" panose="02040503050406030204" pitchFamily="18" charset="0"/>
                          </a:rPr>
                          <m:t>3 </m:t>
                        </m:r>
                      </m:den>
                    </m:f>
                    <m:r>
                      <a:rPr lang="hr-HR" sz="2400" b="0" i="1" smtClean="0">
                        <a:latin typeface="Cambria Math" panose="02040503050406030204" pitchFamily="18" charset="0"/>
                      </a:rPr>
                      <m:t>  </m:t>
                    </m:r>
                  </m:oMath>
                </a14:m>
                <a:br>
                  <a:rPr lang="hr-HR" sz="2400" dirty="0"/>
                </a:br>
                <a:r>
                  <a:rPr lang="hr-HR" sz="2400" dirty="0"/>
                  <a:t>novog ostatka, nakon čega joj je ostalo točno 3 jaja. Koliko je jaja žena imala za prodaju?</a:t>
                </a:r>
              </a:p>
              <a:p>
                <a:endParaRPr lang="hr-HR" dirty="0"/>
              </a:p>
              <a:p>
                <a:endParaRPr lang="hr-HR" b="1" dirty="0"/>
              </a:p>
            </p:txBody>
          </p:sp>
        </mc:Choice>
        <mc:Fallback xmlns="">
          <p:sp>
            <p:nvSpPr>
              <p:cNvPr id="2" name="TekstniOkvir 1">
                <a:extLst>
                  <a:ext uri="{FF2B5EF4-FFF2-40B4-BE49-F238E27FC236}">
                    <a16:creationId xmlns:a16="http://schemas.microsoft.com/office/drawing/2014/main" id="{5D17CC35-CE3B-4873-95A6-0024B5DBF496}"/>
                  </a:ext>
                </a:extLst>
              </p:cNvPr>
              <p:cNvSpPr txBox="1">
                <a:spLocks noRot="1" noChangeAspect="1" noMove="1" noResize="1" noEditPoints="1" noAdjustHandles="1" noChangeArrowheads="1" noChangeShapeType="1" noTextEdit="1"/>
              </p:cNvSpPr>
              <p:nvPr/>
            </p:nvSpPr>
            <p:spPr>
              <a:xfrm>
                <a:off x="2300978" y="2080591"/>
                <a:ext cx="8915400" cy="2657138"/>
              </a:xfrm>
              <a:prstGeom prst="rect">
                <a:avLst/>
              </a:prstGeom>
              <a:blipFill>
                <a:blip r:embed="rId2"/>
                <a:stretch>
                  <a:fillRect l="-1025" t="-1835" r="-1914"/>
                </a:stretch>
              </a:blipFill>
            </p:spPr>
            <p:txBody>
              <a:bodyPr/>
              <a:lstStyle/>
              <a:p>
                <a:r>
                  <a:rPr lang="hr-HR">
                    <a:noFill/>
                  </a:rPr>
                  <a:t> </a:t>
                </a:r>
              </a:p>
            </p:txBody>
          </p:sp>
        </mc:Fallback>
      </mc:AlternateContent>
      <p:pic>
        <p:nvPicPr>
          <p:cNvPr id="4" name="Slika 3">
            <a:extLst>
              <a:ext uri="{FF2B5EF4-FFF2-40B4-BE49-F238E27FC236}">
                <a16:creationId xmlns:a16="http://schemas.microsoft.com/office/drawing/2014/main" id="{158F6F26-24D0-4280-83FB-E7DF5C436D73}"/>
              </a:ext>
            </a:extLst>
          </p:cNvPr>
          <p:cNvPicPr>
            <a:picLocks noChangeAspect="1"/>
          </p:cNvPicPr>
          <p:nvPr/>
        </p:nvPicPr>
        <p:blipFill>
          <a:blip r:embed="rId3"/>
          <a:stretch>
            <a:fillRect/>
          </a:stretch>
        </p:blipFill>
        <p:spPr>
          <a:xfrm>
            <a:off x="4593851" y="4273829"/>
            <a:ext cx="3976408" cy="2236145"/>
          </a:xfrm>
          <a:prstGeom prst="rect">
            <a:avLst/>
          </a:prstGeom>
        </p:spPr>
      </p:pic>
    </p:spTree>
    <p:extLst>
      <p:ext uri="{BB962C8B-B14F-4D97-AF65-F5344CB8AC3E}">
        <p14:creationId xmlns:p14="http://schemas.microsoft.com/office/powerpoint/2010/main" val="258749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333EB-C22A-40BF-B19C-2AFF4A6C9C30}"/>
              </a:ext>
            </a:extLst>
          </p:cNvPr>
          <p:cNvSpPr>
            <a:spLocks noGrp="1"/>
          </p:cNvSpPr>
          <p:nvPr>
            <p:ph type="title"/>
          </p:nvPr>
        </p:nvSpPr>
        <p:spPr>
          <a:xfrm>
            <a:off x="2592925" y="152400"/>
            <a:ext cx="8911687" cy="595090"/>
          </a:xfrm>
        </p:spPr>
        <p:txBody>
          <a:bodyPr>
            <a:normAutofit/>
          </a:bodyPr>
          <a:lstStyle/>
          <a:p>
            <a:r>
              <a:rPr lang="hr-HR" sz="2400" b="1" dirty="0"/>
              <a:t>Rješenje ZADATAK 8.</a:t>
            </a:r>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C898238D-D8A7-44E5-A669-B73FFE32DD34}"/>
                  </a:ext>
                </a:extLst>
              </p:cNvPr>
              <p:cNvSpPr>
                <a:spLocks noGrp="1"/>
              </p:cNvSpPr>
              <p:nvPr>
                <p:ph idx="1"/>
              </p:nvPr>
            </p:nvSpPr>
            <p:spPr>
              <a:xfrm>
                <a:off x="2165143" y="747490"/>
                <a:ext cx="8915400" cy="5958110"/>
              </a:xfrm>
            </p:spPr>
            <p:txBody>
              <a:bodyPr>
                <a:normAutofit/>
              </a:bodyPr>
              <a:lstStyle/>
              <a:p>
                <a:r>
                  <a:rPr lang="hr-HR" sz="2000" dirty="0"/>
                  <a:t>3 jaja su </a:t>
                </a:r>
                <a14:m>
                  <m:oMath xmlns:m="http://schemas.openxmlformats.org/officeDocument/2006/math">
                    <m:f>
                      <m:fPr>
                        <m:ctrlPr>
                          <a:rPr lang="hr-HR" sz="2000" i="1" smtClean="0">
                            <a:latin typeface="Cambria Math" panose="02040503050406030204" pitchFamily="18" charset="0"/>
                          </a:rPr>
                        </m:ctrlPr>
                      </m:fPr>
                      <m:num>
                        <m:r>
                          <a:rPr lang="hr-HR" sz="2000" b="0" i="1" smtClean="0">
                            <a:latin typeface="Cambria Math" panose="02040503050406030204" pitchFamily="18" charset="0"/>
                          </a:rPr>
                          <m:t>1</m:t>
                        </m:r>
                      </m:num>
                      <m:den>
                        <m:r>
                          <a:rPr lang="hr-HR" sz="2000" b="0" i="1" smtClean="0">
                            <a:latin typeface="Cambria Math" panose="02040503050406030204" pitchFamily="18" charset="0"/>
                          </a:rPr>
                          <m:t>3</m:t>
                        </m:r>
                      </m:den>
                    </m:f>
                  </m:oMath>
                </a14:m>
                <a:r>
                  <a:rPr lang="hr-HR" sz="2000" dirty="0"/>
                  <a:t> ostatka nakon kupnje trećeg kupca, ostatak je dakle 9 jaja</a:t>
                </a:r>
              </a:p>
              <a:p>
                <a:r>
                  <a:rPr lang="hr-HR" sz="2000" dirty="0"/>
                  <a:t>Treći kupac je dakle kupio 6 jaja (</a:t>
                </a:r>
                <a14:m>
                  <m:oMath xmlns:m="http://schemas.openxmlformats.org/officeDocument/2006/math">
                    <m:f>
                      <m:fPr>
                        <m:ctrlPr>
                          <a:rPr lang="hr-HR" sz="2000" i="1">
                            <a:latin typeface="Cambria Math" panose="02040503050406030204" pitchFamily="18" charset="0"/>
                          </a:rPr>
                        </m:ctrlPr>
                      </m:fPr>
                      <m:num>
                        <m:r>
                          <a:rPr lang="hr-HR" sz="2000" b="0" i="1" smtClean="0">
                            <a:latin typeface="Cambria Math" panose="02040503050406030204" pitchFamily="18" charset="0"/>
                          </a:rPr>
                          <m:t>2</m:t>
                        </m:r>
                      </m:num>
                      <m:den>
                        <m:r>
                          <a:rPr lang="hr-HR" sz="2000" i="1">
                            <a:latin typeface="Cambria Math" panose="02040503050406030204" pitchFamily="18" charset="0"/>
                          </a:rPr>
                          <m:t>3</m:t>
                        </m:r>
                      </m:den>
                    </m:f>
                    <m:r>
                      <a:rPr lang="hr-HR" sz="2000" b="0" i="1" smtClean="0">
                        <a:latin typeface="Cambria Math" panose="02040503050406030204" pitchFamily="18" charset="0"/>
                      </a:rPr>
                      <m:t> </m:t>
                    </m:r>
                  </m:oMath>
                </a14:m>
                <a:r>
                  <a:rPr lang="hr-HR" sz="2000" dirty="0"/>
                  <a:t>od 9)</a:t>
                </a:r>
              </a:p>
              <a:p>
                <a:r>
                  <a:rPr lang="hr-HR" sz="2000" dirty="0"/>
                  <a:t>Dakle poslije kupnje drugog kupca ostalo je 9 jaja</a:t>
                </a:r>
              </a:p>
              <a:p>
                <a:endParaRPr lang="hr-HR" sz="2000" dirty="0"/>
              </a:p>
              <a:p>
                <a:r>
                  <a:rPr lang="hr-HR" sz="2000" dirty="0"/>
                  <a:t>Drugi kupac je kupio polovicu ostatka od prvog kupca umanjenu za pola jaja, dakle ovih preostalih 9 jaja je polovica uvećana za pola jaja.</a:t>
                </a:r>
              </a:p>
              <a:p>
                <a:r>
                  <a:rPr lang="hr-HR" sz="2000" dirty="0"/>
                  <a:t>Prema tome nakon kupnje prvog kupca ostalo je (9- </a:t>
                </a:r>
                <a14:m>
                  <m:oMath xmlns:m="http://schemas.openxmlformats.org/officeDocument/2006/math">
                    <m:f>
                      <m:fPr>
                        <m:ctrlPr>
                          <a:rPr lang="hr-HR" sz="2000" i="1" smtClean="0">
                            <a:latin typeface="Cambria Math" panose="02040503050406030204" pitchFamily="18" charset="0"/>
                          </a:rPr>
                        </m:ctrlPr>
                      </m:fPr>
                      <m:num>
                        <m:r>
                          <a:rPr lang="hr-HR" sz="2000" b="0" i="1" smtClean="0">
                            <a:latin typeface="Cambria Math" panose="02040503050406030204" pitchFamily="18" charset="0"/>
                          </a:rPr>
                          <m:t>1</m:t>
                        </m:r>
                      </m:num>
                      <m:den>
                        <m:r>
                          <a:rPr lang="hr-HR" sz="2000" b="0" i="1" smtClean="0">
                            <a:latin typeface="Cambria Math" panose="02040503050406030204" pitchFamily="18" charset="0"/>
                          </a:rPr>
                          <m:t>2</m:t>
                        </m:r>
                      </m:den>
                    </m:f>
                  </m:oMath>
                </a14:m>
                <a:r>
                  <a:rPr lang="hr-HR" sz="2000" dirty="0"/>
                  <a:t> )∙2= 17 jaja</a:t>
                </a:r>
              </a:p>
              <a:p>
                <a:r>
                  <a:rPr lang="hr-HR" sz="2000" dirty="0"/>
                  <a:t>Prvi kupac kupio je polovicu svih jaja i još pola jaja, dakle ovih 17 jaja je druga polovica umanjena za pola jaja.</a:t>
                </a:r>
              </a:p>
              <a:p>
                <a:r>
                  <a:rPr lang="hr-HR" sz="2000" dirty="0"/>
                  <a:t>Prije kupnje prvog kupca bilo je dakle (17 +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2</m:t>
                        </m:r>
                      </m:den>
                    </m:f>
                  </m:oMath>
                </a14:m>
                <a:r>
                  <a:rPr lang="hr-HR" sz="2000" dirty="0"/>
                  <a:t>)∙2=35 jaja</a:t>
                </a:r>
              </a:p>
              <a:p>
                <a:r>
                  <a:rPr lang="hr-HR" sz="2000" dirty="0"/>
                  <a:t>Prvi kupac je kupio 18 jaja.</a:t>
                </a:r>
              </a:p>
              <a:p>
                <a:endParaRPr lang="hr-HR" sz="2000" dirty="0"/>
              </a:p>
              <a:p>
                <a:endParaRPr lang="hr-HR" sz="2000" dirty="0"/>
              </a:p>
              <a:p>
                <a:endParaRPr lang="hr-HR" dirty="0"/>
              </a:p>
            </p:txBody>
          </p:sp>
        </mc:Choice>
        <mc:Fallback xmlns="">
          <p:sp>
            <p:nvSpPr>
              <p:cNvPr id="3" name="Rezervirano mjesto sadržaja 2">
                <a:extLst>
                  <a:ext uri="{FF2B5EF4-FFF2-40B4-BE49-F238E27FC236}">
                    <a16:creationId xmlns:a16="http://schemas.microsoft.com/office/drawing/2014/main" id="{C898238D-D8A7-44E5-A669-B73FFE32DD34}"/>
                  </a:ext>
                </a:extLst>
              </p:cNvPr>
              <p:cNvSpPr>
                <a:spLocks noGrp="1" noRot="1" noChangeAspect="1" noMove="1" noResize="1" noEditPoints="1" noAdjustHandles="1" noChangeArrowheads="1" noChangeShapeType="1" noTextEdit="1"/>
              </p:cNvSpPr>
              <p:nvPr>
                <p:ph idx="1"/>
              </p:nvPr>
            </p:nvSpPr>
            <p:spPr>
              <a:xfrm>
                <a:off x="2165143" y="747490"/>
                <a:ext cx="8915400" cy="5958110"/>
              </a:xfrm>
              <a:blipFill>
                <a:blip r:embed="rId2"/>
                <a:stretch>
                  <a:fillRect l="-615"/>
                </a:stretch>
              </a:blipFill>
            </p:spPr>
            <p:txBody>
              <a:bodyPr/>
              <a:lstStyle/>
              <a:p>
                <a:r>
                  <a:rPr lang="hr-HR">
                    <a:noFill/>
                  </a:rPr>
                  <a:t> </a:t>
                </a:r>
              </a:p>
            </p:txBody>
          </p:sp>
        </mc:Fallback>
      </mc:AlternateContent>
    </p:spTree>
    <p:extLst>
      <p:ext uri="{BB962C8B-B14F-4D97-AF65-F5344CB8AC3E}">
        <p14:creationId xmlns:p14="http://schemas.microsoft.com/office/powerpoint/2010/main" val="40137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5FD69CAA-2A97-474A-A10D-6C7EE7ACE8D1}"/>
              </a:ext>
            </a:extLst>
          </p:cNvPr>
          <p:cNvSpPr>
            <a:spLocks noGrp="1"/>
          </p:cNvSpPr>
          <p:nvPr>
            <p:ph idx="1"/>
          </p:nvPr>
        </p:nvSpPr>
        <p:spPr>
          <a:xfrm>
            <a:off x="2277396" y="1669021"/>
            <a:ext cx="8915400" cy="3777622"/>
          </a:xfrm>
        </p:spPr>
        <p:txBody>
          <a:bodyPr/>
          <a:lstStyle/>
          <a:p>
            <a:r>
              <a:rPr lang="hr-HR" sz="2400" b="1" dirty="0"/>
              <a:t>ZADATAK 9.</a:t>
            </a:r>
            <a:r>
              <a:rPr lang="hr-HR" b="1" dirty="0"/>
              <a:t> </a:t>
            </a:r>
            <a:r>
              <a:rPr lang="hr-HR" sz="2400" dirty="0"/>
              <a:t>Tri učenika imaju određenu količinu kuglica. Prvi učenik dao je ostaloj dvojici onoliko svojih kuglica koliko svaki od njih već ima. </a:t>
            </a:r>
            <a:br>
              <a:rPr lang="hr-HR" sz="2400" dirty="0"/>
            </a:br>
            <a:r>
              <a:rPr lang="hr-HR" sz="2400" dirty="0"/>
              <a:t>Zatim je drugi učenik dao ostaloj dvojici onoliko kuglica koliko svaki od njih ima nakon davanja prvog učenika. Na kraju je treći učenik dao ostaloj dvojici onoliko svojih kuglica koliko je tada imao svaki od njih. </a:t>
            </a:r>
            <a:br>
              <a:rPr lang="hr-HR" sz="2400" dirty="0"/>
            </a:br>
            <a:r>
              <a:rPr lang="hr-HR" sz="2400" dirty="0"/>
              <a:t>Koliko je kuglica svaki učenik imao na početku, ako je nakon posljednje podjele svaki od njih imao 24 kuglice?</a:t>
            </a:r>
          </a:p>
        </p:txBody>
      </p:sp>
      <p:sp>
        <p:nvSpPr>
          <p:cNvPr id="2" name="Pravokutnik 1">
            <a:extLst>
              <a:ext uri="{FF2B5EF4-FFF2-40B4-BE49-F238E27FC236}">
                <a16:creationId xmlns:a16="http://schemas.microsoft.com/office/drawing/2014/main" id="{DB7BBC7D-88AD-4E0D-9E8A-1D55E9ECFB9C}"/>
              </a:ext>
            </a:extLst>
          </p:cNvPr>
          <p:cNvSpPr/>
          <p:nvPr/>
        </p:nvSpPr>
        <p:spPr>
          <a:xfrm>
            <a:off x="2581119" y="527637"/>
            <a:ext cx="7397768" cy="461665"/>
          </a:xfrm>
          <a:prstGeom prst="rect">
            <a:avLst/>
          </a:prstGeom>
        </p:spPr>
        <p:txBody>
          <a:bodyPr wrap="square">
            <a:spAutoFit/>
          </a:bodyPr>
          <a:lstStyle/>
          <a:p>
            <a:r>
              <a:rPr lang="hr-HR" sz="2400" b="1" dirty="0">
                <a:solidFill>
                  <a:schemeClr val="tx1">
                    <a:lumMod val="85000"/>
                    <a:lumOff val="15000"/>
                  </a:schemeClr>
                </a:solidFill>
              </a:rPr>
              <a:t>METODA RJEŠAVANJA UNATRAG</a:t>
            </a:r>
          </a:p>
        </p:txBody>
      </p:sp>
      <p:sp>
        <p:nvSpPr>
          <p:cNvPr id="4" name="TekstniOkvir 3">
            <a:extLst>
              <a:ext uri="{FF2B5EF4-FFF2-40B4-BE49-F238E27FC236}">
                <a16:creationId xmlns:a16="http://schemas.microsoft.com/office/drawing/2014/main" id="{C53AED84-7AE7-4F1B-AE57-D0C389526C57}"/>
              </a:ext>
            </a:extLst>
          </p:cNvPr>
          <p:cNvSpPr txBox="1"/>
          <p:nvPr/>
        </p:nvSpPr>
        <p:spPr>
          <a:xfrm>
            <a:off x="8767901" y="5714258"/>
            <a:ext cx="1192696" cy="369332"/>
          </a:xfrm>
          <a:prstGeom prst="rect">
            <a:avLst/>
          </a:prstGeom>
          <a:noFill/>
        </p:spPr>
        <p:txBody>
          <a:bodyPr wrap="square" rtlCol="0">
            <a:spAutoFit/>
          </a:bodyPr>
          <a:lstStyle/>
          <a:p>
            <a:r>
              <a:rPr lang="hr-HR" dirty="0">
                <a:hlinkClick r:id="rId2" action="ppaction://hlinksldjump"/>
              </a:rPr>
              <a:t>RJEŠENJE</a:t>
            </a:r>
            <a:endParaRPr lang="hr-HR" dirty="0"/>
          </a:p>
        </p:txBody>
      </p:sp>
      <p:pic>
        <p:nvPicPr>
          <p:cNvPr id="5" name="Slika 4">
            <a:extLst>
              <a:ext uri="{FF2B5EF4-FFF2-40B4-BE49-F238E27FC236}">
                <a16:creationId xmlns:a16="http://schemas.microsoft.com/office/drawing/2014/main" id="{496696F4-5DE8-4BEC-B577-FF3E3AED5CBD}"/>
              </a:ext>
            </a:extLst>
          </p:cNvPr>
          <p:cNvPicPr>
            <a:picLocks noChangeAspect="1"/>
          </p:cNvPicPr>
          <p:nvPr/>
        </p:nvPicPr>
        <p:blipFill>
          <a:blip r:embed="rId3"/>
          <a:stretch>
            <a:fillRect/>
          </a:stretch>
        </p:blipFill>
        <p:spPr>
          <a:xfrm>
            <a:off x="8878060" y="115531"/>
            <a:ext cx="1714500" cy="1285875"/>
          </a:xfrm>
          <a:prstGeom prst="rect">
            <a:avLst/>
          </a:prstGeom>
        </p:spPr>
      </p:pic>
    </p:spTree>
    <p:extLst>
      <p:ext uri="{BB962C8B-B14F-4D97-AF65-F5344CB8AC3E}">
        <p14:creationId xmlns:p14="http://schemas.microsoft.com/office/powerpoint/2010/main" val="355813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FB066F-3A24-4A73-98A5-D130C2479C35}"/>
              </a:ext>
            </a:extLst>
          </p:cNvPr>
          <p:cNvSpPr>
            <a:spLocks noGrp="1"/>
          </p:cNvSpPr>
          <p:nvPr>
            <p:ph type="title"/>
          </p:nvPr>
        </p:nvSpPr>
        <p:spPr/>
        <p:txBody>
          <a:bodyPr/>
          <a:lstStyle/>
          <a:p>
            <a:r>
              <a:rPr lang="hr-HR" dirty="0"/>
              <a:t>Čime ćemo se baviti?</a:t>
            </a:r>
          </a:p>
        </p:txBody>
      </p:sp>
      <p:sp>
        <p:nvSpPr>
          <p:cNvPr id="3" name="Rezervirano mjesto sadržaja 2">
            <a:extLst>
              <a:ext uri="{FF2B5EF4-FFF2-40B4-BE49-F238E27FC236}">
                <a16:creationId xmlns:a16="http://schemas.microsoft.com/office/drawing/2014/main" id="{486D6F32-1ABF-46FA-B334-D1D261A7D3DC}"/>
              </a:ext>
            </a:extLst>
          </p:cNvPr>
          <p:cNvSpPr>
            <a:spLocks noGrp="1"/>
          </p:cNvSpPr>
          <p:nvPr>
            <p:ph idx="1"/>
          </p:nvPr>
        </p:nvSpPr>
        <p:spPr>
          <a:xfrm>
            <a:off x="2591068" y="1540189"/>
            <a:ext cx="8915400" cy="3777622"/>
          </a:xfrm>
        </p:spPr>
        <p:txBody>
          <a:bodyPr/>
          <a:lstStyle/>
          <a:p>
            <a:r>
              <a:rPr lang="hr-HR" sz="2400" dirty="0"/>
              <a:t>Metode  rješavanja</a:t>
            </a:r>
          </a:p>
          <a:p>
            <a:r>
              <a:rPr lang="hr-HR" sz="2400" dirty="0"/>
              <a:t>Rješavanje zadatka u 4 faze</a:t>
            </a:r>
          </a:p>
          <a:p>
            <a:r>
              <a:rPr lang="hr-HR" sz="2400" dirty="0"/>
              <a:t>Zadaci s više načina rješavanja</a:t>
            </a:r>
          </a:p>
          <a:p>
            <a:pPr marL="0" indent="0">
              <a:buNone/>
            </a:pPr>
            <a:endParaRPr lang="hr-HR" sz="2400" dirty="0"/>
          </a:p>
          <a:p>
            <a:endParaRPr lang="hr-HR" dirty="0"/>
          </a:p>
        </p:txBody>
      </p:sp>
      <p:pic>
        <p:nvPicPr>
          <p:cNvPr id="4" name="Slika 3">
            <a:extLst>
              <a:ext uri="{FF2B5EF4-FFF2-40B4-BE49-F238E27FC236}">
                <a16:creationId xmlns:a16="http://schemas.microsoft.com/office/drawing/2014/main" id="{052E7340-C2FE-4C25-A9FC-3014E179CAE6}"/>
              </a:ext>
            </a:extLst>
          </p:cNvPr>
          <p:cNvPicPr>
            <a:picLocks noChangeAspect="1"/>
          </p:cNvPicPr>
          <p:nvPr/>
        </p:nvPicPr>
        <p:blipFill>
          <a:blip r:embed="rId2"/>
          <a:stretch>
            <a:fillRect/>
          </a:stretch>
        </p:blipFill>
        <p:spPr>
          <a:xfrm>
            <a:off x="2589212" y="3536120"/>
            <a:ext cx="6057168" cy="3182032"/>
          </a:xfrm>
          <a:prstGeom prst="rect">
            <a:avLst/>
          </a:prstGeom>
        </p:spPr>
      </p:pic>
    </p:spTree>
    <p:extLst>
      <p:ext uri="{BB962C8B-B14F-4D97-AF65-F5344CB8AC3E}">
        <p14:creationId xmlns:p14="http://schemas.microsoft.com/office/powerpoint/2010/main" val="22012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174" y="782508"/>
            <a:ext cx="8911687" cy="1280890"/>
          </a:xfrm>
        </p:spPr>
        <p:txBody>
          <a:bodyPr>
            <a:normAutofit/>
          </a:bodyPr>
          <a:lstStyle/>
          <a:p>
            <a:r>
              <a:rPr lang="hr-HR" sz="2400" b="1" dirty="0"/>
              <a:t>DESCARTESOVA</a:t>
            </a:r>
            <a:r>
              <a:rPr lang="hr-HR" b="1" dirty="0">
                <a:latin typeface="Bradley Hand ITC" pitchFamily="66" charset="0"/>
              </a:rPr>
              <a:t>  </a:t>
            </a:r>
            <a:r>
              <a:rPr lang="hr-HR" sz="2400" b="1" dirty="0"/>
              <a:t>ili ALGEBARSKA  METODA</a:t>
            </a:r>
            <a:endParaRPr lang="en-US" sz="2400" b="1" dirty="0"/>
          </a:p>
        </p:txBody>
      </p:sp>
      <p:sp>
        <p:nvSpPr>
          <p:cNvPr id="3" name="Content Placeholder 2"/>
          <p:cNvSpPr>
            <a:spLocks noGrp="1"/>
          </p:cNvSpPr>
          <p:nvPr>
            <p:ph idx="1"/>
          </p:nvPr>
        </p:nvSpPr>
        <p:spPr>
          <a:xfrm>
            <a:off x="1494139" y="1246528"/>
            <a:ext cx="9643964" cy="5286794"/>
          </a:xfrm>
        </p:spPr>
        <p:txBody>
          <a:bodyPr>
            <a:normAutofit/>
          </a:bodyPr>
          <a:lstStyle/>
          <a:p>
            <a:pPr marL="0" indent="0">
              <a:buNone/>
            </a:pPr>
            <a:r>
              <a:rPr lang="hr-HR" b="1" dirty="0"/>
              <a:t>  </a:t>
            </a:r>
          </a:p>
          <a:p>
            <a:pPr marL="0" indent="0">
              <a:buNone/>
            </a:pPr>
            <a:r>
              <a:rPr lang="hr-HR" dirty="0"/>
              <a:t>        </a:t>
            </a:r>
            <a:r>
              <a:rPr lang="en-US" b="1" i="1" dirty="0" err="1">
                <a:solidFill>
                  <a:srgbClr val="0070C0"/>
                </a:solidFill>
              </a:rPr>
              <a:t>Mislim</a:t>
            </a:r>
            <a:r>
              <a:rPr lang="en-US" b="1" i="1" dirty="0">
                <a:solidFill>
                  <a:srgbClr val="0070C0"/>
                </a:solidFill>
              </a:rPr>
              <a:t>, </a:t>
            </a:r>
            <a:r>
              <a:rPr lang="en-US" b="1" i="1" dirty="0" err="1">
                <a:solidFill>
                  <a:srgbClr val="0070C0"/>
                </a:solidFill>
              </a:rPr>
              <a:t>dakle</a:t>
            </a:r>
            <a:r>
              <a:rPr lang="en-US" b="1" i="1" dirty="0">
                <a:solidFill>
                  <a:srgbClr val="0070C0"/>
                </a:solidFill>
              </a:rPr>
              <a:t> </a:t>
            </a:r>
            <a:r>
              <a:rPr lang="en-US" b="1" i="1" dirty="0" err="1">
                <a:solidFill>
                  <a:srgbClr val="0070C0"/>
                </a:solidFill>
              </a:rPr>
              <a:t>postojim</a:t>
            </a:r>
            <a:r>
              <a:rPr lang="en-US" b="1" i="1" dirty="0">
                <a:solidFill>
                  <a:srgbClr val="0070C0"/>
                </a:solidFill>
              </a:rPr>
              <a:t> </a:t>
            </a:r>
            <a:r>
              <a:rPr lang="en-US" dirty="0"/>
              <a:t>– René Descartes – 1650.</a:t>
            </a:r>
            <a:endParaRPr lang="hr-HR" dirty="0"/>
          </a:p>
          <a:p>
            <a:pPr marL="0" indent="0">
              <a:buNone/>
            </a:pPr>
            <a:endParaRPr lang="en-US" dirty="0"/>
          </a:p>
          <a:p>
            <a:pPr marL="0" indent="0">
              <a:buNone/>
            </a:pPr>
            <a:r>
              <a:rPr lang="hr-HR" sz="2000" dirty="0"/>
              <a:t>Ime je dobila po francuskom matematičaru </a:t>
            </a:r>
            <a:br>
              <a:rPr lang="hr-HR" sz="2000" dirty="0"/>
            </a:br>
            <a:r>
              <a:rPr lang="hr-HR" sz="2000" b="1" i="1" dirty="0"/>
              <a:t>Rene Descartesu </a:t>
            </a:r>
            <a:r>
              <a:rPr lang="hr-HR" sz="2000" dirty="0"/>
              <a:t>(1569. – 1650.), koji je razvio pravila koja čine metodu rješavanja problema, koja pojednostavljena izgledaju ovako:</a:t>
            </a:r>
            <a:endParaRPr lang="en-US" sz="2000" dirty="0"/>
          </a:p>
          <a:p>
            <a:pPr lvl="0"/>
            <a:r>
              <a:rPr lang="hr-HR" sz="2000" dirty="0"/>
              <a:t>Zadatak bilo koje vrste svodi se na matematički zadatak.</a:t>
            </a:r>
            <a:endParaRPr lang="en-US" sz="2000" dirty="0"/>
          </a:p>
          <a:p>
            <a:pPr lvl="0"/>
            <a:r>
              <a:rPr lang="hr-HR" sz="2000" dirty="0"/>
              <a:t>Matematički zadatak bilo koje vrste svodi se na algebarski zadatak.</a:t>
            </a:r>
            <a:endParaRPr lang="en-US" sz="2000" dirty="0"/>
          </a:p>
          <a:p>
            <a:pPr lvl="0"/>
            <a:r>
              <a:rPr lang="hr-HR" sz="2000" dirty="0"/>
              <a:t>Bilo koji algebarski zadatak svodi se na rješavanje jedinstvene jednadžbe.</a:t>
            </a:r>
          </a:p>
          <a:p>
            <a:pPr lvl="0"/>
            <a:endParaRPr lang="en-US" sz="2000" dirty="0"/>
          </a:p>
          <a:p>
            <a:pPr marL="0" indent="0">
              <a:buNone/>
            </a:pPr>
            <a:r>
              <a:rPr lang="hr-HR" sz="2000" dirty="0"/>
              <a:t>I sam Descartes je bio svjestan da postoje slučajevi kad ova shema nije upotrebljiva, ali za velik broj problema, pogotovo tekstualnih zadataka je jako korisna.</a:t>
            </a:r>
            <a:endParaRPr lang="en-US" sz="2000" dirty="0"/>
          </a:p>
          <a:p>
            <a:endParaRPr lang="en-US" dirty="0"/>
          </a:p>
        </p:txBody>
      </p:sp>
      <p:pic>
        <p:nvPicPr>
          <p:cNvPr id="4" name="Slika 3">
            <a:extLst>
              <a:ext uri="{FF2B5EF4-FFF2-40B4-BE49-F238E27FC236}">
                <a16:creationId xmlns:a16="http://schemas.microsoft.com/office/drawing/2014/main" id="{5BD75E42-8E56-4B99-A777-3E993BB08F75}"/>
              </a:ext>
            </a:extLst>
          </p:cNvPr>
          <p:cNvPicPr>
            <a:picLocks noChangeAspect="1"/>
          </p:cNvPicPr>
          <p:nvPr/>
        </p:nvPicPr>
        <p:blipFill>
          <a:blip r:embed="rId2"/>
          <a:stretch>
            <a:fillRect/>
          </a:stretch>
        </p:blipFill>
        <p:spPr>
          <a:xfrm>
            <a:off x="8878957" y="175778"/>
            <a:ext cx="1526869" cy="2141499"/>
          </a:xfrm>
          <a:prstGeom prst="rect">
            <a:avLst/>
          </a:prstGeom>
        </p:spPr>
      </p:pic>
    </p:spTree>
    <p:extLst>
      <p:ext uri="{BB962C8B-B14F-4D97-AF65-F5344CB8AC3E}">
        <p14:creationId xmlns:p14="http://schemas.microsoft.com/office/powerpoint/2010/main" val="27140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574" y="300459"/>
            <a:ext cx="8911687" cy="1280890"/>
          </a:xfrm>
        </p:spPr>
        <p:txBody>
          <a:bodyPr>
            <a:normAutofit/>
          </a:bodyPr>
          <a:lstStyle/>
          <a:p>
            <a:r>
              <a:rPr lang="hr-HR" sz="2400" b="1" dirty="0"/>
              <a:t>Descartesova pravila za jednostavnije rješenje problema:</a:t>
            </a:r>
            <a:endParaRPr lang="en-US" sz="2400" b="1" dirty="0"/>
          </a:p>
        </p:txBody>
      </p:sp>
      <p:sp>
        <p:nvSpPr>
          <p:cNvPr id="3" name="Content Placeholder 2"/>
          <p:cNvSpPr>
            <a:spLocks noGrp="1"/>
          </p:cNvSpPr>
          <p:nvPr>
            <p:ph idx="1"/>
          </p:nvPr>
        </p:nvSpPr>
        <p:spPr>
          <a:xfrm>
            <a:off x="1974574" y="940904"/>
            <a:ext cx="9533751" cy="5700949"/>
          </a:xfrm>
        </p:spPr>
        <p:txBody>
          <a:bodyPr>
            <a:normAutofit fontScale="40000" lnSpcReduction="20000"/>
          </a:bodyPr>
          <a:lstStyle/>
          <a:p>
            <a:endParaRPr lang="en-US" dirty="0"/>
          </a:p>
          <a:p>
            <a:pPr lvl="0"/>
            <a:r>
              <a:rPr lang="hr-HR" sz="4400" dirty="0"/>
              <a:t> </a:t>
            </a:r>
            <a:r>
              <a:rPr lang="hr-HR" sz="6200" dirty="0"/>
              <a:t>Uočiti poznate i nepoznate veličine.</a:t>
            </a:r>
            <a:endParaRPr lang="en-US" sz="6200" dirty="0"/>
          </a:p>
          <a:p>
            <a:pPr lvl="0"/>
            <a:r>
              <a:rPr lang="hr-HR" sz="6200" dirty="0"/>
              <a:t> Postaviti sve odnose između danih i nepoznatih veličina.</a:t>
            </a:r>
          </a:p>
          <a:p>
            <a:pPr marL="0" indent="0">
              <a:buNone/>
            </a:pPr>
            <a:endParaRPr lang="en-US" sz="6200" dirty="0"/>
          </a:p>
          <a:p>
            <a:r>
              <a:rPr lang="hr-HR" sz="6200" dirty="0"/>
              <a:t> Izdvojiti uvjete koji dozvoljavaju da se jedna te ista veličina izrazi na dva različita načina, kako bi dobili jednadžbu koja povezuje nepoznate veličine. </a:t>
            </a:r>
            <a:endParaRPr lang="en-US" sz="6200" dirty="0"/>
          </a:p>
          <a:p>
            <a:pPr marL="0" indent="0">
              <a:buNone/>
            </a:pPr>
            <a:endParaRPr lang="en-US" sz="6200" dirty="0"/>
          </a:p>
          <a:p>
            <a:pPr lvl="0"/>
            <a:r>
              <a:rPr lang="hr-HR" sz="6200" dirty="0"/>
              <a:t> Raščlaniti  uvjete na onoliko dijelova tj. jednadžbi koliko ima nepoznanica.</a:t>
            </a:r>
            <a:endParaRPr lang="en-US" sz="6200" dirty="0"/>
          </a:p>
          <a:p>
            <a:pPr marL="0" indent="0">
              <a:buNone/>
            </a:pPr>
            <a:r>
              <a:rPr lang="hr-HR" sz="6200" dirty="0"/>
              <a:t> </a:t>
            </a:r>
            <a:endParaRPr lang="en-US" sz="6200" dirty="0"/>
          </a:p>
          <a:p>
            <a:r>
              <a:rPr lang="hr-HR" sz="6200" dirty="0"/>
              <a:t>Svesti sustav jednadžbi na jednu jednadžbu s jednom nepoznanicom koja se zatim rješava.</a:t>
            </a:r>
            <a:endParaRPr lang="en-US" sz="6200" dirty="0"/>
          </a:p>
        </p:txBody>
      </p:sp>
    </p:spTree>
    <p:extLst>
      <p:ext uri="{BB962C8B-B14F-4D97-AF65-F5344CB8AC3E}">
        <p14:creationId xmlns:p14="http://schemas.microsoft.com/office/powerpoint/2010/main" val="18984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0C7FFD-AAAA-492F-855B-7408351FD16E}"/>
              </a:ext>
            </a:extLst>
          </p:cNvPr>
          <p:cNvSpPr>
            <a:spLocks noGrp="1"/>
          </p:cNvSpPr>
          <p:nvPr>
            <p:ph type="title"/>
          </p:nvPr>
        </p:nvSpPr>
        <p:spPr>
          <a:xfrm>
            <a:off x="1961322" y="647162"/>
            <a:ext cx="8911687" cy="754116"/>
          </a:xfrm>
        </p:spPr>
        <p:txBody>
          <a:bodyPr>
            <a:normAutofit/>
          </a:bodyPr>
          <a:lstStyle/>
          <a:p>
            <a:r>
              <a:rPr lang="hr-HR" sz="2400" b="1" dirty="0"/>
              <a:t> </a:t>
            </a:r>
          </a:p>
        </p:txBody>
      </p:sp>
      <p:sp>
        <p:nvSpPr>
          <p:cNvPr id="3" name="Rezervirano mjesto sadržaja 2">
            <a:extLst>
              <a:ext uri="{FF2B5EF4-FFF2-40B4-BE49-F238E27FC236}">
                <a16:creationId xmlns:a16="http://schemas.microsoft.com/office/drawing/2014/main" id="{D68E45AE-A814-49B3-86E7-E9DCDADB7A17}"/>
              </a:ext>
            </a:extLst>
          </p:cNvPr>
          <p:cNvSpPr>
            <a:spLocks noGrp="1"/>
          </p:cNvSpPr>
          <p:nvPr>
            <p:ph idx="1"/>
          </p:nvPr>
        </p:nvSpPr>
        <p:spPr>
          <a:xfrm>
            <a:off x="2080591" y="647162"/>
            <a:ext cx="10111409" cy="6310858"/>
          </a:xfrm>
        </p:spPr>
        <p:txBody>
          <a:bodyPr>
            <a:normAutofit fontScale="92500" lnSpcReduction="10000"/>
          </a:bodyPr>
          <a:lstStyle/>
          <a:p>
            <a:pPr marL="0" indent="0">
              <a:buNone/>
            </a:pPr>
            <a:r>
              <a:rPr lang="hr-HR" sz="2600" b="1" dirty="0"/>
              <a:t>ZADATAK 10.</a:t>
            </a:r>
            <a:r>
              <a:rPr lang="hr-HR" sz="2000" b="1" dirty="0"/>
              <a:t> </a:t>
            </a:r>
            <a:r>
              <a:rPr lang="hr-HR" sz="2200" dirty="0"/>
              <a:t>Za obavljeni rad Tomo, Jure i Ante dobili su zajedno 8240 kn. Koliko je svaki od njih dobio , ako se zna da je Jure dobio dva puta više od Tome, Ante tri puta manje od Tome, a Ivo koliko njih trojica zajedno?</a:t>
            </a:r>
          </a:p>
          <a:p>
            <a:pPr marL="0" indent="0">
              <a:buNone/>
            </a:pPr>
            <a:r>
              <a:rPr lang="hr-HR" b="1" dirty="0">
                <a:solidFill>
                  <a:srgbClr val="FF0000"/>
                </a:solidFill>
              </a:rPr>
              <a:t> </a:t>
            </a:r>
            <a:r>
              <a:rPr lang="hr-HR" sz="2400" b="1" dirty="0">
                <a:solidFill>
                  <a:srgbClr val="FF0000"/>
                </a:solidFill>
              </a:rPr>
              <a:t>Ante</a:t>
            </a:r>
            <a:r>
              <a:rPr lang="hr-HR" sz="2400" b="1" dirty="0"/>
              <a:t>         X</a:t>
            </a:r>
          </a:p>
          <a:p>
            <a:pPr marL="0" indent="0">
              <a:buNone/>
            </a:pPr>
            <a:r>
              <a:rPr lang="hr-HR" sz="2400" b="1" dirty="0"/>
              <a:t> </a:t>
            </a:r>
            <a:r>
              <a:rPr lang="hr-HR" sz="2400" b="1" dirty="0">
                <a:solidFill>
                  <a:srgbClr val="FF0000"/>
                </a:solidFill>
              </a:rPr>
              <a:t>Tomo </a:t>
            </a:r>
            <a:r>
              <a:rPr lang="hr-HR" sz="2400" b="1" dirty="0"/>
              <a:t>      3∙X</a:t>
            </a:r>
          </a:p>
          <a:p>
            <a:pPr marL="0" indent="0">
              <a:buNone/>
            </a:pPr>
            <a:r>
              <a:rPr lang="hr-HR" sz="2400" b="1" dirty="0"/>
              <a:t> </a:t>
            </a:r>
            <a:r>
              <a:rPr lang="hr-HR" sz="2400" b="1" dirty="0">
                <a:solidFill>
                  <a:srgbClr val="FF0000"/>
                </a:solidFill>
              </a:rPr>
              <a:t>Jure </a:t>
            </a:r>
            <a:r>
              <a:rPr lang="hr-HR" sz="2400" b="1" dirty="0"/>
              <a:t>         2∙ 3∙X=6∙X</a:t>
            </a:r>
          </a:p>
          <a:p>
            <a:pPr marL="0" indent="0">
              <a:buNone/>
            </a:pPr>
            <a:r>
              <a:rPr lang="hr-HR" sz="2400" b="1" dirty="0">
                <a:solidFill>
                  <a:srgbClr val="FF0000"/>
                </a:solidFill>
              </a:rPr>
              <a:t> Ivo           </a:t>
            </a:r>
            <a:r>
              <a:rPr lang="hr-HR" sz="2400" b="1" dirty="0"/>
              <a:t>X+ 3∙X+ 6∙X=10∙X</a:t>
            </a:r>
          </a:p>
          <a:p>
            <a:pPr marL="0" indent="0">
              <a:buNone/>
            </a:pPr>
            <a:r>
              <a:rPr lang="hr-HR" sz="2400" b="1" dirty="0">
                <a:solidFill>
                  <a:srgbClr val="FF0000"/>
                </a:solidFill>
              </a:rPr>
              <a:t> Zajedno</a:t>
            </a:r>
            <a:r>
              <a:rPr lang="hr-HR" sz="2400" b="1" dirty="0"/>
              <a:t>    X+ 3∙X+ 6∙X+10∙X=20∙X</a:t>
            </a:r>
          </a:p>
          <a:p>
            <a:pPr marL="0" indent="0">
              <a:buNone/>
            </a:pPr>
            <a:r>
              <a:rPr lang="hr-HR" sz="2400" b="1" dirty="0"/>
              <a:t>                  20∙X=8240</a:t>
            </a:r>
          </a:p>
          <a:p>
            <a:pPr marL="0" indent="0">
              <a:buNone/>
            </a:pPr>
            <a:r>
              <a:rPr lang="hr-HR" sz="2400" b="1" dirty="0"/>
              <a:t>                   X=8240:20</a:t>
            </a:r>
          </a:p>
          <a:p>
            <a:pPr marL="0" indent="0">
              <a:buNone/>
            </a:pPr>
            <a:r>
              <a:rPr lang="hr-HR" sz="2400" b="1" dirty="0"/>
              <a:t>                   X=412</a:t>
            </a:r>
          </a:p>
          <a:p>
            <a:pPr marL="0" indent="0">
              <a:buNone/>
            </a:pPr>
            <a:endParaRPr lang="hr-HR" b="1" dirty="0"/>
          </a:p>
          <a:p>
            <a:pPr marL="0" indent="0">
              <a:buNone/>
            </a:pPr>
            <a:r>
              <a:rPr lang="hr-HR" b="1" dirty="0"/>
              <a:t>Ante je dobio 412 kn, Tomo 1236 kn, Jure 2472 kn , a Ivo 4120 kn.</a:t>
            </a:r>
          </a:p>
          <a:p>
            <a:pPr marL="0" indent="0">
              <a:buNone/>
            </a:pPr>
            <a:endParaRPr lang="hr-HR" b="1" dirty="0"/>
          </a:p>
          <a:p>
            <a:pPr marL="0" indent="0">
              <a:buNone/>
            </a:pPr>
            <a:r>
              <a:rPr lang="hr-HR" b="1" dirty="0"/>
              <a:t>Provjera: 1236+2∙1236+1236:3 + (1236+2∙1236+1236:3 )=</a:t>
            </a:r>
          </a:p>
          <a:p>
            <a:pPr marL="0" indent="0">
              <a:buNone/>
            </a:pPr>
            <a:r>
              <a:rPr lang="hr-HR" b="1" dirty="0"/>
              <a:t>                ( 1236+2472+412)∙2=4120∙2=8240</a:t>
            </a:r>
          </a:p>
        </p:txBody>
      </p:sp>
      <p:sp>
        <p:nvSpPr>
          <p:cNvPr id="4" name="Pravokutnik 3">
            <a:extLst>
              <a:ext uri="{FF2B5EF4-FFF2-40B4-BE49-F238E27FC236}">
                <a16:creationId xmlns:a16="http://schemas.microsoft.com/office/drawing/2014/main" id="{C3A1F20B-8EBC-496D-B854-2569773ADB02}"/>
              </a:ext>
            </a:extLst>
          </p:cNvPr>
          <p:cNvSpPr/>
          <p:nvPr/>
        </p:nvSpPr>
        <p:spPr>
          <a:xfrm>
            <a:off x="1961321" y="119270"/>
            <a:ext cx="6387549" cy="400110"/>
          </a:xfrm>
          <a:prstGeom prst="rect">
            <a:avLst/>
          </a:prstGeom>
        </p:spPr>
        <p:txBody>
          <a:bodyPr wrap="square">
            <a:spAutoFit/>
          </a:bodyPr>
          <a:lstStyle/>
          <a:p>
            <a:r>
              <a:rPr lang="hr-HR" sz="2000" b="1" dirty="0">
                <a:solidFill>
                  <a:srgbClr val="FF0000"/>
                </a:solidFill>
                <a:latin typeface="Arial" panose="020B0604020202020204" pitchFamily="34" charset="0"/>
                <a:cs typeface="Arial" panose="020B0604020202020204" pitchFamily="34" charset="0"/>
              </a:rPr>
              <a:t>  DESCARTESOVA  ili ALGEBARSKA  METODA</a:t>
            </a:r>
            <a:endParaRPr lang="hr-HR" sz="2000" dirty="0">
              <a:solidFill>
                <a:srgbClr val="FF0000"/>
              </a:solidFill>
              <a:latin typeface="Arial" panose="020B0604020202020204" pitchFamily="34" charset="0"/>
              <a:cs typeface="Arial" panose="020B0604020202020204" pitchFamily="34" charset="0"/>
            </a:endParaRPr>
          </a:p>
        </p:txBody>
      </p:sp>
      <p:pic>
        <p:nvPicPr>
          <p:cNvPr id="5" name="Slika 4">
            <a:extLst>
              <a:ext uri="{FF2B5EF4-FFF2-40B4-BE49-F238E27FC236}">
                <a16:creationId xmlns:a16="http://schemas.microsoft.com/office/drawing/2014/main" id="{1B66B70C-B68D-4391-A670-2A7BD9E0A7A8}"/>
              </a:ext>
            </a:extLst>
          </p:cNvPr>
          <p:cNvPicPr>
            <a:picLocks noChangeAspect="1"/>
          </p:cNvPicPr>
          <p:nvPr/>
        </p:nvPicPr>
        <p:blipFill>
          <a:blip r:embed="rId2"/>
          <a:stretch>
            <a:fillRect/>
          </a:stretch>
        </p:blipFill>
        <p:spPr>
          <a:xfrm>
            <a:off x="7386918" y="1734245"/>
            <a:ext cx="3657600" cy="1247775"/>
          </a:xfrm>
          <a:prstGeom prst="rect">
            <a:avLst/>
          </a:prstGeom>
        </p:spPr>
      </p:pic>
    </p:spTree>
    <p:extLst>
      <p:ext uri="{BB962C8B-B14F-4D97-AF65-F5344CB8AC3E}">
        <p14:creationId xmlns:p14="http://schemas.microsoft.com/office/powerpoint/2010/main" val="12080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EB8A93BC-D319-43C0-A196-7A2A5E2CF546}"/>
                  </a:ext>
                </a:extLst>
              </p:cNvPr>
              <p:cNvSpPr>
                <a:spLocks noGrp="1"/>
              </p:cNvSpPr>
              <p:nvPr>
                <p:ph idx="1"/>
              </p:nvPr>
            </p:nvSpPr>
            <p:spPr>
              <a:xfrm>
                <a:off x="1759445" y="883432"/>
                <a:ext cx="10442713" cy="5682053"/>
              </a:xfrm>
            </p:spPr>
            <p:txBody>
              <a:bodyPr>
                <a:normAutofit/>
              </a:bodyPr>
              <a:lstStyle/>
              <a:p>
                <a:pPr marL="0" indent="0">
                  <a:buNone/>
                </a:pPr>
                <a:r>
                  <a:rPr lang="hr-HR" sz="2400" b="1" dirty="0">
                    <a:solidFill>
                      <a:schemeClr val="tx1"/>
                    </a:solidFill>
                    <a:latin typeface="Arial" panose="020B0604020202020204" pitchFamily="34" charset="0"/>
                    <a:cs typeface="Arial" panose="020B0604020202020204" pitchFamily="34" charset="0"/>
                  </a:rPr>
                  <a:t>ZADATAK 11 .</a:t>
                </a:r>
                <a:r>
                  <a:rPr lang="hr-HR" sz="2200" dirty="0">
                    <a:solidFill>
                      <a:schemeClr val="tx1"/>
                    </a:solidFill>
                  </a:rPr>
                  <a:t>Matematičar</a:t>
                </a:r>
                <a:r>
                  <a:rPr lang="en-US" sz="2200" dirty="0">
                    <a:solidFill>
                      <a:schemeClr val="tx1"/>
                    </a:solidFill>
                  </a:rPr>
                  <a:t> </a:t>
                </a:r>
                <a:r>
                  <a:rPr lang="en-US" sz="2200" dirty="0" err="1">
                    <a:solidFill>
                      <a:schemeClr val="tx1"/>
                    </a:solidFill>
                  </a:rPr>
                  <a:t>Diofant</a:t>
                </a:r>
                <a:r>
                  <a:rPr lang="en-US" sz="2200" dirty="0">
                    <a:solidFill>
                      <a:schemeClr val="tx1"/>
                    </a:solidFill>
                  </a:rPr>
                  <a:t> </a:t>
                </a:r>
                <a:r>
                  <a:rPr lang="en-US" sz="2200" dirty="0" err="1">
                    <a:solidFill>
                      <a:schemeClr val="tx1"/>
                    </a:solidFill>
                  </a:rPr>
                  <a:t>šestinu</a:t>
                </a:r>
                <a:r>
                  <a:rPr lang="en-US" sz="2200" dirty="0">
                    <a:solidFill>
                      <a:schemeClr val="tx1"/>
                    </a:solidFill>
                  </a:rPr>
                  <a:t> </a:t>
                </a:r>
                <a:r>
                  <a:rPr lang="en-US" sz="2200" dirty="0" err="1">
                    <a:solidFill>
                      <a:schemeClr val="tx1"/>
                    </a:solidFill>
                  </a:rPr>
                  <a:t>života</a:t>
                </a:r>
                <a:r>
                  <a:rPr lang="en-US" sz="2200" dirty="0">
                    <a:solidFill>
                      <a:schemeClr val="tx1"/>
                    </a:solidFill>
                  </a:rPr>
                  <a:t> </a:t>
                </a:r>
                <a:r>
                  <a:rPr lang="en-US" sz="2200" dirty="0" err="1">
                    <a:solidFill>
                      <a:schemeClr val="tx1"/>
                    </a:solidFill>
                  </a:rPr>
                  <a:t>je</a:t>
                </a:r>
                <a:r>
                  <a:rPr lang="en-US" sz="2200" dirty="0">
                    <a:solidFill>
                      <a:schemeClr val="tx1"/>
                    </a:solidFill>
                  </a:rPr>
                  <a:t> </a:t>
                </a:r>
                <a:r>
                  <a:rPr lang="en-US" sz="2200" dirty="0" err="1">
                    <a:solidFill>
                      <a:schemeClr val="tx1"/>
                    </a:solidFill>
                  </a:rPr>
                  <a:t>proveo</a:t>
                </a:r>
                <a:r>
                  <a:rPr lang="en-US" sz="2200" dirty="0">
                    <a:solidFill>
                      <a:schemeClr val="tx1"/>
                    </a:solidFill>
                  </a:rPr>
                  <a:t> u </a:t>
                </a:r>
                <a:r>
                  <a:rPr lang="en-US" sz="2200" dirty="0" err="1">
                    <a:solidFill>
                      <a:schemeClr val="tx1"/>
                    </a:solidFill>
                  </a:rPr>
                  <a:t>djetinjstvu</a:t>
                </a:r>
                <a:r>
                  <a:rPr lang="en-US" sz="2200" dirty="0">
                    <a:solidFill>
                      <a:schemeClr val="tx1"/>
                    </a:solidFill>
                  </a:rPr>
                  <a:t>, </a:t>
                </a:r>
                <a:r>
                  <a:rPr lang="en-US" sz="2200" dirty="0" err="1">
                    <a:solidFill>
                      <a:schemeClr val="tx1"/>
                    </a:solidFill>
                  </a:rPr>
                  <a:t>dvanaestinu</a:t>
                </a:r>
                <a:r>
                  <a:rPr lang="en-US" sz="2200" dirty="0">
                    <a:solidFill>
                      <a:schemeClr val="tx1"/>
                    </a:solidFill>
                  </a:rPr>
                  <a:t> u </a:t>
                </a:r>
                <a:r>
                  <a:rPr lang="en-US" sz="2200" dirty="0" err="1">
                    <a:solidFill>
                      <a:schemeClr val="tx1"/>
                    </a:solidFill>
                  </a:rPr>
                  <a:t>mladosti</a:t>
                </a:r>
                <a:r>
                  <a:rPr lang="en-US" sz="2200" dirty="0">
                    <a:solidFill>
                      <a:schemeClr val="tx1"/>
                    </a:solidFill>
                  </a:rPr>
                  <a:t>, </a:t>
                </a:r>
                <a:r>
                  <a:rPr lang="en-US" sz="2200" dirty="0" err="1">
                    <a:solidFill>
                      <a:schemeClr val="tx1"/>
                    </a:solidFill>
                  </a:rPr>
                  <a:t>sedminu</a:t>
                </a:r>
                <a:r>
                  <a:rPr lang="hr-HR" sz="2200" dirty="0">
                    <a:solidFill>
                      <a:schemeClr val="tx1"/>
                    </a:solidFill>
                  </a:rPr>
                  <a:t> života</a:t>
                </a:r>
                <a:r>
                  <a:rPr lang="en-US" sz="2200" dirty="0">
                    <a:solidFill>
                      <a:schemeClr val="tx1"/>
                    </a:solidFill>
                  </a:rPr>
                  <a:t> </a:t>
                </a:r>
                <a:r>
                  <a:rPr lang="hr-HR" sz="2200" dirty="0">
                    <a:solidFill>
                      <a:schemeClr val="tx1"/>
                    </a:solidFill>
                  </a:rPr>
                  <a:t>i još</a:t>
                </a:r>
                <a:r>
                  <a:rPr lang="en-US" sz="2200" dirty="0">
                    <a:solidFill>
                      <a:schemeClr val="tx1"/>
                    </a:solidFill>
                  </a:rPr>
                  <a:t> 5 </a:t>
                </a:r>
                <a:r>
                  <a:rPr lang="en-US" sz="2200" dirty="0" err="1">
                    <a:solidFill>
                      <a:schemeClr val="tx1"/>
                    </a:solidFill>
                  </a:rPr>
                  <a:t>godina</a:t>
                </a:r>
                <a:r>
                  <a:rPr lang="en-US" sz="2200" dirty="0">
                    <a:solidFill>
                      <a:schemeClr val="tx1"/>
                    </a:solidFill>
                  </a:rPr>
                  <a:t> u </a:t>
                </a:r>
                <a:r>
                  <a:rPr lang="en-US" sz="2200" dirty="0" err="1">
                    <a:solidFill>
                      <a:schemeClr val="tx1"/>
                    </a:solidFill>
                  </a:rPr>
                  <a:t>braku</a:t>
                </a:r>
                <a:r>
                  <a:rPr lang="en-US" sz="2200" dirty="0">
                    <a:solidFill>
                      <a:schemeClr val="tx1"/>
                    </a:solidFill>
                  </a:rPr>
                  <a:t> bez </a:t>
                </a:r>
                <a:r>
                  <a:rPr lang="en-US" sz="2200" dirty="0" err="1">
                    <a:solidFill>
                      <a:schemeClr val="tx1"/>
                    </a:solidFill>
                  </a:rPr>
                  <a:t>djece</a:t>
                </a:r>
                <a:r>
                  <a:rPr lang="hr-HR" sz="2200" dirty="0">
                    <a:solidFill>
                      <a:schemeClr val="tx1"/>
                    </a:solidFill>
                  </a:rPr>
                  <a:t>, tada </a:t>
                </a:r>
                <a:r>
                  <a:rPr lang="en-US" sz="2200" dirty="0">
                    <a:solidFill>
                      <a:schemeClr val="tx1"/>
                    </a:solidFill>
                  </a:rPr>
                  <a:t>mu se </a:t>
                </a:r>
                <a:r>
                  <a:rPr lang="hr-HR" sz="2200" dirty="0">
                    <a:solidFill>
                      <a:schemeClr val="tx1"/>
                    </a:solidFill>
                  </a:rPr>
                  <a:t>rodio </a:t>
                </a:r>
                <a:r>
                  <a:rPr lang="en-US" sz="2200" dirty="0">
                    <a:solidFill>
                      <a:schemeClr val="tx1"/>
                    </a:solidFill>
                  </a:rPr>
                  <a:t>sin </a:t>
                </a:r>
                <a:r>
                  <a:rPr lang="en-US" sz="2200" dirty="0" err="1">
                    <a:solidFill>
                      <a:schemeClr val="tx1"/>
                    </a:solidFill>
                  </a:rPr>
                  <a:t>koji</a:t>
                </a:r>
                <a:r>
                  <a:rPr lang="en-US" sz="2200" dirty="0">
                    <a:solidFill>
                      <a:schemeClr val="tx1"/>
                    </a:solidFill>
                  </a:rPr>
                  <a:t> </a:t>
                </a:r>
                <a:r>
                  <a:rPr lang="en-US" sz="2200" dirty="0" err="1">
                    <a:solidFill>
                      <a:schemeClr val="tx1"/>
                    </a:solidFill>
                  </a:rPr>
                  <a:t>je</a:t>
                </a:r>
                <a:r>
                  <a:rPr lang="en-US" sz="2200" dirty="0">
                    <a:solidFill>
                      <a:schemeClr val="tx1"/>
                    </a:solidFill>
                  </a:rPr>
                  <a:t> </a:t>
                </a:r>
                <a:r>
                  <a:rPr lang="en-US" sz="2200" dirty="0" err="1">
                    <a:solidFill>
                      <a:schemeClr val="tx1"/>
                    </a:solidFill>
                  </a:rPr>
                  <a:t>doživio</a:t>
                </a:r>
                <a:r>
                  <a:rPr lang="en-US" sz="2200" dirty="0">
                    <a:solidFill>
                      <a:schemeClr val="tx1"/>
                    </a:solidFill>
                  </a:rPr>
                  <a:t> </a:t>
                </a:r>
                <a:r>
                  <a:rPr lang="en-US" sz="2200" dirty="0" err="1">
                    <a:solidFill>
                      <a:schemeClr val="tx1"/>
                    </a:solidFill>
                  </a:rPr>
                  <a:t>polovicu</a:t>
                </a:r>
                <a:r>
                  <a:rPr lang="en-US" sz="2200" dirty="0">
                    <a:solidFill>
                      <a:schemeClr val="tx1"/>
                    </a:solidFill>
                  </a:rPr>
                  <a:t> </a:t>
                </a:r>
                <a:r>
                  <a:rPr lang="en-US" sz="2200" dirty="0" err="1">
                    <a:solidFill>
                      <a:schemeClr val="tx1"/>
                    </a:solidFill>
                  </a:rPr>
                  <a:t>očevih</a:t>
                </a:r>
                <a:r>
                  <a:rPr lang="en-US" sz="2200" dirty="0">
                    <a:solidFill>
                      <a:schemeClr val="tx1"/>
                    </a:solidFill>
                  </a:rPr>
                  <a:t> </a:t>
                </a:r>
                <a:r>
                  <a:rPr lang="en-US" sz="2200" dirty="0" err="1">
                    <a:solidFill>
                      <a:schemeClr val="tx1"/>
                    </a:solidFill>
                  </a:rPr>
                  <a:t>godina</a:t>
                </a:r>
                <a:r>
                  <a:rPr lang="en-US" sz="2200" dirty="0">
                    <a:solidFill>
                      <a:schemeClr val="tx1"/>
                    </a:solidFill>
                  </a:rPr>
                  <a:t> </a:t>
                </a:r>
                <a:r>
                  <a:rPr lang="en-US" sz="2200" dirty="0" err="1">
                    <a:solidFill>
                      <a:schemeClr val="tx1"/>
                    </a:solidFill>
                  </a:rPr>
                  <a:t>te</a:t>
                </a:r>
                <a:r>
                  <a:rPr lang="en-US" sz="2200" dirty="0">
                    <a:solidFill>
                      <a:schemeClr val="tx1"/>
                    </a:solidFill>
                  </a:rPr>
                  <a:t> </a:t>
                </a:r>
                <a:r>
                  <a:rPr lang="en-US" sz="2200" dirty="0" err="1">
                    <a:solidFill>
                      <a:schemeClr val="tx1"/>
                    </a:solidFill>
                  </a:rPr>
                  <a:t>umro</a:t>
                </a:r>
                <a:r>
                  <a:rPr lang="en-US" sz="2200" dirty="0">
                    <a:solidFill>
                      <a:schemeClr val="tx1"/>
                    </a:solidFill>
                  </a:rPr>
                  <a:t>, a </a:t>
                </a:r>
                <a:r>
                  <a:rPr lang="en-US" sz="2200" dirty="0" err="1">
                    <a:solidFill>
                      <a:schemeClr val="tx1"/>
                    </a:solidFill>
                  </a:rPr>
                  <a:t>za</a:t>
                </a:r>
                <a:r>
                  <a:rPr lang="en-US" sz="2200" dirty="0">
                    <a:solidFill>
                      <a:schemeClr val="tx1"/>
                    </a:solidFill>
                  </a:rPr>
                  <a:t> </a:t>
                </a:r>
                <a:r>
                  <a:rPr lang="hr-HR" sz="2200" dirty="0">
                    <a:solidFill>
                      <a:schemeClr val="tx1"/>
                    </a:solidFill>
                  </a:rPr>
                  <a:t>č</a:t>
                </a:r>
                <a:r>
                  <a:rPr lang="en-US" sz="2200" dirty="0" err="1">
                    <a:solidFill>
                      <a:schemeClr val="tx1"/>
                    </a:solidFill>
                  </a:rPr>
                  <a:t>etiri</a:t>
                </a:r>
                <a:r>
                  <a:rPr lang="en-US" sz="2200" dirty="0">
                    <a:solidFill>
                      <a:schemeClr val="tx1"/>
                    </a:solidFill>
                  </a:rPr>
                  <a:t> </a:t>
                </a:r>
                <a:r>
                  <a:rPr lang="en-US" sz="2200" dirty="0" err="1">
                    <a:solidFill>
                      <a:schemeClr val="tx1"/>
                    </a:solidFill>
                  </a:rPr>
                  <a:t>godine</a:t>
                </a:r>
                <a:r>
                  <a:rPr lang="en-US" sz="2200" dirty="0">
                    <a:solidFill>
                      <a:schemeClr val="tx1"/>
                    </a:solidFill>
                  </a:rPr>
                  <a:t> </a:t>
                </a:r>
                <a:r>
                  <a:rPr lang="en-US" sz="2200" dirty="0" err="1">
                    <a:solidFill>
                      <a:schemeClr val="tx1"/>
                    </a:solidFill>
                  </a:rPr>
                  <a:t>je</a:t>
                </a:r>
                <a:r>
                  <a:rPr lang="en-US" sz="2200" dirty="0">
                    <a:solidFill>
                      <a:schemeClr val="tx1"/>
                    </a:solidFill>
                  </a:rPr>
                  <a:t> </a:t>
                </a:r>
                <a:r>
                  <a:rPr lang="en-US" sz="2200" dirty="0" err="1">
                    <a:solidFill>
                      <a:schemeClr val="tx1"/>
                    </a:solidFill>
                  </a:rPr>
                  <a:t>umro</a:t>
                </a:r>
                <a:r>
                  <a:rPr lang="en-US" sz="2200" dirty="0">
                    <a:solidFill>
                      <a:schemeClr val="tx1"/>
                    </a:solidFill>
                  </a:rPr>
                  <a:t> </a:t>
                </a:r>
                <a:r>
                  <a:rPr lang="en-US" sz="2200" dirty="0" err="1">
                    <a:solidFill>
                      <a:schemeClr val="tx1"/>
                    </a:solidFill>
                  </a:rPr>
                  <a:t>i</a:t>
                </a:r>
                <a:r>
                  <a:rPr lang="en-US" sz="2200" dirty="0">
                    <a:solidFill>
                      <a:schemeClr val="tx1"/>
                    </a:solidFill>
                  </a:rPr>
                  <a:t> </a:t>
                </a:r>
                <a:r>
                  <a:rPr lang="en-US" sz="2200" dirty="0" err="1">
                    <a:solidFill>
                      <a:schemeClr val="tx1"/>
                    </a:solidFill>
                  </a:rPr>
                  <a:t>Diofant</a:t>
                </a:r>
                <a:r>
                  <a:rPr lang="en-US" sz="2200" dirty="0">
                    <a:solidFill>
                      <a:schemeClr val="tx1"/>
                    </a:solidFill>
                  </a:rPr>
                  <a:t>. </a:t>
                </a:r>
                <a:r>
                  <a:rPr lang="en-US" sz="2200" dirty="0" err="1">
                    <a:solidFill>
                      <a:schemeClr val="tx1"/>
                    </a:solidFill>
                  </a:rPr>
                  <a:t>Koliko</a:t>
                </a:r>
                <a:r>
                  <a:rPr lang="en-US" sz="2200" dirty="0">
                    <a:solidFill>
                      <a:schemeClr val="tx1"/>
                    </a:solidFill>
                  </a:rPr>
                  <a:t> </a:t>
                </a:r>
                <a:r>
                  <a:rPr lang="en-US" sz="2200" dirty="0" err="1">
                    <a:solidFill>
                      <a:schemeClr val="tx1"/>
                    </a:solidFill>
                  </a:rPr>
                  <a:t>je</a:t>
                </a:r>
                <a:r>
                  <a:rPr lang="en-US" sz="2200" dirty="0">
                    <a:solidFill>
                      <a:schemeClr val="tx1"/>
                    </a:solidFill>
                  </a:rPr>
                  <a:t> </a:t>
                </a:r>
                <a:r>
                  <a:rPr lang="en-US" sz="2200" dirty="0" err="1">
                    <a:solidFill>
                      <a:schemeClr val="tx1"/>
                    </a:solidFill>
                  </a:rPr>
                  <a:t>godina</a:t>
                </a:r>
                <a:r>
                  <a:rPr lang="en-US" sz="2200" dirty="0">
                    <a:solidFill>
                      <a:schemeClr val="tx1"/>
                    </a:solidFill>
                  </a:rPr>
                  <a:t> </a:t>
                </a:r>
                <a:r>
                  <a:rPr lang="en-US" sz="2200" dirty="0" err="1">
                    <a:solidFill>
                      <a:schemeClr val="tx1"/>
                    </a:solidFill>
                  </a:rPr>
                  <a:t>doživio</a:t>
                </a:r>
                <a:r>
                  <a:rPr lang="en-US" sz="2200" dirty="0">
                    <a:solidFill>
                      <a:schemeClr val="tx1"/>
                    </a:solidFill>
                  </a:rPr>
                  <a:t> </a:t>
                </a:r>
                <a:r>
                  <a:rPr lang="en-US" sz="2200" dirty="0" err="1">
                    <a:solidFill>
                      <a:schemeClr val="tx1"/>
                    </a:solidFill>
                  </a:rPr>
                  <a:t>Diofant</a:t>
                </a:r>
                <a:r>
                  <a:rPr lang="en-US" sz="2200" dirty="0">
                    <a:solidFill>
                      <a:schemeClr val="tx1"/>
                    </a:solidFill>
                  </a:rPr>
                  <a:t>?   </a:t>
                </a:r>
                <a:endParaRPr lang="hr-HR" sz="2200" dirty="0">
                  <a:solidFill>
                    <a:schemeClr val="tx1"/>
                  </a:solidFill>
                </a:endParaRPr>
              </a:p>
              <a:p>
                <a:pPr marL="0" indent="0">
                  <a:buNone/>
                </a:pPr>
                <a:endParaRPr lang="hr-HR" dirty="0"/>
              </a:p>
              <a:p>
                <a:pPr marL="0" indent="0">
                  <a:buNone/>
                </a:pPr>
                <a:r>
                  <a:rPr lang="hr-HR" sz="2000" b="1" dirty="0" err="1">
                    <a:solidFill>
                      <a:srgbClr val="FF0000"/>
                    </a:solidFill>
                  </a:rPr>
                  <a:t>Diofant</a:t>
                </a:r>
                <a:r>
                  <a:rPr lang="hr-HR" sz="2000" b="1" dirty="0"/>
                  <a:t>                   X   godina</a:t>
                </a:r>
              </a:p>
              <a:p>
                <a:pPr marL="0" indent="0">
                  <a:buNone/>
                </a:pPr>
                <a:r>
                  <a:rPr lang="hr-HR" sz="2000" b="1" dirty="0">
                    <a:solidFill>
                      <a:srgbClr val="FF0000"/>
                    </a:solidFill>
                  </a:rPr>
                  <a:t>Djetinjstvo</a:t>
                </a:r>
                <a:r>
                  <a:rPr lang="hr-HR" sz="2000" b="1" dirty="0"/>
                  <a:t>              </a:t>
                </a:r>
                <a14:m>
                  <m:oMath xmlns:m="http://schemas.openxmlformats.org/officeDocument/2006/math">
                    <m:f>
                      <m:fPr>
                        <m:ctrlPr>
                          <a:rPr lang="hr-HR" sz="2000" b="1" i="1">
                            <a:latin typeface="Cambria Math" panose="02040503050406030204" pitchFamily="18" charset="0"/>
                          </a:rPr>
                        </m:ctrlPr>
                      </m:fPr>
                      <m:num>
                        <m:r>
                          <a:rPr lang="hr-HR" sz="2000" b="1" i="1" smtClean="0">
                            <a:latin typeface="Cambria Math" panose="02040503050406030204" pitchFamily="18" charset="0"/>
                          </a:rPr>
                          <m:t>𝟏</m:t>
                        </m:r>
                      </m:num>
                      <m:den>
                        <m:r>
                          <a:rPr lang="hr-HR" sz="2000" b="1" i="1" smtClean="0">
                            <a:latin typeface="Cambria Math" panose="02040503050406030204" pitchFamily="18" charset="0"/>
                          </a:rPr>
                          <m:t>𝟔</m:t>
                        </m:r>
                      </m:den>
                    </m:f>
                  </m:oMath>
                </a14:m>
                <a:r>
                  <a:rPr lang="hr-HR" sz="2000" b="1" dirty="0"/>
                  <a:t>X </a:t>
                </a:r>
              </a:p>
              <a:p>
                <a:pPr marL="0" indent="0">
                  <a:buNone/>
                </a:pPr>
                <a:r>
                  <a:rPr lang="hr-HR" sz="2000" b="1" dirty="0">
                    <a:solidFill>
                      <a:srgbClr val="FF0000"/>
                    </a:solidFill>
                  </a:rPr>
                  <a:t>Mladost </a:t>
                </a:r>
                <a:r>
                  <a:rPr lang="hr-HR" sz="2000" b="1" dirty="0"/>
                  <a:t>                 </a:t>
                </a:r>
                <a14:m>
                  <m:oMath xmlns:m="http://schemas.openxmlformats.org/officeDocument/2006/math">
                    <m:f>
                      <m:fPr>
                        <m:ctrlPr>
                          <a:rPr lang="hr-HR" sz="2000" b="1" i="1">
                            <a:latin typeface="Cambria Math" panose="02040503050406030204" pitchFamily="18" charset="0"/>
                          </a:rPr>
                        </m:ctrlPr>
                      </m:fPr>
                      <m:num>
                        <m:r>
                          <a:rPr lang="hr-HR" sz="2000" b="1" i="1" smtClean="0">
                            <a:latin typeface="Cambria Math" panose="02040503050406030204" pitchFamily="18" charset="0"/>
                          </a:rPr>
                          <m:t>𝟏</m:t>
                        </m:r>
                      </m:num>
                      <m:den>
                        <m:r>
                          <a:rPr lang="hr-HR" sz="2000" b="1" i="1" smtClean="0">
                            <a:latin typeface="Cambria Math" panose="02040503050406030204" pitchFamily="18" charset="0"/>
                          </a:rPr>
                          <m:t>𝟏𝟐</m:t>
                        </m:r>
                      </m:den>
                    </m:f>
                  </m:oMath>
                </a14:m>
                <a:r>
                  <a:rPr lang="hr-HR" sz="2000" b="1" dirty="0"/>
                  <a:t>X </a:t>
                </a:r>
              </a:p>
              <a:p>
                <a:pPr marL="0" indent="0">
                  <a:buNone/>
                </a:pPr>
                <a:r>
                  <a:rPr lang="hr-HR" sz="2000" b="1" dirty="0">
                    <a:solidFill>
                      <a:srgbClr val="FF0000"/>
                    </a:solidFill>
                  </a:rPr>
                  <a:t>Brak bez djece      </a:t>
                </a:r>
                <a14:m>
                  <m:oMath xmlns:m="http://schemas.openxmlformats.org/officeDocument/2006/math">
                    <m:f>
                      <m:fPr>
                        <m:ctrlPr>
                          <a:rPr lang="hr-HR" sz="2000" b="1" i="1">
                            <a:latin typeface="Cambria Math" panose="02040503050406030204" pitchFamily="18" charset="0"/>
                          </a:rPr>
                        </m:ctrlPr>
                      </m:fPr>
                      <m:num>
                        <m:r>
                          <a:rPr lang="hr-HR" sz="2000" b="1" i="1" smtClean="0">
                            <a:latin typeface="Cambria Math" panose="02040503050406030204" pitchFamily="18" charset="0"/>
                          </a:rPr>
                          <m:t>𝟏</m:t>
                        </m:r>
                      </m:num>
                      <m:den>
                        <m:r>
                          <a:rPr lang="hr-HR" sz="2000" b="1" i="1" smtClean="0">
                            <a:latin typeface="Cambria Math" panose="02040503050406030204" pitchFamily="18" charset="0"/>
                          </a:rPr>
                          <m:t>𝟕</m:t>
                        </m:r>
                      </m:den>
                    </m:f>
                  </m:oMath>
                </a14:m>
                <a:r>
                  <a:rPr lang="hr-HR" sz="2000" b="1" dirty="0"/>
                  <a:t>X +5</a:t>
                </a:r>
              </a:p>
              <a:p>
                <a:pPr marL="0" indent="0">
                  <a:buNone/>
                </a:pPr>
                <a:r>
                  <a:rPr lang="hr-HR" sz="2000" b="1" dirty="0">
                    <a:solidFill>
                      <a:srgbClr val="FF0000"/>
                    </a:solidFill>
                  </a:rPr>
                  <a:t>Ostatak života       </a:t>
                </a:r>
                <a14:m>
                  <m:oMath xmlns:m="http://schemas.openxmlformats.org/officeDocument/2006/math">
                    <m:f>
                      <m:fPr>
                        <m:ctrlPr>
                          <a:rPr lang="hr-HR" sz="2000" b="1" i="1">
                            <a:latin typeface="Cambria Math" panose="02040503050406030204" pitchFamily="18" charset="0"/>
                          </a:rPr>
                        </m:ctrlPr>
                      </m:fPr>
                      <m:num>
                        <m:r>
                          <a:rPr lang="hr-HR" sz="2000" b="1" i="1" smtClean="0">
                            <a:latin typeface="Cambria Math" panose="02040503050406030204" pitchFamily="18" charset="0"/>
                          </a:rPr>
                          <m:t>𝟏</m:t>
                        </m:r>
                      </m:num>
                      <m:den>
                        <m:r>
                          <a:rPr lang="hr-HR" sz="2000" b="1" i="1" smtClean="0">
                            <a:latin typeface="Cambria Math" panose="02040503050406030204" pitchFamily="18" charset="0"/>
                          </a:rPr>
                          <m:t>𝟐</m:t>
                        </m:r>
                      </m:den>
                    </m:f>
                  </m:oMath>
                </a14:m>
                <a:r>
                  <a:rPr lang="hr-HR" sz="2000" b="1" dirty="0"/>
                  <a:t>X +4</a:t>
                </a:r>
              </a:p>
              <a:p>
                <a:pPr marL="0" indent="0">
                  <a:buNone/>
                </a:pPr>
                <a:endParaRPr lang="hr-HR" sz="2000" dirty="0"/>
              </a:p>
              <a:p>
                <a:pPr marL="0" indent="0">
                  <a:buNone/>
                </a:pPr>
                <a:r>
                  <a:rPr lang="hr-HR" sz="2000" dirty="0"/>
                  <a:t> </a:t>
                </a:r>
                <a:r>
                  <a:rPr lang="hr-HR" sz="2000" b="1" dirty="0">
                    <a:solidFill>
                      <a:srgbClr val="FF0000"/>
                    </a:solidFill>
                  </a:rPr>
                  <a:t>Ukupno </a:t>
                </a:r>
                <a:r>
                  <a:rPr lang="hr-HR" sz="2000" dirty="0"/>
                  <a:t>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𝟔</m:t>
                        </m:r>
                      </m:den>
                    </m:f>
                  </m:oMath>
                </a14:m>
                <a:r>
                  <a:rPr lang="hr-HR" sz="2000" b="1" dirty="0"/>
                  <a:t>X+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𝟏𝟐</m:t>
                        </m:r>
                      </m:den>
                    </m:f>
                  </m:oMath>
                </a14:m>
                <a:r>
                  <a:rPr lang="hr-HR" sz="2000" b="1" dirty="0"/>
                  <a:t>X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𝟕</m:t>
                        </m:r>
                      </m:den>
                    </m:f>
                  </m:oMath>
                </a14:m>
                <a:r>
                  <a:rPr lang="hr-HR" sz="2000" b="1" dirty="0"/>
                  <a:t>X +5+</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𝟐</m:t>
                        </m:r>
                      </m:den>
                    </m:f>
                  </m:oMath>
                </a14:m>
                <a:r>
                  <a:rPr lang="hr-HR" sz="2000" b="1" dirty="0"/>
                  <a:t>X +4 =X</a:t>
                </a:r>
              </a:p>
              <a:p>
                <a:pPr marL="0" indent="0">
                  <a:buNone/>
                </a:pPr>
                <a:endParaRPr lang="hr-HR" b="1"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p:txBody>
          </p:sp>
        </mc:Choice>
        <mc:Fallback xmlns="">
          <p:sp>
            <p:nvSpPr>
              <p:cNvPr id="3" name="Rezervirano mjesto sadržaja 2">
                <a:extLst>
                  <a:ext uri="{FF2B5EF4-FFF2-40B4-BE49-F238E27FC236}">
                    <a16:creationId xmlns:a16="http://schemas.microsoft.com/office/drawing/2014/main" id="{EB8A93BC-D319-43C0-A196-7A2A5E2CF546}"/>
                  </a:ext>
                </a:extLst>
              </p:cNvPr>
              <p:cNvSpPr>
                <a:spLocks noGrp="1" noRot="1" noChangeAspect="1" noMove="1" noResize="1" noEditPoints="1" noAdjustHandles="1" noChangeArrowheads="1" noChangeShapeType="1" noTextEdit="1"/>
              </p:cNvSpPr>
              <p:nvPr>
                <p:ph idx="1"/>
              </p:nvPr>
            </p:nvSpPr>
            <p:spPr>
              <a:xfrm>
                <a:off x="1759445" y="883432"/>
                <a:ext cx="10442713" cy="5682053"/>
              </a:xfrm>
              <a:blipFill>
                <a:blip r:embed="rId2"/>
                <a:stretch>
                  <a:fillRect l="-934" t="-751"/>
                </a:stretch>
              </a:blipFill>
            </p:spPr>
            <p:txBody>
              <a:bodyPr/>
              <a:lstStyle/>
              <a:p>
                <a:r>
                  <a:rPr lang="hr-HR">
                    <a:noFill/>
                  </a:rPr>
                  <a:t> </a:t>
                </a:r>
              </a:p>
            </p:txBody>
          </p:sp>
        </mc:Fallback>
      </mc:AlternateContent>
      <p:sp>
        <p:nvSpPr>
          <p:cNvPr id="4" name="Naslov 3">
            <a:extLst>
              <a:ext uri="{FF2B5EF4-FFF2-40B4-BE49-F238E27FC236}">
                <a16:creationId xmlns:a16="http://schemas.microsoft.com/office/drawing/2014/main" id="{84CA89D8-46BD-4BC1-A65C-75AC071DB491}"/>
              </a:ext>
            </a:extLst>
          </p:cNvPr>
          <p:cNvSpPr>
            <a:spLocks noGrp="1"/>
          </p:cNvSpPr>
          <p:nvPr>
            <p:ph type="title"/>
          </p:nvPr>
        </p:nvSpPr>
        <p:spPr>
          <a:xfrm>
            <a:off x="1590260" y="175546"/>
            <a:ext cx="5767092" cy="707886"/>
          </a:xfrm>
          <a:prstGeom prst="rect">
            <a:avLst/>
          </a:prstGeom>
        </p:spPr>
        <p:txBody>
          <a:bodyPr wrap="none">
            <a:spAutoFit/>
          </a:bodyPr>
          <a:lstStyle/>
          <a:p>
            <a:r>
              <a:rPr lang="hr-HR" sz="2000" b="1" dirty="0">
                <a:solidFill>
                  <a:srgbClr val="FF0000"/>
                </a:solidFill>
                <a:latin typeface="Arial" panose="020B0604020202020204" pitchFamily="34" charset="0"/>
                <a:cs typeface="Arial" panose="020B0604020202020204" pitchFamily="34" charset="0"/>
              </a:rPr>
              <a:t>DESCARTESOVA  ili ALGEBARSKA  METODA</a:t>
            </a:r>
            <a:br>
              <a:rPr lang="hr-HR" sz="2000" b="1" dirty="0">
                <a:solidFill>
                  <a:srgbClr val="FF0000"/>
                </a:solidFill>
                <a:latin typeface="Arial" panose="020B0604020202020204" pitchFamily="34" charset="0"/>
                <a:cs typeface="Arial" panose="020B0604020202020204" pitchFamily="34" charset="0"/>
              </a:rPr>
            </a:br>
            <a:endParaRPr lang="hr-HR" sz="2000" dirty="0">
              <a:solidFill>
                <a:schemeClr val="tx1"/>
              </a:solidFill>
              <a:latin typeface="Arial" panose="020B0604020202020204" pitchFamily="34" charset="0"/>
              <a:cs typeface="Arial" panose="020B0604020202020204" pitchFamily="34" charset="0"/>
            </a:endParaRPr>
          </a:p>
        </p:txBody>
      </p:sp>
      <p:pic>
        <p:nvPicPr>
          <p:cNvPr id="5" name="Slika 4">
            <a:extLst>
              <a:ext uri="{FF2B5EF4-FFF2-40B4-BE49-F238E27FC236}">
                <a16:creationId xmlns:a16="http://schemas.microsoft.com/office/drawing/2014/main" id="{35617C32-2FA4-4A51-8DAD-2231A14463F4}"/>
              </a:ext>
            </a:extLst>
          </p:cNvPr>
          <p:cNvPicPr>
            <a:picLocks noChangeAspect="1"/>
          </p:cNvPicPr>
          <p:nvPr/>
        </p:nvPicPr>
        <p:blipFill>
          <a:blip r:embed="rId3"/>
          <a:stretch>
            <a:fillRect/>
          </a:stretch>
        </p:blipFill>
        <p:spPr>
          <a:xfrm>
            <a:off x="7289305" y="3230217"/>
            <a:ext cx="3143250" cy="2981325"/>
          </a:xfrm>
          <a:prstGeom prst="rect">
            <a:avLst/>
          </a:prstGeom>
        </p:spPr>
      </p:pic>
    </p:spTree>
    <p:extLst>
      <p:ext uri="{BB962C8B-B14F-4D97-AF65-F5344CB8AC3E}">
        <p14:creationId xmlns:p14="http://schemas.microsoft.com/office/powerpoint/2010/main" val="13690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vitak: vodoravno 4">
            <a:extLst>
              <a:ext uri="{FF2B5EF4-FFF2-40B4-BE49-F238E27FC236}">
                <a16:creationId xmlns:a16="http://schemas.microsoft.com/office/drawing/2014/main" id="{E8B4CA9A-71CF-4A10-8C62-688A8703876F}"/>
              </a:ext>
            </a:extLst>
          </p:cNvPr>
          <p:cNvSpPr/>
          <p:nvPr/>
        </p:nvSpPr>
        <p:spPr>
          <a:xfrm>
            <a:off x="5640324" y="518092"/>
            <a:ext cx="6458910" cy="4480264"/>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mc:AlternateContent xmlns:mc="http://schemas.openxmlformats.org/markup-compatibility/2006" xmlns:a14="http://schemas.microsoft.com/office/drawing/2010/main">
        <mc:Choice Requires="a14">
          <p:sp>
            <p:nvSpPr>
              <p:cNvPr id="2" name="Naslov 1">
                <a:extLst>
                  <a:ext uri="{FF2B5EF4-FFF2-40B4-BE49-F238E27FC236}">
                    <a16:creationId xmlns:a16="http://schemas.microsoft.com/office/drawing/2014/main" id="{8DFACD15-1072-4089-B8AE-BD91BF34CFB7}"/>
                  </a:ext>
                </a:extLst>
              </p:cNvPr>
              <p:cNvSpPr>
                <a:spLocks noGrp="1"/>
              </p:cNvSpPr>
              <p:nvPr>
                <p:ph type="title"/>
              </p:nvPr>
            </p:nvSpPr>
            <p:spPr>
              <a:xfrm>
                <a:off x="1886847" y="332562"/>
                <a:ext cx="4623135" cy="1280890"/>
              </a:xfrm>
            </p:spPr>
            <p:txBody>
              <a:bodyPr>
                <a:normAutofit/>
              </a:bodyPr>
              <a:lstStyle/>
              <a:p>
                <a14:m>
                  <m:oMath xmlns:m="http://schemas.openxmlformats.org/officeDocument/2006/math">
                    <m:f>
                      <m:fPr>
                        <m:ctrlPr>
                          <a:rPr lang="hr-HR" sz="2800" i="1">
                            <a:latin typeface="Cambria Math" panose="02040503050406030204" pitchFamily="18" charset="0"/>
                          </a:rPr>
                        </m:ctrlPr>
                      </m:fPr>
                      <m:num>
                        <m:r>
                          <a:rPr lang="hr-HR" sz="2800" b="0" i="1">
                            <a:latin typeface="Cambria Math" panose="02040503050406030204" pitchFamily="18" charset="0"/>
                          </a:rPr>
                          <m:t>1</m:t>
                        </m:r>
                      </m:num>
                      <m:den>
                        <m:r>
                          <a:rPr lang="hr-HR" sz="2800" b="0" i="1">
                            <a:latin typeface="Cambria Math" panose="02040503050406030204" pitchFamily="18" charset="0"/>
                          </a:rPr>
                          <m:t>6</m:t>
                        </m:r>
                      </m:den>
                    </m:f>
                  </m:oMath>
                </a14:m>
                <a:r>
                  <a:rPr lang="hr-HR" sz="2800" dirty="0"/>
                  <a:t>X+ </a:t>
                </a:r>
                <a14:m>
                  <m:oMath xmlns:m="http://schemas.openxmlformats.org/officeDocument/2006/math">
                    <m:f>
                      <m:fPr>
                        <m:ctrlPr>
                          <a:rPr lang="hr-HR" sz="2800" i="1">
                            <a:latin typeface="Cambria Math" panose="02040503050406030204" pitchFamily="18" charset="0"/>
                          </a:rPr>
                        </m:ctrlPr>
                      </m:fPr>
                      <m:num>
                        <m:r>
                          <a:rPr lang="hr-HR" sz="2800" b="0" i="1">
                            <a:latin typeface="Cambria Math" panose="02040503050406030204" pitchFamily="18" charset="0"/>
                          </a:rPr>
                          <m:t>1</m:t>
                        </m:r>
                      </m:num>
                      <m:den>
                        <m:r>
                          <a:rPr lang="hr-HR" sz="2800" b="0" i="1">
                            <a:latin typeface="Cambria Math" panose="02040503050406030204" pitchFamily="18" charset="0"/>
                          </a:rPr>
                          <m:t>12</m:t>
                        </m:r>
                      </m:den>
                    </m:f>
                  </m:oMath>
                </a14:m>
                <a:r>
                  <a:rPr lang="hr-HR" sz="2800" dirty="0"/>
                  <a:t>X +</a:t>
                </a:r>
                <a14:m>
                  <m:oMath xmlns:m="http://schemas.openxmlformats.org/officeDocument/2006/math">
                    <m:f>
                      <m:fPr>
                        <m:ctrlPr>
                          <a:rPr lang="hr-HR" sz="2800" i="1">
                            <a:latin typeface="Cambria Math" panose="02040503050406030204" pitchFamily="18" charset="0"/>
                          </a:rPr>
                        </m:ctrlPr>
                      </m:fPr>
                      <m:num>
                        <m:r>
                          <a:rPr lang="hr-HR" sz="2800" b="0" i="1">
                            <a:latin typeface="Cambria Math" panose="02040503050406030204" pitchFamily="18" charset="0"/>
                          </a:rPr>
                          <m:t>1</m:t>
                        </m:r>
                      </m:num>
                      <m:den>
                        <m:r>
                          <a:rPr lang="hr-HR" sz="2800" b="0" i="1">
                            <a:latin typeface="Cambria Math" panose="02040503050406030204" pitchFamily="18" charset="0"/>
                          </a:rPr>
                          <m:t>7</m:t>
                        </m:r>
                      </m:den>
                    </m:f>
                  </m:oMath>
                </a14:m>
                <a:r>
                  <a:rPr lang="hr-HR" sz="2800" dirty="0"/>
                  <a:t>X +5+</a:t>
                </a:r>
                <a14:m>
                  <m:oMath xmlns:m="http://schemas.openxmlformats.org/officeDocument/2006/math">
                    <m:f>
                      <m:fPr>
                        <m:ctrlPr>
                          <a:rPr lang="hr-HR" sz="2800" i="1">
                            <a:latin typeface="Cambria Math" panose="02040503050406030204" pitchFamily="18" charset="0"/>
                          </a:rPr>
                        </m:ctrlPr>
                      </m:fPr>
                      <m:num>
                        <m:r>
                          <a:rPr lang="hr-HR" sz="2800" b="0" i="1">
                            <a:latin typeface="Cambria Math" panose="02040503050406030204" pitchFamily="18" charset="0"/>
                          </a:rPr>
                          <m:t>1</m:t>
                        </m:r>
                      </m:num>
                      <m:den>
                        <m:r>
                          <a:rPr lang="hr-HR" sz="2800" b="0" i="1">
                            <a:latin typeface="Cambria Math" panose="02040503050406030204" pitchFamily="18" charset="0"/>
                          </a:rPr>
                          <m:t>2</m:t>
                        </m:r>
                      </m:den>
                    </m:f>
                  </m:oMath>
                </a14:m>
                <a:r>
                  <a:rPr lang="hr-HR" sz="2800" dirty="0"/>
                  <a:t>X +4 =X</a:t>
                </a:r>
                <a:br>
                  <a:rPr lang="hr-HR" sz="2800" dirty="0"/>
                </a:br>
                <a:endParaRPr lang="hr-HR" sz="2800" dirty="0"/>
              </a:p>
            </p:txBody>
          </p:sp>
        </mc:Choice>
        <mc:Fallback xmlns="">
          <p:sp>
            <p:nvSpPr>
              <p:cNvPr id="2" name="Naslov 1">
                <a:extLst>
                  <a:ext uri="{FF2B5EF4-FFF2-40B4-BE49-F238E27FC236}">
                    <a16:creationId xmlns:a16="http://schemas.microsoft.com/office/drawing/2014/main" id="{8DFACD15-1072-4089-B8AE-BD91BF34CFB7}"/>
                  </a:ext>
                </a:extLst>
              </p:cNvPr>
              <p:cNvSpPr>
                <a:spLocks noGrp="1" noRot="1" noChangeAspect="1" noMove="1" noResize="1" noEditPoints="1" noAdjustHandles="1" noChangeArrowheads="1" noChangeShapeType="1" noTextEdit="1"/>
              </p:cNvSpPr>
              <p:nvPr>
                <p:ph type="title"/>
              </p:nvPr>
            </p:nvSpPr>
            <p:spPr>
              <a:xfrm>
                <a:off x="1886847" y="332562"/>
                <a:ext cx="4623135" cy="1280890"/>
              </a:xfrm>
              <a:blipFill>
                <a:blip r:embed="rId2"/>
                <a:stretch>
                  <a:fillRect/>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3FDBC321-752C-4174-9675-F6CAE6F7E8F4}"/>
                  </a:ext>
                </a:extLst>
              </p:cNvPr>
              <p:cNvSpPr>
                <a:spLocks noGrp="1"/>
              </p:cNvSpPr>
              <p:nvPr>
                <p:ph idx="1"/>
              </p:nvPr>
            </p:nvSpPr>
            <p:spPr>
              <a:xfrm>
                <a:off x="2052282" y="1219199"/>
                <a:ext cx="8915400" cy="5120709"/>
              </a:xfrm>
            </p:spPr>
            <p:txBody>
              <a:bodyPr>
                <a:normAutofit/>
              </a:bodyPr>
              <a:lstStyle/>
              <a:p>
                <a:pPr marL="0" indent="0">
                  <a:buNone/>
                </a:pPr>
                <a14:m>
                  <m:oMath xmlns:m="http://schemas.openxmlformats.org/officeDocument/2006/math">
                    <m:f>
                      <m:fPr>
                        <m:ctrlPr>
                          <a:rPr lang="hr-HR" sz="2800" i="1" smtClean="0">
                            <a:latin typeface="Cambria Math" panose="02040503050406030204" pitchFamily="18" charset="0"/>
                          </a:rPr>
                        </m:ctrlPr>
                      </m:fPr>
                      <m:num>
                        <m:r>
                          <a:rPr lang="hr-HR" sz="2800" b="0" i="1" smtClean="0">
                            <a:latin typeface="Cambria Math" panose="02040503050406030204" pitchFamily="18" charset="0"/>
                          </a:rPr>
                          <m:t>14</m:t>
                        </m:r>
                        <m:r>
                          <a:rPr lang="hr-HR" sz="2800" b="0" i="1" smtClean="0">
                            <a:latin typeface="Cambria Math" panose="02040503050406030204" pitchFamily="18" charset="0"/>
                          </a:rPr>
                          <m:t>𝑥</m:t>
                        </m:r>
                        <m:r>
                          <a:rPr lang="hr-HR" sz="2800" b="0" i="1" smtClean="0">
                            <a:latin typeface="Cambria Math" panose="02040503050406030204" pitchFamily="18" charset="0"/>
                          </a:rPr>
                          <m:t>+7</m:t>
                        </m:r>
                        <m:r>
                          <a:rPr lang="hr-HR" sz="2800" b="0" i="1" smtClean="0">
                            <a:latin typeface="Cambria Math" panose="02040503050406030204" pitchFamily="18" charset="0"/>
                          </a:rPr>
                          <m:t>𝑥</m:t>
                        </m:r>
                        <m:r>
                          <a:rPr lang="hr-HR" sz="2800" b="0" i="1" smtClean="0">
                            <a:latin typeface="Cambria Math" panose="02040503050406030204" pitchFamily="18" charset="0"/>
                          </a:rPr>
                          <m:t>+12</m:t>
                        </m:r>
                        <m:r>
                          <a:rPr lang="hr-HR" sz="2800" b="0" i="1" smtClean="0">
                            <a:latin typeface="Cambria Math" panose="02040503050406030204" pitchFamily="18" charset="0"/>
                          </a:rPr>
                          <m:t>𝑥</m:t>
                        </m:r>
                        <m:r>
                          <a:rPr lang="hr-HR" sz="2800" b="0" i="1" smtClean="0">
                            <a:latin typeface="Cambria Math" panose="02040503050406030204" pitchFamily="18" charset="0"/>
                          </a:rPr>
                          <m:t>+42</m:t>
                        </m:r>
                        <m:r>
                          <a:rPr lang="hr-HR" sz="2800" b="0" i="1" smtClean="0">
                            <a:latin typeface="Cambria Math" panose="02040503050406030204" pitchFamily="18" charset="0"/>
                          </a:rPr>
                          <m:t>𝑥</m:t>
                        </m:r>
                      </m:num>
                      <m:den>
                        <m:r>
                          <a:rPr lang="hr-HR" sz="2800" b="0" i="1" smtClean="0">
                            <a:latin typeface="Cambria Math" panose="02040503050406030204" pitchFamily="18" charset="0"/>
                          </a:rPr>
                          <m:t>84</m:t>
                        </m:r>
                      </m:den>
                    </m:f>
                  </m:oMath>
                </a14:m>
                <a:r>
                  <a:rPr lang="hr-HR" sz="2800" dirty="0"/>
                  <a:t> </a:t>
                </a:r>
                <a:r>
                  <a:rPr lang="hr-HR" sz="2400" dirty="0"/>
                  <a:t>+9=X</a:t>
                </a:r>
              </a:p>
              <a:p>
                <a:pPr marL="0" indent="0">
                  <a:buNone/>
                </a:pP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75</m:t>
                        </m:r>
                      </m:num>
                      <m:den>
                        <m:r>
                          <a:rPr lang="hr-HR" sz="2400" b="0" i="1" smtClean="0">
                            <a:latin typeface="Cambria Math" panose="02040503050406030204" pitchFamily="18" charset="0"/>
                          </a:rPr>
                          <m:t>84</m:t>
                        </m:r>
                      </m:den>
                    </m:f>
                    <m:r>
                      <a:rPr lang="hr-HR" sz="2400" b="0" i="1" smtClean="0">
                        <a:latin typeface="Cambria Math" panose="02040503050406030204" pitchFamily="18" charset="0"/>
                      </a:rPr>
                      <m:t> </m:t>
                    </m:r>
                  </m:oMath>
                </a14:m>
                <a:r>
                  <a:rPr lang="hr-HR" sz="2400" dirty="0"/>
                  <a:t>X+9=</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84</m:t>
                        </m:r>
                      </m:num>
                      <m:den>
                        <m:r>
                          <a:rPr lang="hr-HR" sz="2400" b="0" i="1" smtClean="0">
                            <a:latin typeface="Cambria Math" panose="02040503050406030204" pitchFamily="18" charset="0"/>
                          </a:rPr>
                          <m:t>84</m:t>
                        </m:r>
                      </m:den>
                    </m:f>
                  </m:oMath>
                </a14:m>
                <a:r>
                  <a:rPr lang="hr-HR" sz="2400" dirty="0"/>
                  <a:t>X</a:t>
                </a:r>
              </a:p>
              <a:p>
                <a:pPr marL="0" indent="0">
                  <a:buNone/>
                </a:pPr>
                <a14:m>
                  <m:oMath xmlns:m="http://schemas.openxmlformats.org/officeDocument/2006/math">
                    <m:f>
                      <m:fPr>
                        <m:ctrlPr>
                          <a:rPr lang="hr-HR" sz="2400" i="1">
                            <a:latin typeface="Cambria Math" panose="02040503050406030204" pitchFamily="18" charset="0"/>
                          </a:rPr>
                        </m:ctrlPr>
                      </m:fPr>
                      <m:num>
                        <m:r>
                          <a:rPr lang="hr-HR" sz="2400" b="0" i="1" smtClean="0">
                            <a:latin typeface="Cambria Math" panose="02040503050406030204" pitchFamily="18" charset="0"/>
                          </a:rPr>
                          <m:t>9</m:t>
                        </m:r>
                      </m:num>
                      <m:den>
                        <m:r>
                          <a:rPr lang="hr-HR" sz="2400" i="1">
                            <a:latin typeface="Cambria Math" panose="02040503050406030204" pitchFamily="18" charset="0"/>
                          </a:rPr>
                          <m:t>84</m:t>
                        </m:r>
                      </m:den>
                    </m:f>
                  </m:oMath>
                </a14:m>
                <a:r>
                  <a:rPr lang="hr-HR" sz="2400" dirty="0"/>
                  <a:t>X=9</a:t>
                </a:r>
              </a:p>
              <a:p>
                <a:pPr marL="0" indent="0">
                  <a:buNone/>
                </a:pPr>
                <a14:m>
                  <m:oMath xmlns:m="http://schemas.openxmlformats.org/officeDocument/2006/math">
                    <m:f>
                      <m:fPr>
                        <m:ctrlPr>
                          <a:rPr lang="hr-HR" sz="2400" i="1">
                            <a:latin typeface="Cambria Math" panose="02040503050406030204" pitchFamily="18" charset="0"/>
                          </a:rPr>
                        </m:ctrlPr>
                      </m:fPr>
                      <m:num>
                        <m:r>
                          <a:rPr lang="hr-HR" sz="2400" b="0" i="1" smtClean="0">
                            <a:latin typeface="Cambria Math" panose="02040503050406030204" pitchFamily="18" charset="0"/>
                          </a:rPr>
                          <m:t>1</m:t>
                        </m:r>
                      </m:num>
                      <m:den>
                        <m:r>
                          <a:rPr lang="hr-HR" sz="2400" i="1">
                            <a:latin typeface="Cambria Math" panose="02040503050406030204" pitchFamily="18" charset="0"/>
                          </a:rPr>
                          <m:t>84</m:t>
                        </m:r>
                      </m:den>
                    </m:f>
                  </m:oMath>
                </a14:m>
                <a:r>
                  <a:rPr lang="hr-HR" sz="2400" dirty="0"/>
                  <a:t>X=1</a:t>
                </a:r>
              </a:p>
              <a:p>
                <a:pPr marL="0" indent="0">
                  <a:buNone/>
                </a:pPr>
                <a:r>
                  <a:rPr lang="hr-HR" sz="2400" dirty="0"/>
                  <a:t>X=84</a:t>
                </a:r>
              </a:p>
              <a:p>
                <a:pPr marL="0" indent="0">
                  <a:buNone/>
                </a:pPr>
                <a:r>
                  <a:rPr lang="hr-HR" sz="2000" b="1" dirty="0" err="1"/>
                  <a:t>Diofant</a:t>
                </a:r>
                <a:r>
                  <a:rPr lang="hr-HR" sz="2000" b="1" dirty="0"/>
                  <a:t> je živio 84 godine.</a:t>
                </a:r>
              </a:p>
            </p:txBody>
          </p:sp>
        </mc:Choice>
        <mc:Fallback xmlns="">
          <p:sp>
            <p:nvSpPr>
              <p:cNvPr id="3" name="Rezervirano mjesto sadržaja 2">
                <a:extLst>
                  <a:ext uri="{FF2B5EF4-FFF2-40B4-BE49-F238E27FC236}">
                    <a16:creationId xmlns:a16="http://schemas.microsoft.com/office/drawing/2014/main" id="{3FDBC321-752C-4174-9675-F6CAE6F7E8F4}"/>
                  </a:ext>
                </a:extLst>
              </p:cNvPr>
              <p:cNvSpPr>
                <a:spLocks noGrp="1" noRot="1" noChangeAspect="1" noMove="1" noResize="1" noEditPoints="1" noAdjustHandles="1" noChangeArrowheads="1" noChangeShapeType="1" noTextEdit="1"/>
              </p:cNvSpPr>
              <p:nvPr>
                <p:ph idx="1"/>
              </p:nvPr>
            </p:nvSpPr>
            <p:spPr>
              <a:xfrm>
                <a:off x="2052282" y="1219199"/>
                <a:ext cx="8915400" cy="5120709"/>
              </a:xfrm>
              <a:blipFill>
                <a:blip r:embed="rId3"/>
                <a:stretch>
                  <a:fillRect l="-1094"/>
                </a:stretch>
              </a:blipFill>
            </p:spPr>
            <p:txBody>
              <a:bodyPr/>
              <a:lstStyle/>
              <a:p>
                <a:r>
                  <a:rPr lang="hr-HR">
                    <a:noFill/>
                  </a:rPr>
                  <a:t> </a:t>
                </a:r>
              </a:p>
            </p:txBody>
          </p:sp>
        </mc:Fallback>
      </mc:AlternateContent>
      <p:sp>
        <p:nvSpPr>
          <p:cNvPr id="4" name="Pravokutnik 3">
            <a:extLst>
              <a:ext uri="{FF2B5EF4-FFF2-40B4-BE49-F238E27FC236}">
                <a16:creationId xmlns:a16="http://schemas.microsoft.com/office/drawing/2014/main" id="{75416201-D58D-45AC-A8D3-35EB1E8276AE}"/>
              </a:ext>
            </a:extLst>
          </p:cNvPr>
          <p:cNvSpPr/>
          <p:nvPr/>
        </p:nvSpPr>
        <p:spPr>
          <a:xfrm>
            <a:off x="6342690" y="1412092"/>
            <a:ext cx="6483362" cy="2862322"/>
          </a:xfrm>
          <a:prstGeom prst="rect">
            <a:avLst/>
          </a:prstGeom>
        </p:spPr>
        <p:txBody>
          <a:bodyPr wrap="square">
            <a:spAutoFit/>
          </a:bodyPr>
          <a:lstStyle/>
          <a:p>
            <a:r>
              <a:rPr lang="hr-HR" b="1" i="1" dirty="0" err="1">
                <a:solidFill>
                  <a:schemeClr val="bg2">
                    <a:lumMod val="10000"/>
                  </a:schemeClr>
                </a:solidFill>
                <a:latin typeface="Times New Roman" panose="02020603050405020304" pitchFamily="18" charset="0"/>
              </a:rPr>
              <a:t>Diofantov</a:t>
            </a:r>
            <a:r>
              <a:rPr lang="hr-HR" b="1" i="1" dirty="0">
                <a:solidFill>
                  <a:schemeClr val="bg2">
                    <a:lumMod val="10000"/>
                  </a:schemeClr>
                </a:solidFill>
                <a:latin typeface="Times New Roman" panose="02020603050405020304" pitchFamily="18" charset="0"/>
              </a:rPr>
              <a:t> epitaf</a:t>
            </a:r>
            <a:r>
              <a:rPr lang="hr-HR" b="1" dirty="0">
                <a:solidFill>
                  <a:schemeClr val="bg2">
                    <a:lumMod val="10000"/>
                  </a:schemeClr>
                </a:solidFill>
                <a:latin typeface="Times New Roman" panose="02020603050405020304" pitchFamily="18" charset="0"/>
              </a:rPr>
              <a:t> </a:t>
            </a:r>
          </a:p>
          <a:p>
            <a:endParaRPr lang="hr-HR" dirty="0">
              <a:solidFill>
                <a:srgbClr val="333333"/>
              </a:solidFill>
              <a:latin typeface="Times New Roman" panose="02020603050405020304" pitchFamily="18" charset="0"/>
            </a:endParaRPr>
          </a:p>
          <a:p>
            <a:r>
              <a:rPr lang="hr-HR" b="1" i="1" dirty="0">
                <a:solidFill>
                  <a:schemeClr val="bg2">
                    <a:lumMod val="10000"/>
                  </a:schemeClr>
                </a:solidFill>
                <a:latin typeface="Times New Roman" panose="02020603050405020304" pitchFamily="18" charset="0"/>
              </a:rPr>
              <a:t>Putniče! </a:t>
            </a:r>
            <a:r>
              <a:rPr lang="hr-HR" b="1" i="1" dirty="0" err="1">
                <a:solidFill>
                  <a:schemeClr val="bg2">
                    <a:lumMod val="10000"/>
                  </a:schemeClr>
                </a:solidFill>
                <a:latin typeface="Times New Roman" panose="02020603050405020304" pitchFamily="18" charset="0"/>
              </a:rPr>
              <a:t>Diofant</a:t>
            </a:r>
            <a:r>
              <a:rPr lang="hr-HR" b="1" i="1" dirty="0">
                <a:solidFill>
                  <a:schemeClr val="bg2">
                    <a:lumMod val="10000"/>
                  </a:schemeClr>
                </a:solidFill>
                <a:latin typeface="Times New Roman" panose="02020603050405020304" pitchFamily="18" charset="0"/>
              </a:rPr>
              <a:t> je ovdje pokopan.</a:t>
            </a:r>
          </a:p>
          <a:p>
            <a:r>
              <a:rPr lang="hr-HR" b="1" i="1" dirty="0">
                <a:solidFill>
                  <a:schemeClr val="bg2">
                    <a:lumMod val="10000"/>
                  </a:schemeClr>
                </a:solidFill>
                <a:latin typeface="Times New Roman" panose="02020603050405020304" pitchFamily="18" charset="0"/>
              </a:rPr>
              <a:t>Algebra ti može reći koliki život mu je dan:</a:t>
            </a:r>
          </a:p>
          <a:p>
            <a:r>
              <a:rPr lang="hr-HR" b="1" i="1" dirty="0">
                <a:solidFill>
                  <a:schemeClr val="bg2">
                    <a:lumMod val="10000"/>
                  </a:schemeClr>
                </a:solidFill>
                <a:latin typeface="Times New Roman" panose="02020603050405020304" pitchFamily="18" charset="0"/>
              </a:rPr>
              <a:t>Šestinu života trajalo je odrastanje djeteta mlada,</a:t>
            </a:r>
          </a:p>
          <a:p>
            <a:r>
              <a:rPr lang="hr-HR" b="1" i="1" dirty="0">
                <a:solidFill>
                  <a:schemeClr val="bg2">
                    <a:lumMod val="10000"/>
                  </a:schemeClr>
                </a:solidFill>
                <a:latin typeface="Times New Roman" panose="02020603050405020304" pitchFamily="18" charset="0"/>
              </a:rPr>
              <a:t>Dvanaestina je protekla dok mu nije izrasla brada,</a:t>
            </a:r>
          </a:p>
          <a:p>
            <a:r>
              <a:rPr lang="hr-HR" b="1" i="1" dirty="0">
                <a:solidFill>
                  <a:schemeClr val="bg2">
                    <a:lumMod val="10000"/>
                  </a:schemeClr>
                </a:solidFill>
                <a:latin typeface="Times New Roman" panose="02020603050405020304" pitchFamily="18" charset="0"/>
              </a:rPr>
              <a:t>Sedminu života proveo je u braku bez djeteta,</a:t>
            </a:r>
          </a:p>
          <a:p>
            <a:r>
              <a:rPr lang="hr-HR" b="1" i="1" dirty="0">
                <a:solidFill>
                  <a:schemeClr val="bg2">
                    <a:lumMod val="10000"/>
                  </a:schemeClr>
                </a:solidFill>
                <a:latin typeface="Times New Roman" panose="02020603050405020304" pitchFamily="18" charset="0"/>
              </a:rPr>
              <a:t>Pet godina kasnije dobio je sina,</a:t>
            </a:r>
          </a:p>
          <a:p>
            <a:r>
              <a:rPr lang="hr-HR" b="1" i="1" dirty="0">
                <a:solidFill>
                  <a:schemeClr val="bg2">
                    <a:lumMod val="10000"/>
                  </a:schemeClr>
                </a:solidFill>
                <a:latin typeface="Times New Roman" panose="02020603050405020304" pitchFamily="18" charset="0"/>
              </a:rPr>
              <a:t>Što mu duplo kraći život od očeva dodijeli sudbina,</a:t>
            </a:r>
          </a:p>
          <a:p>
            <a:r>
              <a:rPr lang="hr-HR" b="1" i="1" dirty="0">
                <a:solidFill>
                  <a:schemeClr val="bg2">
                    <a:lumMod val="10000"/>
                  </a:schemeClr>
                </a:solidFill>
                <a:latin typeface="Times New Roman" panose="02020603050405020304" pitchFamily="18" charset="0"/>
              </a:rPr>
              <a:t>Kao starac satrti poživio je još četiri godine od sinove smrti.</a:t>
            </a:r>
          </a:p>
        </p:txBody>
      </p:sp>
      <mc:AlternateContent xmlns:mc="http://schemas.openxmlformats.org/markup-compatibility/2006" xmlns:a14="http://schemas.microsoft.com/office/drawing/2010/main">
        <mc:Choice Requires="a14">
          <p:sp>
            <p:nvSpPr>
              <p:cNvPr id="6" name="Pravokutnik 5">
                <a:extLst>
                  <a:ext uri="{FF2B5EF4-FFF2-40B4-BE49-F238E27FC236}">
                    <a16:creationId xmlns:a16="http://schemas.microsoft.com/office/drawing/2014/main" id="{28DCA16E-8DA3-4180-9BEA-7D6B2BB0AD99}"/>
                  </a:ext>
                </a:extLst>
              </p:cNvPr>
              <p:cNvSpPr/>
              <p:nvPr/>
            </p:nvSpPr>
            <p:spPr>
              <a:xfrm>
                <a:off x="1860342" y="5356136"/>
                <a:ext cx="8569119" cy="1288110"/>
              </a:xfrm>
              <a:prstGeom prst="rect">
                <a:avLst/>
              </a:prstGeom>
            </p:spPr>
            <p:txBody>
              <a:bodyPr wrap="square">
                <a:spAutoFit/>
              </a:bodyPr>
              <a:lstStyle/>
              <a:p>
                <a:r>
                  <a:rPr lang="hr-HR" sz="2000" b="1" dirty="0"/>
                  <a:t>PROVJERA       </a:t>
                </a:r>
                <a14:m>
                  <m:oMath xmlns:m="http://schemas.openxmlformats.org/officeDocument/2006/math">
                    <m:f>
                      <m:fPr>
                        <m:ctrlPr>
                          <a:rPr lang="hr-HR" sz="2000" b="1" i="1" smtClean="0">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𝟔</m:t>
                        </m:r>
                      </m:den>
                    </m:f>
                  </m:oMath>
                </a14:m>
                <a:r>
                  <a:rPr lang="hr-HR" sz="2000" b="1" dirty="0"/>
                  <a:t>X=14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𝟏𝟐</m:t>
                        </m:r>
                      </m:den>
                    </m:f>
                  </m:oMath>
                </a14:m>
                <a:r>
                  <a:rPr lang="hr-HR" sz="2000" b="1" dirty="0"/>
                  <a:t>X=7</a:t>
                </a:r>
              </a:p>
              <a:p>
                <a:endParaRPr lang="hr-HR" sz="2000" b="1" dirty="0"/>
              </a:p>
              <a:p>
                <a:r>
                  <a:rPr lang="hr-HR" sz="2000" b="1" dirty="0"/>
                  <a:t>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𝟕</m:t>
                        </m:r>
                      </m:den>
                    </m:f>
                  </m:oMath>
                </a14:m>
                <a:r>
                  <a:rPr lang="hr-HR" sz="2000" b="1" dirty="0"/>
                  <a:t>X +5=17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𝟐</m:t>
                        </m:r>
                      </m:den>
                    </m:f>
                  </m:oMath>
                </a14:m>
                <a:r>
                  <a:rPr lang="hr-HR" sz="2000" b="1" dirty="0"/>
                  <a:t>X +4 =46               Ukupno 84</a:t>
                </a:r>
                <a:endParaRPr lang="hr-HR" sz="2000" dirty="0"/>
              </a:p>
            </p:txBody>
          </p:sp>
        </mc:Choice>
        <mc:Fallback xmlns="">
          <p:sp>
            <p:nvSpPr>
              <p:cNvPr id="6" name="Pravokutnik 5">
                <a:extLst>
                  <a:ext uri="{FF2B5EF4-FFF2-40B4-BE49-F238E27FC236}">
                    <a16:creationId xmlns:a16="http://schemas.microsoft.com/office/drawing/2014/main" id="{28DCA16E-8DA3-4180-9BEA-7D6B2BB0AD99}"/>
                  </a:ext>
                </a:extLst>
              </p:cNvPr>
              <p:cNvSpPr>
                <a:spLocks noRot="1" noChangeAspect="1" noMove="1" noResize="1" noEditPoints="1" noAdjustHandles="1" noChangeArrowheads="1" noChangeShapeType="1" noTextEdit="1"/>
              </p:cNvSpPr>
              <p:nvPr/>
            </p:nvSpPr>
            <p:spPr>
              <a:xfrm>
                <a:off x="1860342" y="5356136"/>
                <a:ext cx="8569119" cy="1288110"/>
              </a:xfrm>
              <a:prstGeom prst="rect">
                <a:avLst/>
              </a:prstGeom>
              <a:blipFill>
                <a:blip r:embed="rId4"/>
                <a:stretch>
                  <a:fillRect l="-711" b="-1896"/>
                </a:stretch>
              </a:blipFill>
            </p:spPr>
            <p:txBody>
              <a:bodyPr/>
              <a:lstStyle/>
              <a:p>
                <a:r>
                  <a:rPr lang="hr-HR">
                    <a:noFill/>
                  </a:rPr>
                  <a:t> </a:t>
                </a:r>
              </a:p>
            </p:txBody>
          </p:sp>
        </mc:Fallback>
      </mc:AlternateContent>
    </p:spTree>
    <p:extLst>
      <p:ext uri="{BB962C8B-B14F-4D97-AF65-F5344CB8AC3E}">
        <p14:creationId xmlns:p14="http://schemas.microsoft.com/office/powerpoint/2010/main" val="4873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536A26-45FE-4EE5-8477-B9066F43B9C7}"/>
              </a:ext>
            </a:extLst>
          </p:cNvPr>
          <p:cNvSpPr>
            <a:spLocks noGrp="1"/>
          </p:cNvSpPr>
          <p:nvPr>
            <p:ph type="title"/>
          </p:nvPr>
        </p:nvSpPr>
        <p:spPr>
          <a:xfrm>
            <a:off x="2420646" y="531344"/>
            <a:ext cx="8911687" cy="727612"/>
          </a:xfrm>
        </p:spPr>
        <p:txBody>
          <a:bodyPr>
            <a:normAutofit fontScale="90000"/>
          </a:bodyPr>
          <a:lstStyle/>
          <a:p>
            <a:r>
              <a:rPr lang="hr-HR" sz="2400" b="1" dirty="0">
                <a:solidFill>
                  <a:schemeClr val="tx1"/>
                </a:solidFill>
                <a:latin typeface="Arial" panose="020B0604020202020204" pitchFamily="34" charset="0"/>
                <a:cs typeface="Arial" panose="020B0604020202020204" pitchFamily="34" charset="0"/>
              </a:rPr>
              <a:t>DESCARTESOVA  ili ALGEBARSKA  METODA</a:t>
            </a:r>
            <a:br>
              <a:rPr lang="hr-HR" sz="2400" b="1" dirty="0">
                <a:solidFill>
                  <a:schemeClr val="tx1"/>
                </a:solidFill>
                <a:latin typeface="Arial" panose="020B0604020202020204" pitchFamily="34" charset="0"/>
                <a:cs typeface="Arial" panose="020B0604020202020204" pitchFamily="34" charset="0"/>
              </a:rPr>
            </a:br>
            <a:br>
              <a:rPr lang="hr-HR" sz="2400" b="1" dirty="0">
                <a:solidFill>
                  <a:srgbClr val="FF0000"/>
                </a:solidFill>
                <a:latin typeface="Arial" panose="020B0604020202020204" pitchFamily="34" charset="0"/>
                <a:cs typeface="Arial" panose="020B0604020202020204" pitchFamily="34" charset="0"/>
              </a:rPr>
            </a:br>
            <a:r>
              <a:rPr lang="hr-HR" sz="2400" b="1" dirty="0"/>
              <a:t>ZADATAK 12.</a:t>
            </a:r>
            <a:r>
              <a:rPr lang="hr-HR" sz="2400" dirty="0"/>
              <a:t>( Općinsko/školsko natjecanje 2009.)</a:t>
            </a:r>
            <a:br>
              <a:rPr lang="hr-HR" sz="2400" b="1" dirty="0"/>
            </a:br>
            <a:r>
              <a:rPr lang="hr-HR" sz="2400" b="1" dirty="0">
                <a:solidFill>
                  <a:srgbClr val="FF0000"/>
                </a:solidFill>
                <a:latin typeface="Arial" panose="020B0604020202020204" pitchFamily="34" charset="0"/>
                <a:cs typeface="Arial" panose="020B0604020202020204" pitchFamily="34" charset="0"/>
              </a:rPr>
              <a:t> </a:t>
            </a:r>
            <a:endParaRPr lang="hr-HR" sz="2400" b="1" dirty="0"/>
          </a:p>
        </p:txBody>
      </p:sp>
      <p:sp>
        <p:nvSpPr>
          <p:cNvPr id="3" name="Rezervirano mjesto sadržaja 2">
            <a:extLst>
              <a:ext uri="{FF2B5EF4-FFF2-40B4-BE49-F238E27FC236}">
                <a16:creationId xmlns:a16="http://schemas.microsoft.com/office/drawing/2014/main" id="{7B51771B-F128-4E6B-B0B2-EE5A99E9FEE2}"/>
              </a:ext>
            </a:extLst>
          </p:cNvPr>
          <p:cNvSpPr>
            <a:spLocks noGrp="1"/>
          </p:cNvSpPr>
          <p:nvPr>
            <p:ph idx="1"/>
          </p:nvPr>
        </p:nvSpPr>
        <p:spPr>
          <a:xfrm>
            <a:off x="2416933" y="1681384"/>
            <a:ext cx="8915400" cy="2316194"/>
          </a:xfrm>
        </p:spPr>
        <p:txBody>
          <a:bodyPr>
            <a:normAutofit/>
          </a:bodyPr>
          <a:lstStyle/>
          <a:p>
            <a:pPr marL="0" indent="0">
              <a:buNone/>
            </a:pPr>
            <a:r>
              <a:rPr lang="hr-HR" sz="2400" dirty="0"/>
              <a:t>Otac ima pet sinova, pri čemu su svi različite starosti. Otac ima određenu količinu novca koju želi podijeliti petorici sinova. Najmlađi će dobiti najmanje novca, a svakom slijedećem ide po 45 kn više. Najstariji sin će dobiti 13 puta više kuna nego najmlađi. Koliko novca će dobiti treći sin po starosti?</a:t>
            </a:r>
          </a:p>
        </p:txBody>
      </p:sp>
      <p:sp>
        <p:nvSpPr>
          <p:cNvPr id="4" name="Pravokutnik 3">
            <a:extLst>
              <a:ext uri="{FF2B5EF4-FFF2-40B4-BE49-F238E27FC236}">
                <a16:creationId xmlns:a16="http://schemas.microsoft.com/office/drawing/2014/main" id="{50E95B13-2810-401E-86AC-312D76F4C33E}"/>
              </a:ext>
            </a:extLst>
          </p:cNvPr>
          <p:cNvSpPr/>
          <p:nvPr/>
        </p:nvSpPr>
        <p:spPr>
          <a:xfrm>
            <a:off x="2416933" y="3952950"/>
            <a:ext cx="6429965" cy="461665"/>
          </a:xfrm>
          <a:prstGeom prst="rect">
            <a:avLst/>
          </a:prstGeom>
        </p:spPr>
        <p:txBody>
          <a:bodyPr wrap="none">
            <a:spAutoFit/>
          </a:bodyPr>
          <a:lstStyle/>
          <a:p>
            <a:r>
              <a:rPr lang="hr-HR" sz="2400" b="1" dirty="0"/>
              <a:t>ZADATAK 13. </a:t>
            </a:r>
            <a:r>
              <a:rPr lang="hr-HR" sz="2400" dirty="0"/>
              <a:t>(Županjsko natjecanje 2009.)</a:t>
            </a:r>
          </a:p>
        </p:txBody>
      </p:sp>
      <mc:AlternateContent xmlns:mc="http://schemas.openxmlformats.org/markup-compatibility/2006" xmlns:a14="http://schemas.microsoft.com/office/drawing/2010/main">
        <mc:Choice Requires="a14">
          <p:sp>
            <p:nvSpPr>
              <p:cNvPr id="5" name="TekstniOkvir 4">
                <a:extLst>
                  <a:ext uri="{FF2B5EF4-FFF2-40B4-BE49-F238E27FC236}">
                    <a16:creationId xmlns:a16="http://schemas.microsoft.com/office/drawing/2014/main" id="{B5016210-19B8-4606-940A-18DD8D7C3CB6}"/>
                  </a:ext>
                </a:extLst>
              </p:cNvPr>
              <p:cNvSpPr txBox="1"/>
              <p:nvPr/>
            </p:nvSpPr>
            <p:spPr>
              <a:xfrm>
                <a:off x="2416933" y="4593620"/>
                <a:ext cx="9377502" cy="2092561"/>
              </a:xfrm>
              <a:prstGeom prst="rect">
                <a:avLst/>
              </a:prstGeom>
              <a:noFill/>
            </p:spPr>
            <p:txBody>
              <a:bodyPr wrap="square" rtlCol="0">
                <a:spAutoFit/>
              </a:bodyPr>
              <a:lstStyle/>
              <a:p>
                <a:r>
                  <a:rPr lang="hr-HR" sz="2400" dirty="0"/>
                  <a:t>Martin ima određeni broj žutih i plavih kuglica. Od ukupnog broja kuglica,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3</m:t>
                        </m:r>
                      </m:num>
                      <m:den>
                        <m:r>
                          <a:rPr lang="hr-HR" sz="2400" b="0" i="1" smtClean="0">
                            <a:latin typeface="Cambria Math" panose="02040503050406030204" pitchFamily="18" charset="0"/>
                          </a:rPr>
                          <m:t>7</m:t>
                        </m:r>
                      </m:den>
                    </m:f>
                  </m:oMath>
                </a14:m>
                <a:r>
                  <a:rPr lang="hr-HR" sz="2400" dirty="0"/>
                  <a:t> je žutih, a ostale su plave. Kada bi Martin dobio još dvije žute kuglice, a izgubio šest plavih kuglica, imao bi jednak broj žutih i plavih kuglica. Koliko Martin ima žutih, a koliko plavih kuglica?</a:t>
                </a:r>
              </a:p>
            </p:txBody>
          </p:sp>
        </mc:Choice>
        <mc:Fallback xmlns="">
          <p:sp>
            <p:nvSpPr>
              <p:cNvPr id="5" name="TekstniOkvir 4">
                <a:extLst>
                  <a:ext uri="{FF2B5EF4-FFF2-40B4-BE49-F238E27FC236}">
                    <a16:creationId xmlns:a16="http://schemas.microsoft.com/office/drawing/2014/main" id="{B5016210-19B8-4606-940A-18DD8D7C3CB6}"/>
                  </a:ext>
                </a:extLst>
              </p:cNvPr>
              <p:cNvSpPr txBox="1">
                <a:spLocks noRot="1" noChangeAspect="1" noMove="1" noResize="1" noEditPoints="1" noAdjustHandles="1" noChangeArrowheads="1" noChangeShapeType="1" noTextEdit="1"/>
              </p:cNvSpPr>
              <p:nvPr/>
            </p:nvSpPr>
            <p:spPr>
              <a:xfrm>
                <a:off x="2416933" y="4593620"/>
                <a:ext cx="9377502" cy="2092561"/>
              </a:xfrm>
              <a:prstGeom prst="rect">
                <a:avLst/>
              </a:prstGeom>
              <a:blipFill>
                <a:blip r:embed="rId2"/>
                <a:stretch>
                  <a:fillRect l="-975" t="-2332" r="-1429" b="-5831"/>
                </a:stretch>
              </a:blipFill>
            </p:spPr>
            <p:txBody>
              <a:bodyPr/>
              <a:lstStyle/>
              <a:p>
                <a:r>
                  <a:rPr lang="hr-HR">
                    <a:noFill/>
                  </a:rPr>
                  <a:t> </a:t>
                </a:r>
              </a:p>
            </p:txBody>
          </p:sp>
        </mc:Fallback>
      </mc:AlternateContent>
      <p:sp>
        <p:nvSpPr>
          <p:cNvPr id="6" name="TekstniOkvir 5">
            <a:extLst>
              <a:ext uri="{FF2B5EF4-FFF2-40B4-BE49-F238E27FC236}">
                <a16:creationId xmlns:a16="http://schemas.microsoft.com/office/drawing/2014/main" id="{39C61A3F-F5A6-4B36-B964-B1C074DF8F52}"/>
              </a:ext>
            </a:extLst>
          </p:cNvPr>
          <p:cNvSpPr txBox="1"/>
          <p:nvPr/>
        </p:nvSpPr>
        <p:spPr>
          <a:xfrm>
            <a:off x="9886122" y="3628246"/>
            <a:ext cx="1630017" cy="369332"/>
          </a:xfrm>
          <a:prstGeom prst="rect">
            <a:avLst/>
          </a:prstGeom>
          <a:noFill/>
        </p:spPr>
        <p:txBody>
          <a:bodyPr wrap="square" rtlCol="0">
            <a:spAutoFit/>
          </a:bodyPr>
          <a:lstStyle/>
          <a:p>
            <a:r>
              <a:rPr lang="hr-HR" dirty="0">
                <a:hlinkClick r:id="rId3" action="ppaction://hlinksldjump"/>
              </a:rPr>
              <a:t>RJEŠENJE</a:t>
            </a:r>
            <a:endParaRPr lang="hr-HR" dirty="0"/>
          </a:p>
        </p:txBody>
      </p:sp>
      <p:sp>
        <p:nvSpPr>
          <p:cNvPr id="7" name="TekstniOkvir 6">
            <a:extLst>
              <a:ext uri="{FF2B5EF4-FFF2-40B4-BE49-F238E27FC236}">
                <a16:creationId xmlns:a16="http://schemas.microsoft.com/office/drawing/2014/main" id="{5E4F9F8F-B21B-457A-A4F0-13E75DD7BB2A}"/>
              </a:ext>
            </a:extLst>
          </p:cNvPr>
          <p:cNvSpPr txBox="1"/>
          <p:nvPr/>
        </p:nvSpPr>
        <p:spPr>
          <a:xfrm>
            <a:off x="9607826" y="6414052"/>
            <a:ext cx="1391478" cy="369332"/>
          </a:xfrm>
          <a:prstGeom prst="rect">
            <a:avLst/>
          </a:prstGeom>
          <a:noFill/>
        </p:spPr>
        <p:txBody>
          <a:bodyPr wrap="square" rtlCol="0">
            <a:spAutoFit/>
          </a:bodyPr>
          <a:lstStyle/>
          <a:p>
            <a:r>
              <a:rPr lang="hr-HR" dirty="0">
                <a:hlinkClick r:id="rId4" action="ppaction://hlinksldjump"/>
              </a:rPr>
              <a:t>RJEŠENJE</a:t>
            </a:r>
            <a:endParaRPr lang="hr-HR" dirty="0"/>
          </a:p>
        </p:txBody>
      </p:sp>
    </p:spTree>
    <p:extLst>
      <p:ext uri="{BB962C8B-B14F-4D97-AF65-F5344CB8AC3E}">
        <p14:creationId xmlns:p14="http://schemas.microsoft.com/office/powerpoint/2010/main" val="333401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432DAA-D04D-4F40-A0F2-E4B615855D54}"/>
              </a:ext>
            </a:extLst>
          </p:cNvPr>
          <p:cNvSpPr>
            <a:spLocks noGrp="1"/>
          </p:cNvSpPr>
          <p:nvPr>
            <p:ph type="title"/>
          </p:nvPr>
        </p:nvSpPr>
        <p:spPr>
          <a:xfrm>
            <a:off x="2589212" y="140016"/>
            <a:ext cx="8911687" cy="864031"/>
          </a:xfrm>
        </p:spPr>
        <p:txBody>
          <a:bodyPr>
            <a:normAutofit/>
          </a:bodyPr>
          <a:lstStyle/>
          <a:p>
            <a:r>
              <a:rPr lang="hr-HR" sz="2400" dirty="0"/>
              <a:t>Sljedeće zadatke probajte riješiti na više načina( koristeći metode koje smo obradili)</a:t>
            </a:r>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2E38BB8F-FB1E-47D2-BC54-9B97586169FD}"/>
                  </a:ext>
                </a:extLst>
              </p:cNvPr>
              <p:cNvSpPr>
                <a:spLocks noGrp="1"/>
              </p:cNvSpPr>
              <p:nvPr>
                <p:ph idx="1"/>
              </p:nvPr>
            </p:nvSpPr>
            <p:spPr>
              <a:xfrm>
                <a:off x="2589212" y="1488140"/>
                <a:ext cx="8915400" cy="5369859"/>
              </a:xfrm>
            </p:spPr>
            <p:txBody>
              <a:bodyPr>
                <a:normAutofit/>
              </a:bodyPr>
              <a:lstStyle/>
              <a:p>
                <a:pPr marL="0" indent="0">
                  <a:buNone/>
                </a:pPr>
                <a:r>
                  <a:rPr lang="hr-HR" sz="2400" b="1" dirty="0"/>
                  <a:t>ZADATAK 14.</a:t>
                </a:r>
                <a:r>
                  <a:rPr lang="nl-NL" dirty="0"/>
                  <a:t> </a:t>
                </a:r>
                <a:r>
                  <a:rPr lang="nl-NL" sz="2400" dirty="0"/>
                  <a:t>Mario je prvi dan pro</a:t>
                </a:r>
                <a:r>
                  <a:rPr lang="hr-HR" sz="2400" dirty="0"/>
                  <a:t>č</a:t>
                </a:r>
                <a:r>
                  <a:rPr lang="nl-NL" sz="2400" dirty="0"/>
                  <a:t>itao </a:t>
                </a:r>
                <a14:m>
                  <m:oMath xmlns:m="http://schemas.openxmlformats.org/officeDocument/2006/math">
                    <m:f>
                      <m:fPr>
                        <m:ctrlPr>
                          <a:rPr lang="nl-NL"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9</m:t>
                        </m:r>
                      </m:den>
                    </m:f>
                  </m:oMath>
                </a14:m>
                <a:r>
                  <a:rPr lang="hr-HR" sz="2400" dirty="0"/>
                  <a:t>  knjige, drugi dan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3</m:t>
                        </m:r>
                      </m:num>
                      <m:den>
                        <m:r>
                          <a:rPr lang="hr-HR" sz="2400" b="0" i="1" smtClean="0">
                            <a:latin typeface="Cambria Math" panose="02040503050406030204" pitchFamily="18" charset="0"/>
                          </a:rPr>
                          <m:t>4</m:t>
                        </m:r>
                      </m:den>
                    </m:f>
                  </m:oMath>
                </a14:m>
                <a:r>
                  <a:rPr lang="hr-HR" sz="2400" dirty="0"/>
                  <a:t> </a:t>
                </a:r>
                <a:r>
                  <a:rPr lang="pl-PL" sz="2400" dirty="0"/>
                  <a:t>nepročitanog dijela knjige, a za treći dan mu je</a:t>
                </a:r>
                <a:r>
                  <a:rPr lang="hr-HR" sz="2400" dirty="0"/>
                  <a:t>ostalo 120 stranica. Koliko stranica ima knjiga?</a:t>
                </a:r>
              </a:p>
              <a:p>
                <a:pPr marL="0" indent="0">
                  <a:buNone/>
                </a:pPr>
                <a:r>
                  <a:rPr lang="hr-HR" sz="2400" b="1" dirty="0"/>
                  <a:t>    </a:t>
                </a:r>
                <a:r>
                  <a:rPr lang="hr-HR" sz="2400" b="1" dirty="0">
                    <a:hlinkClick r:id="rId2" action="ppaction://hlinksldjump"/>
                  </a:rPr>
                  <a:t>1.način                     </a:t>
                </a:r>
                <a:br>
                  <a:rPr lang="hr-HR" sz="2400" b="1" dirty="0"/>
                </a:br>
                <a:r>
                  <a:rPr lang="hr-HR" sz="2400" b="1" dirty="0"/>
                  <a:t>    </a:t>
                </a:r>
                <a:r>
                  <a:rPr lang="hr-HR" sz="2400" b="1" dirty="0">
                    <a:hlinkClick r:id="rId3" action="ppaction://hlinksldjump"/>
                  </a:rPr>
                  <a:t>2.način</a:t>
                </a:r>
                <a:endParaRPr lang="hr-HR" sz="2400" b="1" dirty="0"/>
              </a:p>
              <a:p>
                <a:pPr marL="0" indent="0">
                  <a:buNone/>
                </a:pPr>
                <a:r>
                  <a:rPr lang="hr-HR" sz="2400" b="1" dirty="0"/>
                  <a:t>ZADATAK 15.</a:t>
                </a:r>
                <a:r>
                  <a:rPr lang="hr-HR" sz="2400" dirty="0"/>
                  <a:t> Ivana i Matea skupljaju sličice Životinjsko carstvo. Ivana ima 54 sličice više od Matee. Kada bi Ivana dala Matei svojih 10 sličica, imala bi dvostruko više sličica od nje. Koliko sličica ima svaka djevojčica?</a:t>
                </a:r>
              </a:p>
              <a:p>
                <a:pPr marL="0" indent="0">
                  <a:buNone/>
                </a:pPr>
                <a:r>
                  <a:rPr lang="hr-HR" sz="2400" dirty="0"/>
                  <a:t>   </a:t>
                </a:r>
                <a:r>
                  <a:rPr lang="hr-HR" sz="2400" b="1" dirty="0">
                    <a:hlinkClick r:id="rId4" action="ppaction://hlinksldjump"/>
                  </a:rPr>
                  <a:t>1.način</a:t>
                </a:r>
                <a:br>
                  <a:rPr lang="hr-HR" sz="2400" dirty="0"/>
                </a:br>
                <a:r>
                  <a:rPr lang="hr-HR" sz="2400" dirty="0"/>
                  <a:t>   </a:t>
                </a:r>
                <a:r>
                  <a:rPr lang="hr-HR" sz="2400" b="1" dirty="0">
                    <a:hlinkClick r:id="rId5" action="ppaction://hlinksldjump"/>
                  </a:rPr>
                  <a:t>2.način</a:t>
                </a:r>
                <a:endParaRPr lang="hr-HR" sz="2400" b="1" dirty="0"/>
              </a:p>
              <a:p>
                <a:pPr marL="0" indent="0">
                  <a:buNone/>
                </a:pPr>
                <a:endParaRPr lang="en-US" sz="2400" dirty="0"/>
              </a:p>
              <a:p>
                <a:pPr marL="0" indent="0">
                  <a:buNone/>
                </a:pPr>
                <a:endParaRPr lang="hr-HR" sz="2400" b="1" dirty="0"/>
              </a:p>
            </p:txBody>
          </p:sp>
        </mc:Choice>
        <mc:Fallback xmlns="">
          <p:sp>
            <p:nvSpPr>
              <p:cNvPr id="3" name="Rezervirano mjesto sadržaja 2">
                <a:extLst>
                  <a:ext uri="{FF2B5EF4-FFF2-40B4-BE49-F238E27FC236}">
                    <a16:creationId xmlns:a16="http://schemas.microsoft.com/office/drawing/2014/main" id="{2E38BB8F-FB1E-47D2-BC54-9B97586169FD}"/>
                  </a:ext>
                </a:extLst>
              </p:cNvPr>
              <p:cNvSpPr>
                <a:spLocks noGrp="1" noRot="1" noChangeAspect="1" noMove="1" noResize="1" noEditPoints="1" noAdjustHandles="1" noChangeArrowheads="1" noChangeShapeType="1" noTextEdit="1"/>
              </p:cNvSpPr>
              <p:nvPr>
                <p:ph idx="1"/>
              </p:nvPr>
            </p:nvSpPr>
            <p:spPr>
              <a:xfrm>
                <a:off x="2589212" y="1488140"/>
                <a:ext cx="8915400" cy="5369859"/>
              </a:xfrm>
              <a:blipFill>
                <a:blip r:embed="rId6"/>
                <a:stretch>
                  <a:fillRect l="-1094" r="-1778"/>
                </a:stretch>
              </a:blipFill>
            </p:spPr>
            <p:txBody>
              <a:bodyPr/>
              <a:lstStyle/>
              <a:p>
                <a:r>
                  <a:rPr lang="hr-HR">
                    <a:noFill/>
                  </a:rPr>
                  <a:t> </a:t>
                </a:r>
              </a:p>
            </p:txBody>
          </p:sp>
        </mc:Fallback>
      </mc:AlternateContent>
    </p:spTree>
    <p:extLst>
      <p:ext uri="{BB962C8B-B14F-4D97-AF65-F5344CB8AC3E}">
        <p14:creationId xmlns:p14="http://schemas.microsoft.com/office/powerpoint/2010/main" val="161309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62E8375A-163C-4BC1-8E0D-B417C2DCB501}"/>
              </a:ext>
            </a:extLst>
          </p:cNvPr>
          <p:cNvSpPr>
            <a:spLocks noGrp="1"/>
          </p:cNvSpPr>
          <p:nvPr>
            <p:ph idx="1"/>
          </p:nvPr>
        </p:nvSpPr>
        <p:spPr>
          <a:xfrm>
            <a:off x="2589212" y="424069"/>
            <a:ext cx="8915400" cy="6175513"/>
          </a:xfrm>
        </p:spPr>
        <p:txBody>
          <a:bodyPr>
            <a:normAutofit/>
          </a:bodyPr>
          <a:lstStyle/>
          <a:p>
            <a:pPr marL="0" indent="0">
              <a:buNone/>
            </a:pPr>
            <a:r>
              <a:rPr lang="hr-HR" sz="2400" b="1" dirty="0"/>
              <a:t>ZADATAK 16.</a:t>
            </a:r>
            <a:r>
              <a:rPr lang="hr-HR" sz="2400" dirty="0"/>
              <a:t> (Županijsko natjecanje 2013.)</a:t>
            </a:r>
          </a:p>
          <a:p>
            <a:pPr marL="0" indent="0">
              <a:buNone/>
            </a:pPr>
            <a:br>
              <a:rPr lang="hr-HR" sz="2400" dirty="0"/>
            </a:br>
            <a:r>
              <a:rPr lang="hr-HR" sz="2400" dirty="0"/>
              <a:t>Anica  i Slavica pošle su na kupanje. Anica je kupila 5, a Slavica 3 slanca. Na izletu im se pridružila i Perica koja nije ništa kupila pa su odlučile slance podijeliti na tri jednaka dijela. Za svoj dio Perica im je dala 8 kn da ih pravedno podijele. Koliko je kuna dobila Anica, a koliko Slavica?</a:t>
            </a:r>
          </a:p>
          <a:p>
            <a:pPr marL="0" indent="0">
              <a:buNone/>
            </a:pPr>
            <a:br>
              <a:rPr lang="hr-HR" sz="2400" b="1" dirty="0"/>
            </a:br>
            <a:r>
              <a:rPr lang="hr-HR" sz="2400" b="1" dirty="0">
                <a:hlinkClick r:id="rId2" action="ppaction://hlinksldjump"/>
              </a:rPr>
              <a:t>1.način</a:t>
            </a:r>
            <a:endParaRPr lang="hr-HR" sz="2400" b="1" dirty="0"/>
          </a:p>
          <a:p>
            <a:pPr marL="0" indent="0">
              <a:buNone/>
            </a:pPr>
            <a:r>
              <a:rPr lang="hr-HR" sz="2400" b="1" dirty="0">
                <a:hlinkClick r:id="rId3" action="ppaction://hlinksldjump"/>
              </a:rPr>
              <a:t>2.način</a:t>
            </a:r>
            <a:endParaRPr lang="hr-HR" sz="2400" b="1" dirty="0"/>
          </a:p>
          <a:p>
            <a:pPr marL="0" indent="0">
              <a:buNone/>
            </a:pPr>
            <a:endParaRPr lang="hr-HR" sz="2400" dirty="0"/>
          </a:p>
        </p:txBody>
      </p:sp>
      <p:pic>
        <p:nvPicPr>
          <p:cNvPr id="5" name="Slika 4">
            <a:extLst>
              <a:ext uri="{FF2B5EF4-FFF2-40B4-BE49-F238E27FC236}">
                <a16:creationId xmlns:a16="http://schemas.microsoft.com/office/drawing/2014/main" id="{92A89AEF-8728-4F01-9B76-B64773BEAA65}"/>
              </a:ext>
            </a:extLst>
          </p:cNvPr>
          <p:cNvPicPr>
            <a:picLocks noChangeAspect="1"/>
          </p:cNvPicPr>
          <p:nvPr/>
        </p:nvPicPr>
        <p:blipFill>
          <a:blip r:embed="rId4"/>
          <a:stretch>
            <a:fillRect/>
          </a:stretch>
        </p:blipFill>
        <p:spPr>
          <a:xfrm>
            <a:off x="5730035" y="3931024"/>
            <a:ext cx="4167592" cy="2344271"/>
          </a:xfrm>
          <a:prstGeom prst="rect">
            <a:avLst/>
          </a:prstGeom>
        </p:spPr>
      </p:pic>
    </p:spTree>
    <p:extLst>
      <p:ext uri="{BB962C8B-B14F-4D97-AF65-F5344CB8AC3E}">
        <p14:creationId xmlns:p14="http://schemas.microsoft.com/office/powerpoint/2010/main" val="180201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4650F37C-326E-45A7-A014-CFB666349192}"/>
                  </a:ext>
                </a:extLst>
              </p:cNvPr>
              <p:cNvSpPr>
                <a:spLocks noGrp="1"/>
              </p:cNvSpPr>
              <p:nvPr>
                <p:ph idx="1"/>
              </p:nvPr>
            </p:nvSpPr>
            <p:spPr>
              <a:xfrm>
                <a:off x="2244655" y="622851"/>
                <a:ext cx="8915400" cy="5208105"/>
              </a:xfrm>
            </p:spPr>
            <p:txBody>
              <a:bodyPr>
                <a:normAutofit/>
              </a:bodyPr>
              <a:lstStyle/>
              <a:p>
                <a:pPr marL="0" indent="0">
                  <a:buNone/>
                </a:pPr>
                <a:r>
                  <a:rPr lang="hr-HR" sz="2400" b="1" dirty="0"/>
                  <a:t>ZADATAK 17. </a:t>
                </a:r>
                <a:r>
                  <a:rPr lang="hr-HR" sz="2400" dirty="0"/>
                  <a:t>(Županijsko natjecanje 2012.)</a:t>
                </a:r>
              </a:p>
              <a:p>
                <a:pPr marL="0" indent="0">
                  <a:buNone/>
                </a:pPr>
                <a:r>
                  <a:rPr lang="hr-HR" sz="2400" dirty="0"/>
                  <a:t>Čisteći snijeg Marko, Jure i Ante zaradili su svotu novca koju trebaju podijeliti na sljedeći način:</a:t>
                </a:r>
              </a:p>
              <a:p>
                <a:pPr marL="0" indent="0">
                  <a:buNone/>
                </a:pPr>
                <a:r>
                  <a:rPr lang="hr-HR" sz="2400" dirty="0"/>
                  <a:t>a) prvo Marko dobiva 500 kn i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5</m:t>
                        </m:r>
                      </m:den>
                    </m:f>
                  </m:oMath>
                </a14:m>
                <a:r>
                  <a:rPr lang="hr-HR" sz="2400" dirty="0"/>
                  <a:t> ostatka</a:t>
                </a:r>
              </a:p>
              <a:p>
                <a:pPr marL="0" indent="0">
                  <a:buNone/>
                </a:pPr>
                <a:r>
                  <a:rPr lang="hr-HR" sz="2400" dirty="0"/>
                  <a:t>b) zatim Jure dobiva 800 kn i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b="0" i="1" smtClean="0">
                            <a:latin typeface="Cambria Math" panose="02040503050406030204" pitchFamily="18" charset="0"/>
                          </a:rPr>
                          <m:t>4</m:t>
                        </m:r>
                      </m:den>
                    </m:f>
                  </m:oMath>
                </a14:m>
                <a:r>
                  <a:rPr lang="hr-HR" sz="2400" dirty="0"/>
                  <a:t>  novog ostatka</a:t>
                </a:r>
              </a:p>
              <a:p>
                <a:pPr marL="0" indent="0">
                  <a:buNone/>
                </a:pPr>
                <a:r>
                  <a:rPr lang="hr-HR" sz="2400" dirty="0"/>
                  <a:t>c) i na kraju Ante dobiva preostali novac tj. 900 kn.</a:t>
                </a:r>
              </a:p>
              <a:p>
                <a:pPr marL="0" indent="0">
                  <a:buNone/>
                </a:pPr>
                <a:endParaRPr lang="hr-HR" sz="2400" dirty="0"/>
              </a:p>
              <a:p>
                <a:pPr marL="0" indent="0">
                  <a:buNone/>
                </a:pPr>
                <a:r>
                  <a:rPr lang="hr-HR" sz="2400" b="1" dirty="0">
                    <a:hlinkClick r:id="rId2" action="ppaction://hlinksldjump"/>
                  </a:rPr>
                  <a:t>1.način</a:t>
                </a:r>
                <a:endParaRPr lang="hr-HR" sz="2400" b="1" dirty="0"/>
              </a:p>
              <a:p>
                <a:pPr marL="0" indent="0">
                  <a:buNone/>
                </a:pPr>
                <a:r>
                  <a:rPr lang="hr-HR" sz="2400" b="1" dirty="0">
                    <a:hlinkClick r:id="rId3" action="ppaction://hlinksldjump"/>
                  </a:rPr>
                  <a:t>2.način</a:t>
                </a:r>
                <a:endParaRPr lang="hr-HR" sz="2400" b="1" dirty="0"/>
              </a:p>
              <a:p>
                <a:endParaRPr lang="hr-HR" dirty="0"/>
              </a:p>
            </p:txBody>
          </p:sp>
        </mc:Choice>
        <mc:Fallback xmlns="">
          <p:sp>
            <p:nvSpPr>
              <p:cNvPr id="3" name="Rezervirano mjesto sadržaja 2">
                <a:extLst>
                  <a:ext uri="{FF2B5EF4-FFF2-40B4-BE49-F238E27FC236}">
                    <a16:creationId xmlns:a16="http://schemas.microsoft.com/office/drawing/2014/main" id="{4650F37C-326E-45A7-A014-CFB666349192}"/>
                  </a:ext>
                </a:extLst>
              </p:cNvPr>
              <p:cNvSpPr>
                <a:spLocks noGrp="1" noRot="1" noChangeAspect="1" noMove="1" noResize="1" noEditPoints="1" noAdjustHandles="1" noChangeArrowheads="1" noChangeShapeType="1" noTextEdit="1"/>
              </p:cNvSpPr>
              <p:nvPr>
                <p:ph idx="1"/>
              </p:nvPr>
            </p:nvSpPr>
            <p:spPr>
              <a:xfrm>
                <a:off x="2244655" y="622851"/>
                <a:ext cx="8915400" cy="5208105"/>
              </a:xfrm>
              <a:blipFill>
                <a:blip r:embed="rId4"/>
                <a:stretch>
                  <a:fillRect l="-1025" t="-936"/>
                </a:stretch>
              </a:blipFill>
            </p:spPr>
            <p:txBody>
              <a:bodyPr/>
              <a:lstStyle/>
              <a:p>
                <a:r>
                  <a:rPr lang="hr-HR">
                    <a:noFill/>
                  </a:rPr>
                  <a:t> </a:t>
                </a:r>
              </a:p>
            </p:txBody>
          </p:sp>
        </mc:Fallback>
      </mc:AlternateContent>
      <p:pic>
        <p:nvPicPr>
          <p:cNvPr id="8" name="Slika 7">
            <a:extLst>
              <a:ext uri="{FF2B5EF4-FFF2-40B4-BE49-F238E27FC236}">
                <a16:creationId xmlns:a16="http://schemas.microsoft.com/office/drawing/2014/main" id="{6E72419D-043A-4AD6-BD2A-6B02CFD1DFA3}"/>
              </a:ext>
            </a:extLst>
          </p:cNvPr>
          <p:cNvPicPr>
            <a:picLocks noChangeAspect="1"/>
          </p:cNvPicPr>
          <p:nvPr/>
        </p:nvPicPr>
        <p:blipFill>
          <a:blip r:embed="rId5"/>
          <a:stretch>
            <a:fillRect/>
          </a:stretch>
        </p:blipFill>
        <p:spPr>
          <a:xfrm>
            <a:off x="5620755" y="4071854"/>
            <a:ext cx="4326590" cy="2163295"/>
          </a:xfrm>
          <a:prstGeom prst="rect">
            <a:avLst/>
          </a:prstGeom>
        </p:spPr>
      </p:pic>
    </p:spTree>
    <p:extLst>
      <p:ext uri="{BB962C8B-B14F-4D97-AF65-F5344CB8AC3E}">
        <p14:creationId xmlns:p14="http://schemas.microsoft.com/office/powerpoint/2010/main" val="162410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26170"/>
          </a:xfrm>
        </p:spPr>
        <p:txBody>
          <a:bodyPr>
            <a:noAutofit/>
          </a:bodyPr>
          <a:lstStyle/>
          <a:p>
            <a:r>
              <a:rPr lang="hr-HR" sz="2400" b="1" dirty="0"/>
              <a:t>ZADATAK 18.</a:t>
            </a:r>
            <a:r>
              <a:rPr lang="hr-HR" sz="2400" dirty="0"/>
              <a:t> ( Županijsko natjecanje 1998.)</a:t>
            </a:r>
            <a:br>
              <a:rPr lang="hr-HR" sz="2400" b="1" dirty="0"/>
            </a:br>
            <a:br>
              <a:rPr lang="hr-HR" sz="2400" b="1" dirty="0"/>
            </a:br>
            <a:r>
              <a:rPr lang="hr-HR" sz="2400" dirty="0"/>
              <a:t>Obitelj Vinić ima u svom posjedu vinograd. </a:t>
            </a:r>
            <a:br>
              <a:rPr lang="hr-HR" sz="2400" dirty="0"/>
            </a:br>
            <a:r>
              <a:rPr lang="hr-HR" sz="2400" dirty="0"/>
              <a:t>Ako tata Vinić bere grožđe sam, vinograd će obrati za 10 sati, ako mama Vinić bere sama, vinograd će obrati za 12 sati. </a:t>
            </a:r>
            <a:br>
              <a:rPr lang="hr-HR" sz="2400" dirty="0"/>
            </a:br>
            <a:r>
              <a:rPr lang="hr-HR" sz="2400" dirty="0"/>
              <a:t>Ukoliko mama i tata Vinić beru grožđe 1 sat, a onda im se pridruži sin Vinić, vinograd će biti obran za 4 sata. Koliko sati je potrebno sinu Viniću da sam obere vinograd ? </a:t>
            </a:r>
            <a:br>
              <a:rPr lang="hr-HR" sz="2400" dirty="0"/>
            </a:br>
            <a:br>
              <a:rPr lang="hr-HR" sz="2400" dirty="0"/>
            </a:br>
            <a:br>
              <a:rPr lang="hr-HR" sz="2400" dirty="0"/>
            </a:br>
            <a:r>
              <a:rPr lang="hr-HR" sz="2400" b="1" dirty="0">
                <a:hlinkClick r:id="rId2" action="ppaction://hlinksldjump"/>
              </a:rPr>
              <a:t>1.način</a:t>
            </a:r>
            <a:br>
              <a:rPr lang="hr-HR" sz="2400" b="1" dirty="0"/>
            </a:br>
            <a:r>
              <a:rPr lang="hr-HR" sz="2400" b="1" dirty="0">
                <a:hlinkClick r:id="rId3" action="ppaction://hlinksldjump"/>
              </a:rPr>
              <a:t>2.način</a:t>
            </a:r>
            <a:endParaRPr lang="en-US" sz="2400" b="1" dirty="0"/>
          </a:p>
        </p:txBody>
      </p:sp>
      <p:pic>
        <p:nvPicPr>
          <p:cNvPr id="10" name="Slika 9">
            <a:extLst>
              <a:ext uri="{FF2B5EF4-FFF2-40B4-BE49-F238E27FC236}">
                <a16:creationId xmlns:a16="http://schemas.microsoft.com/office/drawing/2014/main" id="{644A9A23-132E-4006-B3F3-C805FD1BFFE9}"/>
              </a:ext>
            </a:extLst>
          </p:cNvPr>
          <p:cNvPicPr>
            <a:picLocks noChangeAspect="1"/>
          </p:cNvPicPr>
          <p:nvPr/>
        </p:nvPicPr>
        <p:blipFill>
          <a:blip r:embed="rId4"/>
          <a:stretch>
            <a:fillRect/>
          </a:stretch>
        </p:blipFill>
        <p:spPr>
          <a:xfrm>
            <a:off x="5908021" y="3823545"/>
            <a:ext cx="3415273" cy="2759817"/>
          </a:xfrm>
          <a:prstGeom prst="rect">
            <a:avLst/>
          </a:prstGeom>
        </p:spPr>
      </p:pic>
    </p:spTree>
    <p:extLst>
      <p:ext uri="{BB962C8B-B14F-4D97-AF65-F5344CB8AC3E}">
        <p14:creationId xmlns:p14="http://schemas.microsoft.com/office/powerpoint/2010/main" val="409048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41E80B-12F9-4810-9F14-4CF55F4BA459}"/>
              </a:ext>
            </a:extLst>
          </p:cNvPr>
          <p:cNvSpPr>
            <a:spLocks noGrp="1"/>
          </p:cNvSpPr>
          <p:nvPr>
            <p:ph type="title"/>
          </p:nvPr>
        </p:nvSpPr>
        <p:spPr>
          <a:xfrm>
            <a:off x="1819202" y="328689"/>
            <a:ext cx="8911687" cy="1280890"/>
          </a:xfrm>
        </p:spPr>
        <p:txBody>
          <a:bodyPr/>
          <a:lstStyle/>
          <a:p>
            <a:r>
              <a:rPr lang="hr-HR" b="1" dirty="0"/>
              <a:t>Metode rješavanja</a:t>
            </a:r>
          </a:p>
        </p:txBody>
      </p:sp>
      <p:sp>
        <p:nvSpPr>
          <p:cNvPr id="3" name="Rezervirano mjesto sadržaja 2">
            <a:extLst>
              <a:ext uri="{FF2B5EF4-FFF2-40B4-BE49-F238E27FC236}">
                <a16:creationId xmlns:a16="http://schemas.microsoft.com/office/drawing/2014/main" id="{5DD11509-1C70-44A7-9143-1A55A1C67014}"/>
              </a:ext>
            </a:extLst>
          </p:cNvPr>
          <p:cNvSpPr>
            <a:spLocks noGrp="1"/>
          </p:cNvSpPr>
          <p:nvPr>
            <p:ph idx="1"/>
          </p:nvPr>
        </p:nvSpPr>
        <p:spPr>
          <a:xfrm>
            <a:off x="1575581" y="969134"/>
            <a:ext cx="10055750" cy="5560177"/>
          </a:xfrm>
        </p:spPr>
        <p:txBody>
          <a:bodyPr>
            <a:normAutofit/>
          </a:bodyPr>
          <a:lstStyle/>
          <a:p>
            <a:r>
              <a:rPr lang="hr-HR" sz="2000" dirty="0"/>
              <a:t>Metode( strategije) za rješavanje problema su ”alati” koje koristimo za rješavanje problema. Pomažu razumjeti problem, razvijati i implementirati planove i procijeniti razumnost rješenja. Pojmovi strategija i metoda bliski su po svome značenju  pa ćemo ih i koristiti kao istoznačnice.</a:t>
            </a:r>
          </a:p>
          <a:p>
            <a:r>
              <a:rPr lang="nn-NO" sz="2400" b="1" dirty="0"/>
              <a:t>Neke od metoda rje</a:t>
            </a:r>
            <a:r>
              <a:rPr lang="hr-HR" sz="2400" b="1" dirty="0"/>
              <a:t>š</a:t>
            </a:r>
            <a:r>
              <a:rPr lang="nn-NO" sz="2400" b="1" dirty="0"/>
              <a:t>avanja</a:t>
            </a:r>
          </a:p>
          <a:p>
            <a:pPr marL="0" indent="0">
              <a:buNone/>
            </a:pPr>
            <a:r>
              <a:rPr lang="hr-HR" sz="2400" dirty="0"/>
              <a:t>1. </a:t>
            </a:r>
            <a:r>
              <a:rPr lang="hr-HR" sz="2400" dirty="0" err="1">
                <a:solidFill>
                  <a:srgbClr val="FF0000"/>
                </a:solidFill>
              </a:rPr>
              <a:t>Descartesova</a:t>
            </a:r>
            <a:r>
              <a:rPr lang="hr-HR" sz="2400" dirty="0">
                <a:solidFill>
                  <a:srgbClr val="FF0000"/>
                </a:solidFill>
              </a:rPr>
              <a:t> metoda (algebarska)</a:t>
            </a:r>
          </a:p>
          <a:p>
            <a:pPr marL="0" indent="0">
              <a:buNone/>
            </a:pPr>
            <a:r>
              <a:rPr lang="hr-HR" sz="2400" dirty="0"/>
              <a:t>2. metoda uzastopnih približavanja</a:t>
            </a:r>
          </a:p>
          <a:p>
            <a:pPr marL="0" indent="0">
              <a:buNone/>
            </a:pPr>
            <a:r>
              <a:rPr lang="hr-HR" sz="2400" dirty="0"/>
              <a:t>3. </a:t>
            </a:r>
            <a:r>
              <a:rPr lang="hr-HR" sz="2400" dirty="0">
                <a:solidFill>
                  <a:srgbClr val="FF0000"/>
                </a:solidFill>
              </a:rPr>
              <a:t>grafičko-aritmetička metoda</a:t>
            </a:r>
          </a:p>
          <a:p>
            <a:pPr marL="0" indent="0">
              <a:buNone/>
            </a:pPr>
            <a:r>
              <a:rPr lang="pt-BR" sz="2400" dirty="0"/>
              <a:t>4. </a:t>
            </a:r>
            <a:r>
              <a:rPr lang="pt-BR" sz="2400" dirty="0">
                <a:solidFill>
                  <a:srgbClr val="FF0000"/>
                </a:solidFill>
              </a:rPr>
              <a:t>metoda rje</a:t>
            </a:r>
            <a:r>
              <a:rPr lang="hr-HR" sz="2400" dirty="0">
                <a:solidFill>
                  <a:srgbClr val="FF0000"/>
                </a:solidFill>
              </a:rPr>
              <a:t>š</a:t>
            </a:r>
            <a:r>
              <a:rPr lang="pt-BR" sz="2400" dirty="0">
                <a:solidFill>
                  <a:srgbClr val="FF0000"/>
                </a:solidFill>
              </a:rPr>
              <a:t>avanja unatrag</a:t>
            </a:r>
          </a:p>
          <a:p>
            <a:pPr marL="0" indent="0">
              <a:buNone/>
            </a:pPr>
            <a:r>
              <a:rPr lang="hr-HR" sz="2400" dirty="0"/>
              <a:t>5. metoda lažne pretpostavke</a:t>
            </a:r>
          </a:p>
          <a:p>
            <a:pPr marL="0" indent="0">
              <a:buNone/>
            </a:pPr>
            <a:r>
              <a:rPr lang="hr-HR" sz="2400" dirty="0"/>
              <a:t>6. metode rješavanja </a:t>
            </a:r>
            <a:r>
              <a:rPr lang="hr-HR" sz="2400" dirty="0" err="1"/>
              <a:t>Diofantskih</a:t>
            </a:r>
            <a:r>
              <a:rPr lang="hr-HR" sz="2400" dirty="0"/>
              <a:t> jednadžbi</a:t>
            </a:r>
          </a:p>
          <a:p>
            <a:pPr marL="0" indent="0">
              <a:buNone/>
            </a:pPr>
            <a:r>
              <a:rPr lang="hr-HR" sz="2400" dirty="0"/>
              <a:t>7. metoda razlikovanja slučajeva</a:t>
            </a:r>
          </a:p>
          <a:p>
            <a:endParaRPr lang="hr-HR" dirty="0"/>
          </a:p>
          <a:p>
            <a:endParaRPr lang="hr-HR" dirty="0"/>
          </a:p>
        </p:txBody>
      </p:sp>
    </p:spTree>
    <p:extLst>
      <p:ext uri="{BB962C8B-B14F-4D97-AF65-F5344CB8AC3E}">
        <p14:creationId xmlns:p14="http://schemas.microsoft.com/office/powerpoint/2010/main" val="41856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C20D3E-A130-48F0-A062-DDB6F53AFFE6}"/>
              </a:ext>
            </a:extLst>
          </p:cNvPr>
          <p:cNvSpPr>
            <a:spLocks noGrp="1"/>
          </p:cNvSpPr>
          <p:nvPr>
            <p:ph type="title"/>
          </p:nvPr>
        </p:nvSpPr>
        <p:spPr>
          <a:xfrm>
            <a:off x="2413631" y="252607"/>
            <a:ext cx="8911687" cy="1280890"/>
          </a:xfrm>
        </p:spPr>
        <p:txBody>
          <a:bodyPr/>
          <a:lstStyle/>
          <a:p>
            <a:r>
              <a:rPr lang="hr-HR" b="1" dirty="0"/>
              <a:t>           RJEŠENJA ZADATAKA</a:t>
            </a:r>
          </a:p>
        </p:txBody>
      </p:sp>
      <p:pic>
        <p:nvPicPr>
          <p:cNvPr id="7" name="Rezervirano mjesto sadržaja 6">
            <a:extLst>
              <a:ext uri="{FF2B5EF4-FFF2-40B4-BE49-F238E27FC236}">
                <a16:creationId xmlns:a16="http://schemas.microsoft.com/office/drawing/2014/main" id="{C55946F0-9ADA-41BD-BAB9-BF70CA6B821B}"/>
              </a:ext>
            </a:extLst>
          </p:cNvPr>
          <p:cNvPicPr>
            <a:picLocks noGrp="1" noChangeAspect="1"/>
          </p:cNvPicPr>
          <p:nvPr>
            <p:ph idx="1"/>
          </p:nvPr>
        </p:nvPicPr>
        <p:blipFill>
          <a:blip r:embed="rId2"/>
          <a:stretch>
            <a:fillRect/>
          </a:stretch>
        </p:blipFill>
        <p:spPr>
          <a:xfrm>
            <a:off x="7404659" y="2787743"/>
            <a:ext cx="2743387" cy="2834995"/>
          </a:xfrm>
          <a:prstGeom prst="rect">
            <a:avLst/>
          </a:prstGeom>
        </p:spPr>
      </p:pic>
      <p:pic>
        <p:nvPicPr>
          <p:cNvPr id="8" name="Slika 7">
            <a:extLst>
              <a:ext uri="{FF2B5EF4-FFF2-40B4-BE49-F238E27FC236}">
                <a16:creationId xmlns:a16="http://schemas.microsoft.com/office/drawing/2014/main" id="{97A86CE7-64D3-4661-BBA7-660CBB9A9E4B}"/>
              </a:ext>
            </a:extLst>
          </p:cNvPr>
          <p:cNvPicPr>
            <a:picLocks noChangeAspect="1"/>
          </p:cNvPicPr>
          <p:nvPr/>
        </p:nvPicPr>
        <p:blipFill>
          <a:blip r:embed="rId3"/>
          <a:stretch>
            <a:fillRect/>
          </a:stretch>
        </p:blipFill>
        <p:spPr>
          <a:xfrm>
            <a:off x="3315528" y="1533497"/>
            <a:ext cx="3733240" cy="4827466"/>
          </a:xfrm>
          <a:prstGeom prst="rect">
            <a:avLst/>
          </a:prstGeom>
        </p:spPr>
      </p:pic>
    </p:spTree>
    <p:extLst>
      <p:ext uri="{BB962C8B-B14F-4D97-AF65-F5344CB8AC3E}">
        <p14:creationId xmlns:p14="http://schemas.microsoft.com/office/powerpoint/2010/main" val="788757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7939BA-93B5-452F-A88F-78D6C3FF8FE5}"/>
              </a:ext>
            </a:extLst>
          </p:cNvPr>
          <p:cNvSpPr>
            <a:spLocks noGrp="1"/>
          </p:cNvSpPr>
          <p:nvPr>
            <p:ph type="title"/>
          </p:nvPr>
        </p:nvSpPr>
        <p:spPr>
          <a:xfrm>
            <a:off x="1931703" y="534345"/>
            <a:ext cx="8911687" cy="820377"/>
          </a:xfrm>
        </p:spPr>
        <p:txBody>
          <a:bodyPr>
            <a:normAutofit/>
          </a:bodyPr>
          <a:lstStyle/>
          <a:p>
            <a:r>
              <a:rPr lang="hr-HR" sz="2400" b="1" dirty="0"/>
              <a:t>Rješenje ZADATAK 2.     METODA DUŽINA</a:t>
            </a:r>
          </a:p>
        </p:txBody>
      </p:sp>
      <p:sp>
        <p:nvSpPr>
          <p:cNvPr id="3" name="Rezervirano mjesto sadržaja 2">
            <a:extLst>
              <a:ext uri="{FF2B5EF4-FFF2-40B4-BE49-F238E27FC236}">
                <a16:creationId xmlns:a16="http://schemas.microsoft.com/office/drawing/2014/main" id="{2E3C4E69-5C5B-41B9-9C60-B909378C90CB}"/>
              </a:ext>
            </a:extLst>
          </p:cNvPr>
          <p:cNvSpPr>
            <a:spLocks noGrp="1"/>
          </p:cNvSpPr>
          <p:nvPr>
            <p:ph idx="1"/>
          </p:nvPr>
        </p:nvSpPr>
        <p:spPr>
          <a:xfrm>
            <a:off x="2589212" y="2133600"/>
            <a:ext cx="8915400" cy="4240696"/>
          </a:xfrm>
        </p:spPr>
        <p:txBody>
          <a:bodyPr/>
          <a:lstStyle/>
          <a:p>
            <a:pPr marL="0" indent="0">
              <a:buNone/>
            </a:pPr>
            <a:r>
              <a:rPr lang="hr-HR" dirty="0"/>
              <a:t>Manji broj     </a:t>
            </a:r>
          </a:p>
          <a:p>
            <a:pPr marL="0" indent="0">
              <a:buNone/>
            </a:pPr>
            <a:endParaRPr lang="hr-HR" dirty="0"/>
          </a:p>
          <a:p>
            <a:pPr marL="0" indent="0">
              <a:buNone/>
            </a:pPr>
            <a:r>
              <a:rPr lang="hr-HR" dirty="0"/>
              <a:t>Veći broj</a:t>
            </a:r>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r>
              <a:rPr lang="hr-HR" dirty="0"/>
              <a:t>                                                               10-1=9</a:t>
            </a:r>
          </a:p>
          <a:p>
            <a:pPr marL="0" indent="0">
              <a:buNone/>
            </a:pPr>
            <a:r>
              <a:rPr lang="hr-HR" dirty="0"/>
              <a:t>                                                            </a:t>
            </a:r>
          </a:p>
          <a:p>
            <a:pPr marL="0" indent="0">
              <a:buNone/>
            </a:pPr>
            <a:endParaRPr lang="hr-HR" dirty="0"/>
          </a:p>
        </p:txBody>
      </p:sp>
      <p:sp>
        <p:nvSpPr>
          <p:cNvPr id="4" name="TekstniOkvir 3">
            <a:extLst>
              <a:ext uri="{FF2B5EF4-FFF2-40B4-BE49-F238E27FC236}">
                <a16:creationId xmlns:a16="http://schemas.microsoft.com/office/drawing/2014/main" id="{BAF0C7CE-C979-47D2-9D88-35490012A995}"/>
              </a:ext>
            </a:extLst>
          </p:cNvPr>
          <p:cNvSpPr txBox="1"/>
          <p:nvPr/>
        </p:nvSpPr>
        <p:spPr>
          <a:xfrm>
            <a:off x="10416209" y="6377621"/>
            <a:ext cx="1538977" cy="369332"/>
          </a:xfrm>
          <a:prstGeom prst="rect">
            <a:avLst/>
          </a:prstGeom>
          <a:noFill/>
        </p:spPr>
        <p:txBody>
          <a:bodyPr wrap="square" rtlCol="0">
            <a:spAutoFit/>
          </a:bodyPr>
          <a:lstStyle/>
          <a:p>
            <a:r>
              <a:rPr lang="hr-HR" dirty="0">
                <a:hlinkClick r:id="rId2" action="ppaction://hlinksldjump"/>
              </a:rPr>
              <a:t>POVRATAK</a:t>
            </a:r>
            <a:endParaRPr lang="hr-HR" dirty="0"/>
          </a:p>
        </p:txBody>
      </p:sp>
      <p:cxnSp>
        <p:nvCxnSpPr>
          <p:cNvPr id="5" name="Ravni poveznik 4">
            <a:extLst>
              <a:ext uri="{FF2B5EF4-FFF2-40B4-BE49-F238E27FC236}">
                <a16:creationId xmlns:a16="http://schemas.microsoft.com/office/drawing/2014/main" id="{E334E868-B928-4E61-9186-292B10C16BC3}"/>
              </a:ext>
            </a:extLst>
          </p:cNvPr>
          <p:cNvCxnSpPr/>
          <p:nvPr/>
        </p:nvCxnSpPr>
        <p:spPr>
          <a:xfrm>
            <a:off x="3989373" y="2438399"/>
            <a:ext cx="742121"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3" name="Grupa 12">
            <a:extLst>
              <a:ext uri="{FF2B5EF4-FFF2-40B4-BE49-F238E27FC236}">
                <a16:creationId xmlns:a16="http://schemas.microsoft.com/office/drawing/2014/main" id="{CFC74E6E-5601-46E8-8DC4-CDD1AC87B12A}"/>
              </a:ext>
            </a:extLst>
          </p:cNvPr>
          <p:cNvGrpSpPr/>
          <p:nvPr/>
        </p:nvGrpSpPr>
        <p:grpSpPr>
          <a:xfrm>
            <a:off x="3989373" y="2557293"/>
            <a:ext cx="3577618" cy="689113"/>
            <a:chOff x="3989373" y="2544417"/>
            <a:chExt cx="3577618" cy="689113"/>
          </a:xfrm>
        </p:grpSpPr>
        <p:cxnSp>
          <p:nvCxnSpPr>
            <p:cNvPr id="6" name="Ravni poveznik 5">
              <a:extLst>
                <a:ext uri="{FF2B5EF4-FFF2-40B4-BE49-F238E27FC236}">
                  <a16:creationId xmlns:a16="http://schemas.microsoft.com/office/drawing/2014/main" id="{D8DBAC7C-45B5-451B-AC67-0E1A42462AA3}"/>
                </a:ext>
              </a:extLst>
            </p:cNvPr>
            <p:cNvCxnSpPr/>
            <p:nvPr/>
          </p:nvCxnSpPr>
          <p:spPr>
            <a:xfrm>
              <a:off x="3989373" y="3233530"/>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Ravni poveznik 6">
              <a:extLst>
                <a:ext uri="{FF2B5EF4-FFF2-40B4-BE49-F238E27FC236}">
                  <a16:creationId xmlns:a16="http://schemas.microsoft.com/office/drawing/2014/main" id="{C6A2D5C5-65BF-41ED-9549-37FAD5D97765}"/>
                </a:ext>
              </a:extLst>
            </p:cNvPr>
            <p:cNvCxnSpPr>
              <a:cxnSpLocks/>
            </p:cNvCxnSpPr>
            <p:nvPr/>
          </p:nvCxnSpPr>
          <p:spPr>
            <a:xfrm>
              <a:off x="4877268" y="3233530"/>
              <a:ext cx="2689723"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kstniOkvir 10">
              <a:extLst>
                <a:ext uri="{FF2B5EF4-FFF2-40B4-BE49-F238E27FC236}">
                  <a16:creationId xmlns:a16="http://schemas.microsoft.com/office/drawing/2014/main" id="{9F83F929-278E-4086-B8EF-E9B0B9E113DD}"/>
                </a:ext>
              </a:extLst>
            </p:cNvPr>
            <p:cNvSpPr txBox="1"/>
            <p:nvPr/>
          </p:nvSpPr>
          <p:spPr>
            <a:xfrm>
              <a:off x="5645426" y="2544417"/>
              <a:ext cx="901148" cy="646331"/>
            </a:xfrm>
            <a:prstGeom prst="rect">
              <a:avLst/>
            </a:prstGeom>
            <a:noFill/>
          </p:spPr>
          <p:txBody>
            <a:bodyPr wrap="square" rtlCol="0">
              <a:spAutoFit/>
            </a:bodyPr>
            <a:lstStyle/>
            <a:p>
              <a:r>
                <a:rPr lang="hr-HR" dirty="0"/>
                <a:t>             10</a:t>
              </a:r>
            </a:p>
          </p:txBody>
        </p:sp>
      </p:grpSp>
      <p:grpSp>
        <p:nvGrpSpPr>
          <p:cNvPr id="39" name="Grupa 38">
            <a:extLst>
              <a:ext uri="{FF2B5EF4-FFF2-40B4-BE49-F238E27FC236}">
                <a16:creationId xmlns:a16="http://schemas.microsoft.com/office/drawing/2014/main" id="{7CEAE572-D1AD-4850-BA21-B153226F1F28}"/>
              </a:ext>
            </a:extLst>
          </p:cNvPr>
          <p:cNvGrpSpPr/>
          <p:nvPr/>
        </p:nvGrpSpPr>
        <p:grpSpPr>
          <a:xfrm>
            <a:off x="3976588" y="3662328"/>
            <a:ext cx="3778347" cy="783775"/>
            <a:chOff x="3976588" y="3662328"/>
            <a:chExt cx="3778347" cy="783775"/>
          </a:xfrm>
        </p:grpSpPr>
        <p:sp>
          <p:nvSpPr>
            <p:cNvPr id="9" name="TekstniOkvir 8">
              <a:extLst>
                <a:ext uri="{FF2B5EF4-FFF2-40B4-BE49-F238E27FC236}">
                  <a16:creationId xmlns:a16="http://schemas.microsoft.com/office/drawing/2014/main" id="{81E66800-7D6B-4AC7-B0D5-2893C6D4E1C2}"/>
                </a:ext>
              </a:extLst>
            </p:cNvPr>
            <p:cNvSpPr txBox="1"/>
            <p:nvPr/>
          </p:nvSpPr>
          <p:spPr>
            <a:xfrm>
              <a:off x="5918894" y="3662328"/>
              <a:ext cx="901148" cy="369332"/>
            </a:xfrm>
            <a:prstGeom prst="rect">
              <a:avLst/>
            </a:prstGeom>
            <a:noFill/>
          </p:spPr>
          <p:txBody>
            <a:bodyPr wrap="square" rtlCol="0">
              <a:spAutoFit/>
            </a:bodyPr>
            <a:lstStyle/>
            <a:p>
              <a:r>
                <a:rPr lang="hr-HR" dirty="0"/>
                <a:t>10</a:t>
              </a:r>
            </a:p>
          </p:txBody>
        </p:sp>
        <p:cxnSp>
          <p:nvCxnSpPr>
            <p:cNvPr id="10" name="Ravni poveznik 9">
              <a:extLst>
                <a:ext uri="{FF2B5EF4-FFF2-40B4-BE49-F238E27FC236}">
                  <a16:creationId xmlns:a16="http://schemas.microsoft.com/office/drawing/2014/main" id="{EB79B31F-0FB1-447A-9AF4-617EFF816E60}"/>
                </a:ext>
              </a:extLst>
            </p:cNvPr>
            <p:cNvCxnSpPr/>
            <p:nvPr/>
          </p:nvCxnSpPr>
          <p:spPr>
            <a:xfrm>
              <a:off x="3976589" y="4022411"/>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Ravni poveznik 11">
              <a:extLst>
                <a:ext uri="{FF2B5EF4-FFF2-40B4-BE49-F238E27FC236}">
                  <a16:creationId xmlns:a16="http://schemas.microsoft.com/office/drawing/2014/main" id="{C546940A-0E5F-42BD-B8DE-D181D91F25AA}"/>
                </a:ext>
              </a:extLst>
            </p:cNvPr>
            <p:cNvCxnSpPr>
              <a:cxnSpLocks/>
            </p:cNvCxnSpPr>
            <p:nvPr/>
          </p:nvCxnSpPr>
          <p:spPr>
            <a:xfrm>
              <a:off x="4784736" y="4022411"/>
              <a:ext cx="2954533" cy="9249"/>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Ravni poveznik 16">
              <a:extLst>
                <a:ext uri="{FF2B5EF4-FFF2-40B4-BE49-F238E27FC236}">
                  <a16:creationId xmlns:a16="http://schemas.microsoft.com/office/drawing/2014/main" id="{333598CB-65B9-4868-BC59-A64857AE788B}"/>
                </a:ext>
              </a:extLst>
            </p:cNvPr>
            <p:cNvCxnSpPr/>
            <p:nvPr/>
          </p:nvCxnSpPr>
          <p:spPr>
            <a:xfrm>
              <a:off x="3976588" y="444610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Ravni poveznik 17">
              <a:extLst>
                <a:ext uri="{FF2B5EF4-FFF2-40B4-BE49-F238E27FC236}">
                  <a16:creationId xmlns:a16="http://schemas.microsoft.com/office/drawing/2014/main" id="{18503345-802F-40AD-9328-EB0164962856}"/>
                </a:ext>
              </a:extLst>
            </p:cNvPr>
            <p:cNvCxnSpPr/>
            <p:nvPr/>
          </p:nvCxnSpPr>
          <p:spPr>
            <a:xfrm>
              <a:off x="4805712" y="4446103"/>
              <a:ext cx="74212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Ravni poveznik 18">
              <a:extLst>
                <a:ext uri="{FF2B5EF4-FFF2-40B4-BE49-F238E27FC236}">
                  <a16:creationId xmlns:a16="http://schemas.microsoft.com/office/drawing/2014/main" id="{134997D2-C167-4C60-A9F8-A09E9922B5DE}"/>
                </a:ext>
              </a:extLst>
            </p:cNvPr>
            <p:cNvCxnSpPr/>
            <p:nvPr/>
          </p:nvCxnSpPr>
          <p:spPr>
            <a:xfrm>
              <a:off x="5645426" y="4446103"/>
              <a:ext cx="74212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Ravni poveznik 19">
              <a:extLst>
                <a:ext uri="{FF2B5EF4-FFF2-40B4-BE49-F238E27FC236}">
                  <a16:creationId xmlns:a16="http://schemas.microsoft.com/office/drawing/2014/main" id="{98CBBA9E-684A-429C-A86B-CF647BE28B69}"/>
                </a:ext>
              </a:extLst>
            </p:cNvPr>
            <p:cNvCxnSpPr/>
            <p:nvPr/>
          </p:nvCxnSpPr>
          <p:spPr>
            <a:xfrm>
              <a:off x="6448981" y="4446103"/>
              <a:ext cx="74212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Ravni poveznik 22">
              <a:extLst>
                <a:ext uri="{FF2B5EF4-FFF2-40B4-BE49-F238E27FC236}">
                  <a16:creationId xmlns:a16="http://schemas.microsoft.com/office/drawing/2014/main" id="{96CA15F3-03D3-44D9-A8D8-E3F7328FF072}"/>
                </a:ext>
              </a:extLst>
            </p:cNvPr>
            <p:cNvCxnSpPr>
              <a:cxnSpLocks/>
            </p:cNvCxnSpPr>
            <p:nvPr/>
          </p:nvCxnSpPr>
          <p:spPr>
            <a:xfrm>
              <a:off x="7301948" y="4446103"/>
              <a:ext cx="437321" cy="0"/>
            </a:xfrm>
            <a:prstGeom prst="line">
              <a:avLst/>
            </a:prstGeom>
          </p:spPr>
          <p:style>
            <a:lnRef idx="3">
              <a:schemeClr val="accent4"/>
            </a:lnRef>
            <a:fillRef idx="0">
              <a:schemeClr val="accent4"/>
            </a:fillRef>
            <a:effectRef idx="2">
              <a:schemeClr val="accent4"/>
            </a:effectRef>
            <a:fontRef idx="minor">
              <a:schemeClr val="tx1"/>
            </a:fontRef>
          </p:style>
        </p:cxnSp>
        <p:sp>
          <p:nvSpPr>
            <p:cNvPr id="29" name="TekstniOkvir 28">
              <a:extLst>
                <a:ext uri="{FF2B5EF4-FFF2-40B4-BE49-F238E27FC236}">
                  <a16:creationId xmlns:a16="http://schemas.microsoft.com/office/drawing/2014/main" id="{3B88C52C-8803-4169-80E0-3DF0EAE2395E}"/>
                </a:ext>
              </a:extLst>
            </p:cNvPr>
            <p:cNvSpPr txBox="1"/>
            <p:nvPr/>
          </p:nvSpPr>
          <p:spPr>
            <a:xfrm>
              <a:off x="7379046" y="4054215"/>
              <a:ext cx="375889" cy="369332"/>
            </a:xfrm>
            <a:prstGeom prst="rect">
              <a:avLst/>
            </a:prstGeom>
            <a:noFill/>
          </p:spPr>
          <p:txBody>
            <a:bodyPr wrap="square" rtlCol="0">
              <a:spAutoFit/>
            </a:bodyPr>
            <a:lstStyle/>
            <a:p>
              <a:r>
                <a:rPr lang="hr-HR" dirty="0"/>
                <a:t>1</a:t>
              </a:r>
            </a:p>
          </p:txBody>
        </p:sp>
      </p:grpSp>
      <p:sp>
        <p:nvSpPr>
          <p:cNvPr id="31" name="Desna vitičasta zagrada 30">
            <a:extLst>
              <a:ext uri="{FF2B5EF4-FFF2-40B4-BE49-F238E27FC236}">
                <a16:creationId xmlns:a16="http://schemas.microsoft.com/office/drawing/2014/main" id="{0B3A1659-CD93-4AE8-8F63-EED3642274BE}"/>
              </a:ext>
            </a:extLst>
          </p:cNvPr>
          <p:cNvSpPr/>
          <p:nvPr/>
        </p:nvSpPr>
        <p:spPr>
          <a:xfrm>
            <a:off x="8203096" y="3846994"/>
            <a:ext cx="278295" cy="7912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32" name="TekstniOkvir 31">
            <a:extLst>
              <a:ext uri="{FF2B5EF4-FFF2-40B4-BE49-F238E27FC236}">
                <a16:creationId xmlns:a16="http://schemas.microsoft.com/office/drawing/2014/main" id="{CAEFFCD3-7628-4709-8881-6EA4BA710BE7}"/>
              </a:ext>
            </a:extLst>
          </p:cNvPr>
          <p:cNvSpPr txBox="1"/>
          <p:nvPr/>
        </p:nvSpPr>
        <p:spPr>
          <a:xfrm>
            <a:off x="8600661" y="4054215"/>
            <a:ext cx="1364974" cy="369332"/>
          </a:xfrm>
          <a:prstGeom prst="rect">
            <a:avLst/>
          </a:prstGeom>
          <a:noFill/>
        </p:spPr>
        <p:txBody>
          <a:bodyPr wrap="square" rtlCol="0">
            <a:spAutoFit/>
          </a:bodyPr>
          <a:lstStyle/>
          <a:p>
            <a:r>
              <a:rPr lang="hr-HR" dirty="0"/>
              <a:t>jednako</a:t>
            </a:r>
          </a:p>
        </p:txBody>
      </p:sp>
      <p:grpSp>
        <p:nvGrpSpPr>
          <p:cNvPr id="40" name="Grupa 39">
            <a:extLst>
              <a:ext uri="{FF2B5EF4-FFF2-40B4-BE49-F238E27FC236}">
                <a16:creationId xmlns:a16="http://schemas.microsoft.com/office/drawing/2014/main" id="{D1A4C846-6E30-4715-AB8A-79B99E2C86C3}"/>
              </a:ext>
            </a:extLst>
          </p:cNvPr>
          <p:cNvGrpSpPr/>
          <p:nvPr/>
        </p:nvGrpSpPr>
        <p:grpSpPr>
          <a:xfrm>
            <a:off x="3976588" y="5115337"/>
            <a:ext cx="2490472" cy="0"/>
            <a:chOff x="3976588" y="5049077"/>
            <a:chExt cx="2490472" cy="0"/>
          </a:xfrm>
        </p:grpSpPr>
        <p:cxnSp>
          <p:nvCxnSpPr>
            <p:cNvPr id="33" name="Ravni poveznik 32">
              <a:extLst>
                <a:ext uri="{FF2B5EF4-FFF2-40B4-BE49-F238E27FC236}">
                  <a16:creationId xmlns:a16="http://schemas.microsoft.com/office/drawing/2014/main" id="{F3E81744-3B1D-4A2F-A5D3-3665476722B1}"/>
                </a:ext>
              </a:extLst>
            </p:cNvPr>
            <p:cNvCxnSpPr/>
            <p:nvPr/>
          </p:nvCxnSpPr>
          <p:spPr>
            <a:xfrm>
              <a:off x="3976588" y="5049077"/>
              <a:ext cx="74212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4" name="Ravni poveznik 33">
              <a:extLst>
                <a:ext uri="{FF2B5EF4-FFF2-40B4-BE49-F238E27FC236}">
                  <a16:creationId xmlns:a16="http://schemas.microsoft.com/office/drawing/2014/main" id="{C5B4F1CC-1BF3-4B0C-949A-9E54B4A5393B}"/>
                </a:ext>
              </a:extLst>
            </p:cNvPr>
            <p:cNvCxnSpPr/>
            <p:nvPr/>
          </p:nvCxnSpPr>
          <p:spPr>
            <a:xfrm>
              <a:off x="5724939" y="5049077"/>
              <a:ext cx="74212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Ravni poveznik 34">
              <a:extLst>
                <a:ext uri="{FF2B5EF4-FFF2-40B4-BE49-F238E27FC236}">
                  <a16:creationId xmlns:a16="http://schemas.microsoft.com/office/drawing/2014/main" id="{DD970F5A-BAB1-4BE4-8789-2DD4DB9D1906}"/>
                </a:ext>
              </a:extLst>
            </p:cNvPr>
            <p:cNvCxnSpPr/>
            <p:nvPr/>
          </p:nvCxnSpPr>
          <p:spPr>
            <a:xfrm>
              <a:off x="4784736" y="5049077"/>
              <a:ext cx="742121" cy="0"/>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41" name="Grupa 40">
            <a:extLst>
              <a:ext uri="{FF2B5EF4-FFF2-40B4-BE49-F238E27FC236}">
                <a16:creationId xmlns:a16="http://schemas.microsoft.com/office/drawing/2014/main" id="{FC8C19CE-E7B6-4324-B3D6-C8E95C3AD8EF}"/>
              </a:ext>
            </a:extLst>
          </p:cNvPr>
          <p:cNvGrpSpPr/>
          <p:nvPr/>
        </p:nvGrpSpPr>
        <p:grpSpPr>
          <a:xfrm>
            <a:off x="3976587" y="5429085"/>
            <a:ext cx="742121" cy="408334"/>
            <a:chOff x="3976588" y="5237091"/>
            <a:chExt cx="742121" cy="408334"/>
          </a:xfrm>
        </p:grpSpPr>
        <p:cxnSp>
          <p:nvCxnSpPr>
            <p:cNvPr id="36" name="Ravni poveznik 35">
              <a:extLst>
                <a:ext uri="{FF2B5EF4-FFF2-40B4-BE49-F238E27FC236}">
                  <a16:creationId xmlns:a16="http://schemas.microsoft.com/office/drawing/2014/main" id="{21DE6411-5C5A-404A-90B6-A3FF447D5C64}"/>
                </a:ext>
              </a:extLst>
            </p:cNvPr>
            <p:cNvCxnSpPr/>
            <p:nvPr/>
          </p:nvCxnSpPr>
          <p:spPr>
            <a:xfrm>
              <a:off x="3976588" y="5645425"/>
              <a:ext cx="742121" cy="0"/>
            </a:xfrm>
            <a:prstGeom prst="line">
              <a:avLst/>
            </a:prstGeom>
          </p:spPr>
          <p:style>
            <a:lnRef idx="3">
              <a:schemeClr val="accent4"/>
            </a:lnRef>
            <a:fillRef idx="0">
              <a:schemeClr val="accent4"/>
            </a:fillRef>
            <a:effectRef idx="2">
              <a:schemeClr val="accent4"/>
            </a:effectRef>
            <a:fontRef idx="minor">
              <a:schemeClr val="tx1"/>
            </a:fontRef>
          </p:style>
        </p:cxnSp>
        <p:sp>
          <p:nvSpPr>
            <p:cNvPr id="37" name="TekstniOkvir 36">
              <a:extLst>
                <a:ext uri="{FF2B5EF4-FFF2-40B4-BE49-F238E27FC236}">
                  <a16:creationId xmlns:a16="http://schemas.microsoft.com/office/drawing/2014/main" id="{AFADA2F6-7E8C-4E7C-A8E7-3A9C93B5635B}"/>
                </a:ext>
              </a:extLst>
            </p:cNvPr>
            <p:cNvSpPr txBox="1"/>
            <p:nvPr/>
          </p:nvSpPr>
          <p:spPr>
            <a:xfrm>
              <a:off x="4168743" y="5237091"/>
              <a:ext cx="357809" cy="369332"/>
            </a:xfrm>
            <a:prstGeom prst="rect">
              <a:avLst/>
            </a:prstGeom>
            <a:noFill/>
            <a:ln>
              <a:solidFill>
                <a:schemeClr val="accent1">
                  <a:lumMod val="75000"/>
                </a:schemeClr>
              </a:solidFill>
            </a:ln>
          </p:spPr>
          <p:txBody>
            <a:bodyPr wrap="square" rtlCol="0">
              <a:spAutoFit/>
            </a:bodyPr>
            <a:lstStyle/>
            <a:p>
              <a:r>
                <a:rPr lang="hr-HR" b="1" dirty="0"/>
                <a:t>3</a:t>
              </a:r>
            </a:p>
          </p:txBody>
        </p:sp>
      </p:grpSp>
      <p:sp>
        <p:nvSpPr>
          <p:cNvPr id="38" name="TekstniOkvir 37">
            <a:extLst>
              <a:ext uri="{FF2B5EF4-FFF2-40B4-BE49-F238E27FC236}">
                <a16:creationId xmlns:a16="http://schemas.microsoft.com/office/drawing/2014/main" id="{32F1472E-98B8-4E67-A951-62969AFAFE09}"/>
              </a:ext>
            </a:extLst>
          </p:cNvPr>
          <p:cNvSpPr txBox="1"/>
          <p:nvPr/>
        </p:nvSpPr>
        <p:spPr>
          <a:xfrm>
            <a:off x="5627345" y="5461679"/>
            <a:ext cx="4788864" cy="830997"/>
          </a:xfrm>
          <a:prstGeom prst="rect">
            <a:avLst/>
          </a:prstGeom>
          <a:noFill/>
        </p:spPr>
        <p:txBody>
          <a:bodyPr wrap="square" rtlCol="0">
            <a:spAutoFit/>
          </a:bodyPr>
          <a:lstStyle/>
          <a:p>
            <a:r>
              <a:rPr lang="hr-HR" sz="2400" dirty="0"/>
              <a:t>Manji broj je 3, a veći 13.         PROVJERA    13:3=4 i ostatak 1</a:t>
            </a:r>
          </a:p>
        </p:txBody>
      </p:sp>
    </p:spTree>
    <p:extLst>
      <p:ext uri="{BB962C8B-B14F-4D97-AF65-F5344CB8AC3E}">
        <p14:creationId xmlns:p14="http://schemas.microsoft.com/office/powerpoint/2010/main" val="2646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 calcmode="lin" valueType="num">
                                      <p:cBhvr additive="base">
                                        <p:cTn id="5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0B711FC-719E-42B4-8AE5-BF00ED71C9CD}"/>
              </a:ext>
            </a:extLst>
          </p:cNvPr>
          <p:cNvPicPr>
            <a:picLocks noChangeAspect="1"/>
          </p:cNvPicPr>
          <p:nvPr/>
        </p:nvPicPr>
        <p:blipFill>
          <a:blip r:embed="rId2"/>
          <a:stretch>
            <a:fillRect/>
          </a:stretch>
        </p:blipFill>
        <p:spPr>
          <a:xfrm>
            <a:off x="3045154" y="4642491"/>
            <a:ext cx="1662211" cy="2215509"/>
          </a:xfrm>
          <a:prstGeom prst="rect">
            <a:avLst/>
          </a:prstGeom>
        </p:spPr>
      </p:pic>
      <p:sp>
        <p:nvSpPr>
          <p:cNvPr id="2" name="Naslov 1">
            <a:extLst>
              <a:ext uri="{FF2B5EF4-FFF2-40B4-BE49-F238E27FC236}">
                <a16:creationId xmlns:a16="http://schemas.microsoft.com/office/drawing/2014/main" id="{951BF268-62EE-485F-8A71-F4BB2B05E790}"/>
              </a:ext>
            </a:extLst>
          </p:cNvPr>
          <p:cNvSpPr>
            <a:spLocks noGrp="1"/>
          </p:cNvSpPr>
          <p:nvPr>
            <p:ph type="title"/>
          </p:nvPr>
        </p:nvSpPr>
        <p:spPr>
          <a:xfrm>
            <a:off x="2194384" y="477708"/>
            <a:ext cx="8911687" cy="714360"/>
          </a:xfrm>
        </p:spPr>
        <p:txBody>
          <a:bodyPr>
            <a:normAutofit/>
          </a:bodyPr>
          <a:lstStyle/>
          <a:p>
            <a:r>
              <a:rPr lang="hr-HR" sz="2400" b="1" dirty="0"/>
              <a:t>Rješenje ZADATAK 3</a:t>
            </a:r>
            <a:r>
              <a:rPr lang="hr-HR" sz="2400" dirty="0"/>
              <a:t>.(Županijsko natjecanje 2010.)</a:t>
            </a:r>
          </a:p>
        </p:txBody>
      </p:sp>
      <p:sp>
        <p:nvSpPr>
          <p:cNvPr id="3" name="Rezervirano mjesto sadržaja 2">
            <a:extLst>
              <a:ext uri="{FF2B5EF4-FFF2-40B4-BE49-F238E27FC236}">
                <a16:creationId xmlns:a16="http://schemas.microsoft.com/office/drawing/2014/main" id="{6388F456-4AB9-49D7-B18A-E67E7B2EABA1}"/>
              </a:ext>
            </a:extLst>
          </p:cNvPr>
          <p:cNvSpPr>
            <a:spLocks noGrp="1"/>
          </p:cNvSpPr>
          <p:nvPr>
            <p:ph idx="1"/>
          </p:nvPr>
        </p:nvSpPr>
        <p:spPr>
          <a:xfrm>
            <a:off x="2765204" y="1338470"/>
            <a:ext cx="8915400" cy="3777622"/>
          </a:xfrm>
        </p:spPr>
        <p:txBody>
          <a:bodyPr>
            <a:normAutofit/>
          </a:bodyPr>
          <a:lstStyle/>
          <a:p>
            <a:pPr marL="0" indent="0">
              <a:buNone/>
            </a:pPr>
            <a:r>
              <a:rPr lang="hr-HR" sz="2400" b="1" dirty="0"/>
              <a:t>METODA DUŽINA</a:t>
            </a:r>
          </a:p>
          <a:p>
            <a:pPr marL="0" indent="0">
              <a:buNone/>
            </a:pPr>
            <a:r>
              <a:rPr lang="hr-HR" sz="2400" dirty="0"/>
              <a:t>Jagoda </a:t>
            </a:r>
          </a:p>
          <a:p>
            <a:pPr marL="0" indent="0">
              <a:buNone/>
            </a:pPr>
            <a:r>
              <a:rPr lang="hr-HR" sz="2400" dirty="0"/>
              <a:t>Za 6 minuta mali puž pojede</a:t>
            </a:r>
          </a:p>
          <a:p>
            <a:pPr marL="0" indent="0">
              <a:buNone/>
            </a:pPr>
            <a:r>
              <a:rPr lang="hr-HR" sz="2400" dirty="0"/>
              <a:t>Za 6 minuta veliki puž pojede</a:t>
            </a:r>
          </a:p>
          <a:p>
            <a:pPr marL="0" indent="0">
              <a:buNone/>
            </a:pPr>
            <a:r>
              <a:rPr lang="hr-HR" sz="2400" dirty="0"/>
              <a:t>Za 2 minute veliki puž pojede </a:t>
            </a:r>
          </a:p>
          <a:p>
            <a:pPr marL="0" indent="0">
              <a:buNone/>
            </a:pPr>
            <a:r>
              <a:rPr lang="hr-HR" sz="2400" dirty="0"/>
              <a:t>Za 8 minuta veliki puž pojede</a:t>
            </a:r>
          </a:p>
          <a:p>
            <a:pPr marL="0" indent="0">
              <a:buNone/>
            </a:pPr>
            <a:r>
              <a:rPr lang="hr-HR" sz="2400" dirty="0"/>
              <a:t>Dakle za 8 minuta veliki puž pojede jagodu.    </a:t>
            </a:r>
          </a:p>
        </p:txBody>
      </p:sp>
      <p:grpSp>
        <p:nvGrpSpPr>
          <p:cNvPr id="19" name="Grupa 18">
            <a:extLst>
              <a:ext uri="{FF2B5EF4-FFF2-40B4-BE49-F238E27FC236}">
                <a16:creationId xmlns:a16="http://schemas.microsoft.com/office/drawing/2014/main" id="{197D2BA4-2292-4AC9-BFCA-A4172D816365}"/>
              </a:ext>
            </a:extLst>
          </p:cNvPr>
          <p:cNvGrpSpPr/>
          <p:nvPr/>
        </p:nvGrpSpPr>
        <p:grpSpPr>
          <a:xfrm>
            <a:off x="4214192" y="2146852"/>
            <a:ext cx="3368981" cy="0"/>
            <a:chOff x="4214192" y="2146852"/>
            <a:chExt cx="3368981" cy="0"/>
          </a:xfrm>
        </p:grpSpPr>
        <p:cxnSp>
          <p:nvCxnSpPr>
            <p:cNvPr id="5" name="Ravni poveznik 4">
              <a:extLst>
                <a:ext uri="{FF2B5EF4-FFF2-40B4-BE49-F238E27FC236}">
                  <a16:creationId xmlns:a16="http://schemas.microsoft.com/office/drawing/2014/main" id="{EE2D79D8-1C5D-490D-BF0C-143F4679EA53}"/>
                </a:ext>
              </a:extLst>
            </p:cNvPr>
            <p:cNvCxnSpPr/>
            <p:nvPr/>
          </p:nvCxnSpPr>
          <p:spPr>
            <a:xfrm>
              <a:off x="4214192" y="2146852"/>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Ravni poveznik 5">
              <a:extLst>
                <a:ext uri="{FF2B5EF4-FFF2-40B4-BE49-F238E27FC236}">
                  <a16:creationId xmlns:a16="http://schemas.microsoft.com/office/drawing/2014/main" id="{57EA8906-62BE-40FD-B2B6-77DAFD52E24D}"/>
                </a:ext>
              </a:extLst>
            </p:cNvPr>
            <p:cNvCxnSpPr/>
            <p:nvPr/>
          </p:nvCxnSpPr>
          <p:spPr>
            <a:xfrm>
              <a:off x="5082208" y="2146852"/>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Ravni poveznik 6">
              <a:extLst>
                <a:ext uri="{FF2B5EF4-FFF2-40B4-BE49-F238E27FC236}">
                  <a16:creationId xmlns:a16="http://schemas.microsoft.com/office/drawing/2014/main" id="{9E3A620E-19AF-44E6-97A8-25F14DEF7874}"/>
                </a:ext>
              </a:extLst>
            </p:cNvPr>
            <p:cNvCxnSpPr/>
            <p:nvPr/>
          </p:nvCxnSpPr>
          <p:spPr>
            <a:xfrm>
              <a:off x="5955934" y="2146852"/>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Ravni poveznik 7">
              <a:extLst>
                <a:ext uri="{FF2B5EF4-FFF2-40B4-BE49-F238E27FC236}">
                  <a16:creationId xmlns:a16="http://schemas.microsoft.com/office/drawing/2014/main" id="{E7993F10-F5A4-47BB-A2E7-CE0F331D72FF}"/>
                </a:ext>
              </a:extLst>
            </p:cNvPr>
            <p:cNvCxnSpPr/>
            <p:nvPr/>
          </p:nvCxnSpPr>
          <p:spPr>
            <a:xfrm>
              <a:off x="6841052" y="2146852"/>
              <a:ext cx="742121" cy="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9" name="Ravni poveznik 8">
            <a:extLst>
              <a:ext uri="{FF2B5EF4-FFF2-40B4-BE49-F238E27FC236}">
                <a16:creationId xmlns:a16="http://schemas.microsoft.com/office/drawing/2014/main" id="{2270FFC8-3C0D-479C-9193-A5C514223AC0}"/>
              </a:ext>
            </a:extLst>
          </p:cNvPr>
          <p:cNvCxnSpPr/>
          <p:nvPr/>
        </p:nvCxnSpPr>
        <p:spPr>
          <a:xfrm>
            <a:off x="7222904" y="2637182"/>
            <a:ext cx="742121"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a 19">
            <a:extLst>
              <a:ext uri="{FF2B5EF4-FFF2-40B4-BE49-F238E27FC236}">
                <a16:creationId xmlns:a16="http://schemas.microsoft.com/office/drawing/2014/main" id="{F9B34392-4C0E-40E7-A610-89EA6387CEB1}"/>
              </a:ext>
            </a:extLst>
          </p:cNvPr>
          <p:cNvGrpSpPr/>
          <p:nvPr/>
        </p:nvGrpSpPr>
        <p:grpSpPr>
          <a:xfrm>
            <a:off x="7354957" y="3127513"/>
            <a:ext cx="2451650" cy="0"/>
            <a:chOff x="7354957" y="3127513"/>
            <a:chExt cx="2451650" cy="0"/>
          </a:xfrm>
        </p:grpSpPr>
        <p:cxnSp>
          <p:nvCxnSpPr>
            <p:cNvPr id="10" name="Ravni poveznik 9">
              <a:extLst>
                <a:ext uri="{FF2B5EF4-FFF2-40B4-BE49-F238E27FC236}">
                  <a16:creationId xmlns:a16="http://schemas.microsoft.com/office/drawing/2014/main" id="{91020916-A1B9-4142-80A7-97AE9C7FD062}"/>
                </a:ext>
              </a:extLst>
            </p:cNvPr>
            <p:cNvCxnSpPr/>
            <p:nvPr/>
          </p:nvCxnSpPr>
          <p:spPr>
            <a:xfrm>
              <a:off x="7354957" y="312751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Ravni poveznik 10">
              <a:extLst>
                <a:ext uri="{FF2B5EF4-FFF2-40B4-BE49-F238E27FC236}">
                  <a16:creationId xmlns:a16="http://schemas.microsoft.com/office/drawing/2014/main" id="{DD85240E-2A49-49FF-A372-95DFF39AA13E}"/>
                </a:ext>
              </a:extLst>
            </p:cNvPr>
            <p:cNvCxnSpPr/>
            <p:nvPr/>
          </p:nvCxnSpPr>
          <p:spPr>
            <a:xfrm>
              <a:off x="8203096" y="312751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Ravni poveznik 11">
              <a:extLst>
                <a:ext uri="{FF2B5EF4-FFF2-40B4-BE49-F238E27FC236}">
                  <a16:creationId xmlns:a16="http://schemas.microsoft.com/office/drawing/2014/main" id="{919E861B-0A84-44DB-91B8-11D1E6C79A98}"/>
                </a:ext>
              </a:extLst>
            </p:cNvPr>
            <p:cNvCxnSpPr/>
            <p:nvPr/>
          </p:nvCxnSpPr>
          <p:spPr>
            <a:xfrm>
              <a:off x="9064486" y="3127513"/>
              <a:ext cx="742121" cy="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13" name="Ravni poveznik 12">
            <a:extLst>
              <a:ext uri="{FF2B5EF4-FFF2-40B4-BE49-F238E27FC236}">
                <a16:creationId xmlns:a16="http://schemas.microsoft.com/office/drawing/2014/main" id="{B3AF01A9-E03C-4D09-8ECB-7CB07CB8DDE1}"/>
              </a:ext>
            </a:extLst>
          </p:cNvPr>
          <p:cNvCxnSpPr/>
          <p:nvPr/>
        </p:nvCxnSpPr>
        <p:spPr>
          <a:xfrm>
            <a:off x="7354956" y="3644347"/>
            <a:ext cx="742121"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21" name="Grupa 20">
            <a:extLst>
              <a:ext uri="{FF2B5EF4-FFF2-40B4-BE49-F238E27FC236}">
                <a16:creationId xmlns:a16="http://schemas.microsoft.com/office/drawing/2014/main" id="{26ABBD11-1907-4ACC-9E47-F63B88268096}"/>
              </a:ext>
            </a:extLst>
          </p:cNvPr>
          <p:cNvGrpSpPr/>
          <p:nvPr/>
        </p:nvGrpSpPr>
        <p:grpSpPr>
          <a:xfrm>
            <a:off x="7222904" y="4108174"/>
            <a:ext cx="3325824" cy="0"/>
            <a:chOff x="7222904" y="4108174"/>
            <a:chExt cx="3325824" cy="0"/>
          </a:xfrm>
        </p:grpSpPr>
        <p:cxnSp>
          <p:nvCxnSpPr>
            <p:cNvPr id="14" name="Ravni poveznik 13">
              <a:extLst>
                <a:ext uri="{FF2B5EF4-FFF2-40B4-BE49-F238E27FC236}">
                  <a16:creationId xmlns:a16="http://schemas.microsoft.com/office/drawing/2014/main" id="{D9658B52-3EC6-454C-864F-D8D9C6AB0E80}"/>
                </a:ext>
              </a:extLst>
            </p:cNvPr>
            <p:cNvCxnSpPr/>
            <p:nvPr/>
          </p:nvCxnSpPr>
          <p:spPr>
            <a:xfrm>
              <a:off x="7222904" y="4108174"/>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Ravni poveznik 14">
              <a:extLst>
                <a:ext uri="{FF2B5EF4-FFF2-40B4-BE49-F238E27FC236}">
                  <a16:creationId xmlns:a16="http://schemas.microsoft.com/office/drawing/2014/main" id="{2F81540E-AC27-468F-AA93-534EB2E72A32}"/>
                </a:ext>
              </a:extLst>
            </p:cNvPr>
            <p:cNvCxnSpPr/>
            <p:nvPr/>
          </p:nvCxnSpPr>
          <p:spPr>
            <a:xfrm>
              <a:off x="8097077" y="4108174"/>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Ravni poveznik 15">
              <a:extLst>
                <a:ext uri="{FF2B5EF4-FFF2-40B4-BE49-F238E27FC236}">
                  <a16:creationId xmlns:a16="http://schemas.microsoft.com/office/drawing/2014/main" id="{819AE0E8-3332-4B91-A0EA-266A82E1B085}"/>
                </a:ext>
              </a:extLst>
            </p:cNvPr>
            <p:cNvCxnSpPr/>
            <p:nvPr/>
          </p:nvCxnSpPr>
          <p:spPr>
            <a:xfrm>
              <a:off x="8945217" y="4108174"/>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Ravni poveznik 16">
              <a:extLst>
                <a:ext uri="{FF2B5EF4-FFF2-40B4-BE49-F238E27FC236}">
                  <a16:creationId xmlns:a16="http://schemas.microsoft.com/office/drawing/2014/main" id="{F6B814FC-E97D-401E-9510-CDADBA94237B}"/>
                </a:ext>
              </a:extLst>
            </p:cNvPr>
            <p:cNvCxnSpPr/>
            <p:nvPr/>
          </p:nvCxnSpPr>
          <p:spPr>
            <a:xfrm>
              <a:off x="9806607" y="4108174"/>
              <a:ext cx="742121"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8" name="TekstniOkvir 17">
            <a:extLst>
              <a:ext uri="{FF2B5EF4-FFF2-40B4-BE49-F238E27FC236}">
                <a16:creationId xmlns:a16="http://schemas.microsoft.com/office/drawing/2014/main" id="{CFFF48B7-14D7-4BB3-96C3-831AD5FE9159}"/>
              </a:ext>
            </a:extLst>
          </p:cNvPr>
          <p:cNvSpPr txBox="1"/>
          <p:nvPr/>
        </p:nvSpPr>
        <p:spPr>
          <a:xfrm>
            <a:off x="9316276" y="5883965"/>
            <a:ext cx="1828801" cy="369332"/>
          </a:xfrm>
          <a:prstGeom prst="rect">
            <a:avLst/>
          </a:prstGeom>
          <a:noFill/>
        </p:spPr>
        <p:txBody>
          <a:bodyPr wrap="square" rtlCol="0">
            <a:spAutoFit/>
          </a:bodyPr>
          <a:lstStyle/>
          <a:p>
            <a:r>
              <a:rPr lang="hr-HR" dirty="0">
                <a:hlinkClick r:id="rId3" action="ppaction://hlinksldjump"/>
              </a:rPr>
              <a:t>POVRATAK</a:t>
            </a:r>
            <a:endParaRPr lang="hr-HR" dirty="0"/>
          </a:p>
        </p:txBody>
      </p:sp>
      <p:pic>
        <p:nvPicPr>
          <p:cNvPr id="22" name="Slika 21">
            <a:extLst>
              <a:ext uri="{FF2B5EF4-FFF2-40B4-BE49-F238E27FC236}">
                <a16:creationId xmlns:a16="http://schemas.microsoft.com/office/drawing/2014/main" id="{18561D59-13EA-4CCE-8981-01F144A5B864}"/>
              </a:ext>
            </a:extLst>
          </p:cNvPr>
          <p:cNvPicPr>
            <a:picLocks noChangeAspect="1"/>
          </p:cNvPicPr>
          <p:nvPr/>
        </p:nvPicPr>
        <p:blipFill>
          <a:blip r:embed="rId4"/>
          <a:stretch>
            <a:fillRect/>
          </a:stretch>
        </p:blipFill>
        <p:spPr>
          <a:xfrm>
            <a:off x="4956313" y="5116092"/>
            <a:ext cx="1693915" cy="1693915"/>
          </a:xfrm>
          <a:prstGeom prst="rect">
            <a:avLst/>
          </a:prstGeom>
        </p:spPr>
      </p:pic>
    </p:spTree>
    <p:extLst>
      <p:ext uri="{BB962C8B-B14F-4D97-AF65-F5344CB8AC3E}">
        <p14:creationId xmlns:p14="http://schemas.microsoft.com/office/powerpoint/2010/main" val="99694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15617A-2005-4DE1-81CE-FC38C2650143}"/>
              </a:ext>
            </a:extLst>
          </p:cNvPr>
          <p:cNvSpPr>
            <a:spLocks noGrp="1"/>
          </p:cNvSpPr>
          <p:nvPr>
            <p:ph type="title"/>
          </p:nvPr>
        </p:nvSpPr>
        <p:spPr>
          <a:xfrm>
            <a:off x="2592925" y="624110"/>
            <a:ext cx="8911687" cy="555333"/>
          </a:xfrm>
        </p:spPr>
        <p:txBody>
          <a:bodyPr>
            <a:normAutofit/>
          </a:bodyPr>
          <a:lstStyle/>
          <a:p>
            <a:r>
              <a:rPr lang="hr-HR" sz="2400" b="1" dirty="0"/>
              <a:t>Rješenje ZADATAK 6</a:t>
            </a:r>
            <a:r>
              <a:rPr lang="hr-HR" sz="2400" dirty="0"/>
              <a:t>.   </a:t>
            </a:r>
            <a:r>
              <a:rPr lang="hr-HR" sz="2400" b="1" dirty="0"/>
              <a:t>METODA PRAVOKUTNIKA</a:t>
            </a:r>
            <a:r>
              <a:rPr lang="hr-HR" sz="2400" dirty="0"/>
              <a:t>   </a:t>
            </a:r>
          </a:p>
        </p:txBody>
      </p:sp>
      <p:sp>
        <p:nvSpPr>
          <p:cNvPr id="4" name="Pravokutnik 3">
            <a:extLst>
              <a:ext uri="{FF2B5EF4-FFF2-40B4-BE49-F238E27FC236}">
                <a16:creationId xmlns:a16="http://schemas.microsoft.com/office/drawing/2014/main" id="{42687049-01BD-49E4-8067-A4F158C244A0}"/>
              </a:ext>
            </a:extLst>
          </p:cNvPr>
          <p:cNvSpPr/>
          <p:nvPr/>
        </p:nvSpPr>
        <p:spPr>
          <a:xfrm>
            <a:off x="3052717" y="2513970"/>
            <a:ext cx="1855305" cy="183005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Pravokutnik 4">
            <a:extLst>
              <a:ext uri="{FF2B5EF4-FFF2-40B4-BE49-F238E27FC236}">
                <a16:creationId xmlns:a16="http://schemas.microsoft.com/office/drawing/2014/main" id="{1E234E6A-C109-48C1-96F4-8092D80ED6EA}"/>
              </a:ext>
            </a:extLst>
          </p:cNvPr>
          <p:cNvSpPr/>
          <p:nvPr/>
        </p:nvSpPr>
        <p:spPr>
          <a:xfrm>
            <a:off x="3052717" y="1776161"/>
            <a:ext cx="1855305" cy="7471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a:extLst>
              <a:ext uri="{FF2B5EF4-FFF2-40B4-BE49-F238E27FC236}">
                <a16:creationId xmlns:a16="http://schemas.microsoft.com/office/drawing/2014/main" id="{0DD66ECF-C759-4CBE-974C-EDEF62F7A3F2}"/>
              </a:ext>
            </a:extLst>
          </p:cNvPr>
          <p:cNvSpPr/>
          <p:nvPr/>
        </p:nvSpPr>
        <p:spPr>
          <a:xfrm>
            <a:off x="4908022" y="2513970"/>
            <a:ext cx="779856" cy="18300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a:extLst>
              <a:ext uri="{FF2B5EF4-FFF2-40B4-BE49-F238E27FC236}">
                <a16:creationId xmlns:a16="http://schemas.microsoft.com/office/drawing/2014/main" id="{25FD42CE-059E-4626-BBB2-DE651349D473}"/>
              </a:ext>
            </a:extLst>
          </p:cNvPr>
          <p:cNvSpPr/>
          <p:nvPr/>
        </p:nvSpPr>
        <p:spPr>
          <a:xfrm>
            <a:off x="4908022" y="1776161"/>
            <a:ext cx="779856" cy="7471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a:extLst>
              <a:ext uri="{FF2B5EF4-FFF2-40B4-BE49-F238E27FC236}">
                <a16:creationId xmlns:a16="http://schemas.microsoft.com/office/drawing/2014/main" id="{AB1137F4-E558-437B-A985-98012FCB454C}"/>
              </a:ext>
            </a:extLst>
          </p:cNvPr>
          <p:cNvSpPr txBox="1"/>
          <p:nvPr/>
        </p:nvSpPr>
        <p:spPr>
          <a:xfrm>
            <a:off x="3816626" y="4344029"/>
            <a:ext cx="636105" cy="369332"/>
          </a:xfrm>
          <a:prstGeom prst="rect">
            <a:avLst/>
          </a:prstGeom>
          <a:noFill/>
        </p:spPr>
        <p:txBody>
          <a:bodyPr wrap="square" rtlCol="0">
            <a:spAutoFit/>
          </a:bodyPr>
          <a:lstStyle/>
          <a:p>
            <a:r>
              <a:rPr lang="hr-HR" dirty="0"/>
              <a:t>a</a:t>
            </a:r>
          </a:p>
        </p:txBody>
      </p:sp>
      <p:sp>
        <p:nvSpPr>
          <p:cNvPr id="10" name="TekstniOkvir 9">
            <a:extLst>
              <a:ext uri="{FF2B5EF4-FFF2-40B4-BE49-F238E27FC236}">
                <a16:creationId xmlns:a16="http://schemas.microsoft.com/office/drawing/2014/main" id="{969F0E8F-7866-40E7-B49B-2335C995DD35}"/>
              </a:ext>
            </a:extLst>
          </p:cNvPr>
          <p:cNvSpPr txBox="1"/>
          <p:nvPr/>
        </p:nvSpPr>
        <p:spPr>
          <a:xfrm>
            <a:off x="2592925" y="3101334"/>
            <a:ext cx="636105" cy="369332"/>
          </a:xfrm>
          <a:prstGeom prst="rect">
            <a:avLst/>
          </a:prstGeom>
          <a:noFill/>
        </p:spPr>
        <p:txBody>
          <a:bodyPr wrap="square" rtlCol="0">
            <a:spAutoFit/>
          </a:bodyPr>
          <a:lstStyle/>
          <a:p>
            <a:r>
              <a:rPr lang="hr-HR" dirty="0"/>
              <a:t>a</a:t>
            </a:r>
          </a:p>
        </p:txBody>
      </p:sp>
      <p:sp>
        <p:nvSpPr>
          <p:cNvPr id="11" name="TekstniOkvir 10">
            <a:extLst>
              <a:ext uri="{FF2B5EF4-FFF2-40B4-BE49-F238E27FC236}">
                <a16:creationId xmlns:a16="http://schemas.microsoft.com/office/drawing/2014/main" id="{3A992B7F-8BF3-42C7-90DA-BB1D820FB620}"/>
              </a:ext>
            </a:extLst>
          </p:cNvPr>
          <p:cNvSpPr txBox="1"/>
          <p:nvPr/>
        </p:nvSpPr>
        <p:spPr>
          <a:xfrm>
            <a:off x="4979897" y="4344029"/>
            <a:ext cx="636105" cy="369332"/>
          </a:xfrm>
          <a:prstGeom prst="rect">
            <a:avLst/>
          </a:prstGeom>
          <a:noFill/>
        </p:spPr>
        <p:txBody>
          <a:bodyPr wrap="square" rtlCol="0">
            <a:spAutoFit/>
          </a:bodyPr>
          <a:lstStyle/>
          <a:p>
            <a:r>
              <a:rPr lang="hr-HR" dirty="0"/>
              <a:t>11</a:t>
            </a:r>
          </a:p>
        </p:txBody>
      </p:sp>
      <p:sp>
        <p:nvSpPr>
          <p:cNvPr id="13" name="TekstniOkvir 12">
            <a:extLst>
              <a:ext uri="{FF2B5EF4-FFF2-40B4-BE49-F238E27FC236}">
                <a16:creationId xmlns:a16="http://schemas.microsoft.com/office/drawing/2014/main" id="{ADF1116F-D14D-4036-A542-7605CEB0F29D}"/>
              </a:ext>
            </a:extLst>
          </p:cNvPr>
          <p:cNvSpPr txBox="1"/>
          <p:nvPr/>
        </p:nvSpPr>
        <p:spPr>
          <a:xfrm>
            <a:off x="2485232" y="1979065"/>
            <a:ext cx="636105" cy="369332"/>
          </a:xfrm>
          <a:prstGeom prst="rect">
            <a:avLst/>
          </a:prstGeom>
          <a:noFill/>
        </p:spPr>
        <p:txBody>
          <a:bodyPr wrap="square" rtlCol="0">
            <a:spAutoFit/>
          </a:bodyPr>
          <a:lstStyle/>
          <a:p>
            <a:r>
              <a:rPr lang="hr-HR" dirty="0"/>
              <a:t>11</a:t>
            </a:r>
          </a:p>
        </p:txBody>
      </p:sp>
      <p:sp>
        <p:nvSpPr>
          <p:cNvPr id="14" name="TekstniOkvir 13">
            <a:extLst>
              <a:ext uri="{FF2B5EF4-FFF2-40B4-BE49-F238E27FC236}">
                <a16:creationId xmlns:a16="http://schemas.microsoft.com/office/drawing/2014/main" id="{A43CD7FA-221D-4DF2-8657-8F2F14FE7477}"/>
              </a:ext>
            </a:extLst>
          </p:cNvPr>
          <p:cNvSpPr txBox="1"/>
          <p:nvPr/>
        </p:nvSpPr>
        <p:spPr>
          <a:xfrm>
            <a:off x="3816626" y="1979065"/>
            <a:ext cx="768626" cy="369332"/>
          </a:xfrm>
          <a:prstGeom prst="rect">
            <a:avLst/>
          </a:prstGeom>
          <a:noFill/>
        </p:spPr>
        <p:txBody>
          <a:bodyPr wrap="square" rtlCol="0">
            <a:spAutoFit/>
          </a:bodyPr>
          <a:lstStyle/>
          <a:p>
            <a:r>
              <a:rPr lang="hr-HR" b="1" dirty="0"/>
              <a:t>11∙a</a:t>
            </a:r>
          </a:p>
        </p:txBody>
      </p:sp>
      <p:sp>
        <p:nvSpPr>
          <p:cNvPr id="15" name="TekstniOkvir 14">
            <a:extLst>
              <a:ext uri="{FF2B5EF4-FFF2-40B4-BE49-F238E27FC236}">
                <a16:creationId xmlns:a16="http://schemas.microsoft.com/office/drawing/2014/main" id="{9BC7DE33-0509-4451-BB53-D6EE301634E2}"/>
              </a:ext>
            </a:extLst>
          </p:cNvPr>
          <p:cNvSpPr txBox="1"/>
          <p:nvPr/>
        </p:nvSpPr>
        <p:spPr>
          <a:xfrm>
            <a:off x="4908022" y="3131159"/>
            <a:ext cx="779856" cy="369332"/>
          </a:xfrm>
          <a:prstGeom prst="rect">
            <a:avLst/>
          </a:prstGeom>
          <a:noFill/>
        </p:spPr>
        <p:txBody>
          <a:bodyPr wrap="square" rtlCol="0">
            <a:spAutoFit/>
          </a:bodyPr>
          <a:lstStyle/>
          <a:p>
            <a:r>
              <a:rPr lang="hr-HR" b="1" dirty="0"/>
              <a:t>11∙a</a:t>
            </a:r>
          </a:p>
        </p:txBody>
      </p:sp>
      <p:sp>
        <p:nvSpPr>
          <p:cNvPr id="16" name="TekstniOkvir 15">
            <a:extLst>
              <a:ext uri="{FF2B5EF4-FFF2-40B4-BE49-F238E27FC236}">
                <a16:creationId xmlns:a16="http://schemas.microsoft.com/office/drawing/2014/main" id="{AF51F56B-BE12-4897-8537-0720373BD8A7}"/>
              </a:ext>
            </a:extLst>
          </p:cNvPr>
          <p:cNvSpPr txBox="1"/>
          <p:nvPr/>
        </p:nvSpPr>
        <p:spPr>
          <a:xfrm>
            <a:off x="3688822" y="3286000"/>
            <a:ext cx="896430" cy="369332"/>
          </a:xfrm>
          <a:prstGeom prst="rect">
            <a:avLst/>
          </a:prstGeom>
          <a:noFill/>
        </p:spPr>
        <p:txBody>
          <a:bodyPr wrap="square" rtlCol="0">
            <a:spAutoFit/>
          </a:bodyPr>
          <a:lstStyle/>
          <a:p>
            <a:r>
              <a:rPr lang="hr-HR" b="1" dirty="0" err="1"/>
              <a:t>a∙a</a:t>
            </a:r>
            <a:endParaRPr lang="hr-HR" b="1" dirty="0"/>
          </a:p>
        </p:txBody>
      </p:sp>
      <p:sp>
        <p:nvSpPr>
          <p:cNvPr id="17" name="TekstniOkvir 16">
            <a:extLst>
              <a:ext uri="{FF2B5EF4-FFF2-40B4-BE49-F238E27FC236}">
                <a16:creationId xmlns:a16="http://schemas.microsoft.com/office/drawing/2014/main" id="{29411AEE-BEA5-4CBE-A119-56D6073793BF}"/>
              </a:ext>
            </a:extLst>
          </p:cNvPr>
          <p:cNvSpPr txBox="1"/>
          <p:nvPr/>
        </p:nvSpPr>
        <p:spPr>
          <a:xfrm>
            <a:off x="4917458" y="2030945"/>
            <a:ext cx="779855" cy="369332"/>
          </a:xfrm>
          <a:prstGeom prst="rect">
            <a:avLst/>
          </a:prstGeom>
          <a:noFill/>
        </p:spPr>
        <p:txBody>
          <a:bodyPr wrap="square" rtlCol="0">
            <a:spAutoFit/>
          </a:bodyPr>
          <a:lstStyle/>
          <a:p>
            <a:r>
              <a:rPr lang="hr-HR" b="1" dirty="0"/>
              <a:t>11∙11</a:t>
            </a:r>
          </a:p>
        </p:txBody>
      </p:sp>
      <p:cxnSp>
        <p:nvCxnSpPr>
          <p:cNvPr id="19" name="Ravni poveznik sa strelicom 18">
            <a:extLst>
              <a:ext uri="{FF2B5EF4-FFF2-40B4-BE49-F238E27FC236}">
                <a16:creationId xmlns:a16="http://schemas.microsoft.com/office/drawing/2014/main" id="{4B09C01E-0D8C-4086-988C-AAECCF40CFA2}"/>
              </a:ext>
            </a:extLst>
          </p:cNvPr>
          <p:cNvCxnSpPr/>
          <p:nvPr/>
        </p:nvCxnSpPr>
        <p:spPr>
          <a:xfrm>
            <a:off x="3012960" y="4713361"/>
            <a:ext cx="26445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kstniOkvir 19">
            <a:extLst>
              <a:ext uri="{FF2B5EF4-FFF2-40B4-BE49-F238E27FC236}">
                <a16:creationId xmlns:a16="http://schemas.microsoft.com/office/drawing/2014/main" id="{3B9CFA9F-A07B-4530-81A1-FE39B2F286F3}"/>
              </a:ext>
            </a:extLst>
          </p:cNvPr>
          <p:cNvSpPr txBox="1"/>
          <p:nvPr/>
        </p:nvSpPr>
        <p:spPr>
          <a:xfrm>
            <a:off x="4054264" y="4794983"/>
            <a:ext cx="782780" cy="369332"/>
          </a:xfrm>
          <a:prstGeom prst="rect">
            <a:avLst/>
          </a:prstGeom>
          <a:noFill/>
        </p:spPr>
        <p:txBody>
          <a:bodyPr wrap="square" rtlCol="0">
            <a:spAutoFit/>
          </a:bodyPr>
          <a:lstStyle/>
          <a:p>
            <a:r>
              <a:rPr lang="hr-HR" b="1" dirty="0"/>
              <a:t>a+11</a:t>
            </a:r>
          </a:p>
        </p:txBody>
      </p:sp>
      <p:sp>
        <p:nvSpPr>
          <p:cNvPr id="21" name="TekstniOkvir 20">
            <a:extLst>
              <a:ext uri="{FF2B5EF4-FFF2-40B4-BE49-F238E27FC236}">
                <a16:creationId xmlns:a16="http://schemas.microsoft.com/office/drawing/2014/main" id="{D3E113CA-3158-482B-AEB7-DFCA5EFCAF83}"/>
              </a:ext>
            </a:extLst>
          </p:cNvPr>
          <p:cNvSpPr txBox="1"/>
          <p:nvPr/>
        </p:nvSpPr>
        <p:spPr>
          <a:xfrm>
            <a:off x="7354957" y="1881809"/>
            <a:ext cx="4149655" cy="3046988"/>
          </a:xfrm>
          <a:prstGeom prst="rect">
            <a:avLst/>
          </a:prstGeom>
          <a:noFill/>
        </p:spPr>
        <p:txBody>
          <a:bodyPr wrap="square" rtlCol="0">
            <a:spAutoFit/>
          </a:bodyPr>
          <a:lstStyle/>
          <a:p>
            <a:r>
              <a:rPr lang="hr-HR" sz="2400" b="1" dirty="0"/>
              <a:t>11∙a +11∙a+11∙11=319</a:t>
            </a:r>
          </a:p>
          <a:p>
            <a:r>
              <a:rPr lang="hr-HR" sz="2400" dirty="0"/>
              <a:t>22∙a+121=319</a:t>
            </a:r>
          </a:p>
          <a:p>
            <a:r>
              <a:rPr lang="hr-HR" sz="2400" dirty="0"/>
              <a:t>22∙a=319-121</a:t>
            </a:r>
          </a:p>
          <a:p>
            <a:r>
              <a:rPr lang="hr-HR" sz="2400" dirty="0"/>
              <a:t>22∙a=198</a:t>
            </a:r>
          </a:p>
          <a:p>
            <a:r>
              <a:rPr lang="hr-HR" sz="2400" b="1" dirty="0"/>
              <a:t>a=9</a:t>
            </a:r>
          </a:p>
          <a:p>
            <a:endParaRPr lang="hr-HR" sz="2400" dirty="0"/>
          </a:p>
          <a:p>
            <a:r>
              <a:rPr lang="hr-HR" sz="2400" dirty="0"/>
              <a:t>Duljina stranice zadanog kvadrata je 9 cm.</a:t>
            </a:r>
          </a:p>
        </p:txBody>
      </p:sp>
      <p:sp>
        <p:nvSpPr>
          <p:cNvPr id="22" name="TekstniOkvir 21">
            <a:extLst>
              <a:ext uri="{FF2B5EF4-FFF2-40B4-BE49-F238E27FC236}">
                <a16:creationId xmlns:a16="http://schemas.microsoft.com/office/drawing/2014/main" id="{9D1F7237-0FE7-4482-A00D-C541166FE878}"/>
              </a:ext>
            </a:extLst>
          </p:cNvPr>
          <p:cNvSpPr txBox="1"/>
          <p:nvPr/>
        </p:nvSpPr>
        <p:spPr>
          <a:xfrm>
            <a:off x="9501809" y="5671930"/>
            <a:ext cx="1709530" cy="369332"/>
          </a:xfrm>
          <a:prstGeom prst="rect">
            <a:avLst/>
          </a:prstGeom>
          <a:noFill/>
        </p:spPr>
        <p:txBody>
          <a:bodyPr wrap="square" rtlCol="0">
            <a:spAutoFit/>
          </a:bodyPr>
          <a:lstStyle/>
          <a:p>
            <a:r>
              <a:rPr lang="hr-HR" dirty="0">
                <a:hlinkClick r:id="rId2" action="ppaction://hlinksldjump"/>
              </a:rPr>
              <a:t>POVRATAK</a:t>
            </a:r>
            <a:endParaRPr lang="hr-HR" dirty="0"/>
          </a:p>
        </p:txBody>
      </p:sp>
      <p:sp>
        <p:nvSpPr>
          <p:cNvPr id="24" name="TekstniOkvir 23">
            <a:extLst>
              <a:ext uri="{FF2B5EF4-FFF2-40B4-BE49-F238E27FC236}">
                <a16:creationId xmlns:a16="http://schemas.microsoft.com/office/drawing/2014/main" id="{DBC34CB5-E9FA-476A-9945-C05DDBCCA42D}"/>
              </a:ext>
            </a:extLst>
          </p:cNvPr>
          <p:cNvSpPr txBox="1"/>
          <p:nvPr/>
        </p:nvSpPr>
        <p:spPr>
          <a:xfrm>
            <a:off x="2090923" y="5355891"/>
            <a:ext cx="7050157" cy="1323439"/>
          </a:xfrm>
          <a:prstGeom prst="rect">
            <a:avLst/>
          </a:prstGeom>
          <a:noFill/>
        </p:spPr>
        <p:txBody>
          <a:bodyPr wrap="square" rtlCol="0">
            <a:spAutoFit/>
          </a:bodyPr>
          <a:lstStyle/>
          <a:p>
            <a:r>
              <a:rPr lang="hr-HR" sz="2000" b="1" dirty="0"/>
              <a:t>PROVJERA:</a:t>
            </a:r>
          </a:p>
          <a:p>
            <a:r>
              <a:rPr lang="hr-HR" sz="2000" dirty="0"/>
              <a:t>a= 9 cm                     a</a:t>
            </a:r>
            <a:r>
              <a:rPr lang="hr-HR" sz="1200" dirty="0"/>
              <a:t>1</a:t>
            </a:r>
            <a:r>
              <a:rPr lang="hr-HR" sz="2000" dirty="0"/>
              <a:t>=20 cm</a:t>
            </a:r>
          </a:p>
          <a:p>
            <a:r>
              <a:rPr lang="hr-HR" sz="2000" dirty="0"/>
              <a:t>    </a:t>
            </a:r>
          </a:p>
          <a:p>
            <a:r>
              <a:rPr lang="hr-HR" sz="2000" dirty="0"/>
              <a:t>P=81 cm²                    P</a:t>
            </a:r>
            <a:r>
              <a:rPr lang="hr-HR" sz="1200" dirty="0"/>
              <a:t>1</a:t>
            </a:r>
            <a:r>
              <a:rPr lang="hr-HR" sz="2000" dirty="0"/>
              <a:t>=400 cm²             P</a:t>
            </a:r>
            <a:r>
              <a:rPr lang="hr-HR" sz="1400" dirty="0"/>
              <a:t>1</a:t>
            </a:r>
            <a:r>
              <a:rPr lang="hr-HR" sz="2000" dirty="0"/>
              <a:t>-P=319 cm²</a:t>
            </a:r>
          </a:p>
        </p:txBody>
      </p:sp>
    </p:spTree>
    <p:extLst>
      <p:ext uri="{BB962C8B-B14F-4D97-AF65-F5344CB8AC3E}">
        <p14:creationId xmlns:p14="http://schemas.microsoft.com/office/powerpoint/2010/main" val="33013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 calcmode="lin" valueType="num">
                                      <p:cBhvr additive="base">
                                        <p:cTn id="5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1" end="1"/>
                                            </p:txEl>
                                          </p:spTgt>
                                        </p:tgtEl>
                                        <p:attrNameLst>
                                          <p:attrName>style.visibility</p:attrName>
                                        </p:attrNameLst>
                                      </p:cBhvr>
                                      <p:to>
                                        <p:strVal val="visible"/>
                                      </p:to>
                                    </p:set>
                                    <p:anim calcmode="lin" valueType="num">
                                      <p:cBhvr additive="base">
                                        <p:cTn id="6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1">
                                            <p:txEl>
                                              <p:pRg st="2" end="2"/>
                                            </p:txEl>
                                          </p:spTgt>
                                        </p:tgtEl>
                                        <p:attrNameLst>
                                          <p:attrName>style.visibility</p:attrName>
                                        </p:attrNameLst>
                                      </p:cBhvr>
                                      <p:to>
                                        <p:strVal val="visible"/>
                                      </p:to>
                                    </p:set>
                                    <p:anim calcmode="lin" valueType="num">
                                      <p:cBhvr additive="base">
                                        <p:cTn id="6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xEl>
                                              <p:pRg st="3" end="3"/>
                                            </p:txEl>
                                          </p:spTgt>
                                        </p:tgtEl>
                                        <p:attrNameLst>
                                          <p:attrName>style.visibility</p:attrName>
                                        </p:attrNameLst>
                                      </p:cBhvr>
                                      <p:to>
                                        <p:strVal val="visible"/>
                                      </p:to>
                                    </p:set>
                                    <p:anim calcmode="lin" valueType="num">
                                      <p:cBhvr additive="base">
                                        <p:cTn id="6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1">
                                            <p:txEl>
                                              <p:pRg st="4" end="4"/>
                                            </p:txEl>
                                          </p:spTgt>
                                        </p:tgtEl>
                                        <p:attrNameLst>
                                          <p:attrName>style.visibility</p:attrName>
                                        </p:attrNameLst>
                                      </p:cBhvr>
                                      <p:to>
                                        <p:strVal val="visible"/>
                                      </p:to>
                                    </p:set>
                                    <p:anim calcmode="lin" valueType="num">
                                      <p:cBhvr additive="base">
                                        <p:cTn id="7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1">
                                            <p:txEl>
                                              <p:pRg st="6" end="6"/>
                                            </p:txEl>
                                          </p:spTgt>
                                        </p:tgtEl>
                                        <p:attrNameLst>
                                          <p:attrName>style.visibility</p:attrName>
                                        </p:attrNameLst>
                                      </p:cBhvr>
                                      <p:to>
                                        <p:strVal val="visible"/>
                                      </p:to>
                                    </p:set>
                                    <p:anim calcmode="lin" valueType="num">
                                      <p:cBhvr additive="base">
                                        <p:cTn id="79"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p:bldP spid="13" grpId="0"/>
      <p:bldP spid="15" grpId="0"/>
      <p:bldP spid="17" grpId="0"/>
      <p:bldP spid="20"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92B80D-E8B4-478B-AD94-74DDB24670A3}"/>
              </a:ext>
            </a:extLst>
          </p:cNvPr>
          <p:cNvSpPr>
            <a:spLocks noGrp="1"/>
          </p:cNvSpPr>
          <p:nvPr>
            <p:ph type="title"/>
          </p:nvPr>
        </p:nvSpPr>
        <p:spPr>
          <a:xfrm>
            <a:off x="2182415" y="414461"/>
            <a:ext cx="8911687" cy="914400"/>
          </a:xfrm>
        </p:spPr>
        <p:txBody>
          <a:bodyPr>
            <a:normAutofit/>
          </a:bodyPr>
          <a:lstStyle/>
          <a:p>
            <a:r>
              <a:rPr lang="hr-HR" sz="2400" b="1" dirty="0"/>
              <a:t>Rješenje ZADATAK 7.            METODA PRAVOKUTNIKA</a:t>
            </a:r>
          </a:p>
        </p:txBody>
      </p:sp>
      <p:sp>
        <p:nvSpPr>
          <p:cNvPr id="4" name="Pravokutnik 3">
            <a:extLst>
              <a:ext uri="{FF2B5EF4-FFF2-40B4-BE49-F238E27FC236}">
                <a16:creationId xmlns:a16="http://schemas.microsoft.com/office/drawing/2014/main" id="{4F2035F3-06AD-4479-B8F9-5F26C1072C58}"/>
              </a:ext>
            </a:extLst>
          </p:cNvPr>
          <p:cNvSpPr/>
          <p:nvPr/>
        </p:nvSpPr>
        <p:spPr>
          <a:xfrm>
            <a:off x="3168723" y="2130297"/>
            <a:ext cx="3174560" cy="1857465"/>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a:extLst>
              <a:ext uri="{FF2B5EF4-FFF2-40B4-BE49-F238E27FC236}">
                <a16:creationId xmlns:a16="http://schemas.microsoft.com/office/drawing/2014/main" id="{EDC7843E-A1B5-4B7B-8F6C-7A652FE63880}"/>
              </a:ext>
            </a:extLst>
          </p:cNvPr>
          <p:cNvSpPr/>
          <p:nvPr/>
        </p:nvSpPr>
        <p:spPr>
          <a:xfrm>
            <a:off x="3168723" y="3987764"/>
            <a:ext cx="1906857" cy="117103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kstniOkvir 6">
            <a:extLst>
              <a:ext uri="{FF2B5EF4-FFF2-40B4-BE49-F238E27FC236}">
                <a16:creationId xmlns:a16="http://schemas.microsoft.com/office/drawing/2014/main" id="{CA6384E3-85FF-48B4-A68C-9A8C4E7BD436}"/>
              </a:ext>
            </a:extLst>
          </p:cNvPr>
          <p:cNvSpPr txBox="1"/>
          <p:nvPr/>
        </p:nvSpPr>
        <p:spPr>
          <a:xfrm>
            <a:off x="2592925" y="2881555"/>
            <a:ext cx="379812" cy="369332"/>
          </a:xfrm>
          <a:prstGeom prst="rect">
            <a:avLst/>
          </a:prstGeom>
          <a:noFill/>
        </p:spPr>
        <p:txBody>
          <a:bodyPr wrap="square" rtlCol="0">
            <a:spAutoFit/>
          </a:bodyPr>
          <a:lstStyle/>
          <a:p>
            <a:r>
              <a:rPr lang="hr-HR" dirty="0"/>
              <a:t>b</a:t>
            </a:r>
          </a:p>
        </p:txBody>
      </p:sp>
      <p:sp>
        <p:nvSpPr>
          <p:cNvPr id="8" name="TekstniOkvir 7">
            <a:extLst>
              <a:ext uri="{FF2B5EF4-FFF2-40B4-BE49-F238E27FC236}">
                <a16:creationId xmlns:a16="http://schemas.microsoft.com/office/drawing/2014/main" id="{94724533-11FA-41D4-864C-7214F55C4171}"/>
              </a:ext>
            </a:extLst>
          </p:cNvPr>
          <p:cNvSpPr txBox="1"/>
          <p:nvPr/>
        </p:nvSpPr>
        <p:spPr>
          <a:xfrm flipH="1">
            <a:off x="4031640" y="1679622"/>
            <a:ext cx="1004186" cy="369332"/>
          </a:xfrm>
          <a:prstGeom prst="rect">
            <a:avLst/>
          </a:prstGeom>
          <a:noFill/>
        </p:spPr>
        <p:txBody>
          <a:bodyPr wrap="square" rtlCol="0">
            <a:spAutoFit/>
          </a:bodyPr>
          <a:lstStyle/>
          <a:p>
            <a:r>
              <a:rPr lang="hr-HR" dirty="0"/>
              <a:t>a-3</a:t>
            </a:r>
          </a:p>
        </p:txBody>
      </p:sp>
      <p:sp>
        <p:nvSpPr>
          <p:cNvPr id="5" name="Pravokutnik 4">
            <a:extLst>
              <a:ext uri="{FF2B5EF4-FFF2-40B4-BE49-F238E27FC236}">
                <a16:creationId xmlns:a16="http://schemas.microsoft.com/office/drawing/2014/main" id="{C72B6620-2350-4433-A7F4-99E72C12DEB0}"/>
              </a:ext>
            </a:extLst>
          </p:cNvPr>
          <p:cNvSpPr/>
          <p:nvPr/>
        </p:nvSpPr>
        <p:spPr>
          <a:xfrm>
            <a:off x="5963478" y="2131442"/>
            <a:ext cx="391604" cy="184849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a:extLst>
              <a:ext uri="{FF2B5EF4-FFF2-40B4-BE49-F238E27FC236}">
                <a16:creationId xmlns:a16="http://schemas.microsoft.com/office/drawing/2014/main" id="{02D623A0-2EAF-42BC-880B-FD7FD3F679D2}"/>
              </a:ext>
            </a:extLst>
          </p:cNvPr>
          <p:cNvSpPr txBox="1"/>
          <p:nvPr/>
        </p:nvSpPr>
        <p:spPr>
          <a:xfrm flipH="1">
            <a:off x="5416493" y="1700239"/>
            <a:ext cx="391604" cy="369332"/>
          </a:xfrm>
          <a:prstGeom prst="rect">
            <a:avLst/>
          </a:prstGeom>
          <a:noFill/>
        </p:spPr>
        <p:txBody>
          <a:bodyPr wrap="square" rtlCol="0">
            <a:spAutoFit/>
          </a:bodyPr>
          <a:lstStyle/>
          <a:p>
            <a:r>
              <a:rPr lang="hr-HR" dirty="0"/>
              <a:t>2</a:t>
            </a:r>
          </a:p>
        </p:txBody>
      </p:sp>
      <p:sp>
        <p:nvSpPr>
          <p:cNvPr id="10" name="TekstniOkvir 9">
            <a:extLst>
              <a:ext uri="{FF2B5EF4-FFF2-40B4-BE49-F238E27FC236}">
                <a16:creationId xmlns:a16="http://schemas.microsoft.com/office/drawing/2014/main" id="{33071BF1-057A-4A83-A133-EBEC3A8F4E2D}"/>
              </a:ext>
            </a:extLst>
          </p:cNvPr>
          <p:cNvSpPr txBox="1"/>
          <p:nvPr/>
        </p:nvSpPr>
        <p:spPr>
          <a:xfrm>
            <a:off x="2544828" y="4403194"/>
            <a:ext cx="379812" cy="366489"/>
          </a:xfrm>
          <a:prstGeom prst="rect">
            <a:avLst/>
          </a:prstGeom>
          <a:noFill/>
        </p:spPr>
        <p:txBody>
          <a:bodyPr wrap="square" rtlCol="0">
            <a:spAutoFit/>
          </a:bodyPr>
          <a:lstStyle/>
          <a:p>
            <a:r>
              <a:rPr lang="hr-HR" dirty="0"/>
              <a:t>4</a:t>
            </a:r>
          </a:p>
        </p:txBody>
      </p:sp>
      <p:sp>
        <p:nvSpPr>
          <p:cNvPr id="11" name="Pravokutnik 10">
            <a:extLst>
              <a:ext uri="{FF2B5EF4-FFF2-40B4-BE49-F238E27FC236}">
                <a16:creationId xmlns:a16="http://schemas.microsoft.com/office/drawing/2014/main" id="{15E5793A-42F7-4D8A-90DB-C12142402C4E}"/>
              </a:ext>
            </a:extLst>
          </p:cNvPr>
          <p:cNvSpPr/>
          <p:nvPr/>
        </p:nvSpPr>
        <p:spPr>
          <a:xfrm>
            <a:off x="5075580" y="3987762"/>
            <a:ext cx="887891" cy="116092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3" name="Ravni poveznik sa strelicom 12">
            <a:extLst>
              <a:ext uri="{FF2B5EF4-FFF2-40B4-BE49-F238E27FC236}">
                <a16:creationId xmlns:a16="http://schemas.microsoft.com/office/drawing/2014/main" id="{78E8723B-AF7B-4BF0-8A25-F195E81C551C}"/>
              </a:ext>
            </a:extLst>
          </p:cNvPr>
          <p:cNvCxnSpPr>
            <a:cxnSpLocks/>
          </p:cNvCxnSpPr>
          <p:nvPr/>
        </p:nvCxnSpPr>
        <p:spPr>
          <a:xfrm>
            <a:off x="3120456" y="1538510"/>
            <a:ext cx="32710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niOkvir 13">
            <a:extLst>
              <a:ext uri="{FF2B5EF4-FFF2-40B4-BE49-F238E27FC236}">
                <a16:creationId xmlns:a16="http://schemas.microsoft.com/office/drawing/2014/main" id="{9BD1EFF9-AD91-477E-BBBD-DB30061A3DE2}"/>
              </a:ext>
            </a:extLst>
          </p:cNvPr>
          <p:cNvSpPr txBox="1"/>
          <p:nvPr/>
        </p:nvSpPr>
        <p:spPr>
          <a:xfrm>
            <a:off x="4717774" y="1144195"/>
            <a:ext cx="556591" cy="369332"/>
          </a:xfrm>
          <a:prstGeom prst="rect">
            <a:avLst/>
          </a:prstGeom>
          <a:noFill/>
        </p:spPr>
        <p:txBody>
          <a:bodyPr wrap="square" rtlCol="0">
            <a:spAutoFit/>
          </a:bodyPr>
          <a:lstStyle/>
          <a:p>
            <a:r>
              <a:rPr lang="hr-HR" dirty="0"/>
              <a:t>a</a:t>
            </a:r>
          </a:p>
        </p:txBody>
      </p:sp>
      <p:cxnSp>
        <p:nvCxnSpPr>
          <p:cNvPr id="16" name="Ravni poveznik 15">
            <a:extLst>
              <a:ext uri="{FF2B5EF4-FFF2-40B4-BE49-F238E27FC236}">
                <a16:creationId xmlns:a16="http://schemas.microsoft.com/office/drawing/2014/main" id="{6EC5326F-9B50-4022-9138-8045618BE887}"/>
              </a:ext>
            </a:extLst>
          </p:cNvPr>
          <p:cNvCxnSpPr>
            <a:cxnSpLocks/>
          </p:cNvCxnSpPr>
          <p:nvPr/>
        </p:nvCxnSpPr>
        <p:spPr>
          <a:xfrm flipV="1">
            <a:off x="5075580" y="2129154"/>
            <a:ext cx="0" cy="184849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kstniOkvir 16">
            <a:extLst>
              <a:ext uri="{FF2B5EF4-FFF2-40B4-BE49-F238E27FC236}">
                <a16:creationId xmlns:a16="http://schemas.microsoft.com/office/drawing/2014/main" id="{4114CD53-A086-4190-984A-A615A7CF552C}"/>
              </a:ext>
            </a:extLst>
          </p:cNvPr>
          <p:cNvSpPr txBox="1"/>
          <p:nvPr/>
        </p:nvSpPr>
        <p:spPr>
          <a:xfrm flipH="1">
            <a:off x="6021836" y="1708036"/>
            <a:ext cx="391604" cy="369332"/>
          </a:xfrm>
          <a:prstGeom prst="rect">
            <a:avLst/>
          </a:prstGeom>
          <a:noFill/>
        </p:spPr>
        <p:txBody>
          <a:bodyPr wrap="square" rtlCol="0">
            <a:spAutoFit/>
          </a:bodyPr>
          <a:lstStyle/>
          <a:p>
            <a:r>
              <a:rPr lang="hr-HR" dirty="0"/>
              <a:t>1</a:t>
            </a:r>
          </a:p>
        </p:txBody>
      </p:sp>
      <p:sp>
        <p:nvSpPr>
          <p:cNvPr id="18" name="TekstniOkvir 17">
            <a:extLst>
              <a:ext uri="{FF2B5EF4-FFF2-40B4-BE49-F238E27FC236}">
                <a16:creationId xmlns:a16="http://schemas.microsoft.com/office/drawing/2014/main" id="{FDC681D3-0A47-4E15-8057-100013B401BB}"/>
              </a:ext>
            </a:extLst>
          </p:cNvPr>
          <p:cNvSpPr txBox="1"/>
          <p:nvPr/>
        </p:nvSpPr>
        <p:spPr>
          <a:xfrm>
            <a:off x="6459765" y="2667758"/>
            <a:ext cx="379812" cy="369332"/>
          </a:xfrm>
          <a:prstGeom prst="rect">
            <a:avLst/>
          </a:prstGeom>
          <a:noFill/>
        </p:spPr>
        <p:txBody>
          <a:bodyPr wrap="square" rtlCol="0">
            <a:spAutoFit/>
          </a:bodyPr>
          <a:lstStyle/>
          <a:p>
            <a:r>
              <a:rPr lang="hr-HR" dirty="0"/>
              <a:t>b</a:t>
            </a:r>
          </a:p>
        </p:txBody>
      </p:sp>
      <p:sp>
        <p:nvSpPr>
          <p:cNvPr id="19" name="TekstniOkvir 18">
            <a:extLst>
              <a:ext uri="{FF2B5EF4-FFF2-40B4-BE49-F238E27FC236}">
                <a16:creationId xmlns:a16="http://schemas.microsoft.com/office/drawing/2014/main" id="{BE89F948-02BD-47F4-A38A-FAC0C97C285F}"/>
              </a:ext>
            </a:extLst>
          </p:cNvPr>
          <p:cNvSpPr txBox="1"/>
          <p:nvPr/>
        </p:nvSpPr>
        <p:spPr>
          <a:xfrm>
            <a:off x="6021837" y="2896300"/>
            <a:ext cx="429779" cy="369332"/>
          </a:xfrm>
          <a:prstGeom prst="rect">
            <a:avLst/>
          </a:prstGeom>
          <a:noFill/>
        </p:spPr>
        <p:txBody>
          <a:bodyPr wrap="square" rtlCol="0">
            <a:spAutoFit/>
          </a:bodyPr>
          <a:lstStyle/>
          <a:p>
            <a:r>
              <a:rPr lang="hr-HR" b="1" dirty="0"/>
              <a:t>b</a:t>
            </a:r>
          </a:p>
        </p:txBody>
      </p:sp>
      <p:sp>
        <p:nvSpPr>
          <p:cNvPr id="20" name="TekstniOkvir 19">
            <a:extLst>
              <a:ext uri="{FF2B5EF4-FFF2-40B4-BE49-F238E27FC236}">
                <a16:creationId xmlns:a16="http://schemas.microsoft.com/office/drawing/2014/main" id="{90951F92-2697-468B-8FCC-4DB6918ADF86}"/>
              </a:ext>
            </a:extLst>
          </p:cNvPr>
          <p:cNvSpPr txBox="1"/>
          <p:nvPr/>
        </p:nvSpPr>
        <p:spPr>
          <a:xfrm>
            <a:off x="5949769" y="4394473"/>
            <a:ext cx="379812" cy="366489"/>
          </a:xfrm>
          <a:prstGeom prst="rect">
            <a:avLst/>
          </a:prstGeom>
          <a:noFill/>
        </p:spPr>
        <p:txBody>
          <a:bodyPr wrap="square" rtlCol="0">
            <a:spAutoFit/>
          </a:bodyPr>
          <a:lstStyle/>
          <a:p>
            <a:r>
              <a:rPr lang="hr-HR" dirty="0"/>
              <a:t>4</a:t>
            </a:r>
          </a:p>
        </p:txBody>
      </p:sp>
      <p:sp>
        <p:nvSpPr>
          <p:cNvPr id="21" name="TekstniOkvir 20">
            <a:extLst>
              <a:ext uri="{FF2B5EF4-FFF2-40B4-BE49-F238E27FC236}">
                <a16:creationId xmlns:a16="http://schemas.microsoft.com/office/drawing/2014/main" id="{BA51B20C-D2F8-4D18-BFBD-BACDF58F8838}"/>
              </a:ext>
            </a:extLst>
          </p:cNvPr>
          <p:cNvSpPr txBox="1"/>
          <p:nvPr/>
        </p:nvSpPr>
        <p:spPr>
          <a:xfrm>
            <a:off x="5456244" y="4312187"/>
            <a:ext cx="622850" cy="366489"/>
          </a:xfrm>
          <a:prstGeom prst="rect">
            <a:avLst/>
          </a:prstGeom>
          <a:noFill/>
        </p:spPr>
        <p:txBody>
          <a:bodyPr wrap="square" rtlCol="0">
            <a:spAutoFit/>
          </a:bodyPr>
          <a:lstStyle/>
          <a:p>
            <a:r>
              <a:rPr lang="hr-HR" b="1" dirty="0"/>
              <a:t>8</a:t>
            </a:r>
          </a:p>
        </p:txBody>
      </p:sp>
      <p:sp>
        <p:nvSpPr>
          <p:cNvPr id="22" name="TekstniOkvir 21">
            <a:extLst>
              <a:ext uri="{FF2B5EF4-FFF2-40B4-BE49-F238E27FC236}">
                <a16:creationId xmlns:a16="http://schemas.microsoft.com/office/drawing/2014/main" id="{DEC8C1AE-9D20-42EE-9AFA-2D468918C0A4}"/>
              </a:ext>
            </a:extLst>
          </p:cNvPr>
          <p:cNvSpPr txBox="1"/>
          <p:nvPr/>
        </p:nvSpPr>
        <p:spPr>
          <a:xfrm>
            <a:off x="4031640" y="4262149"/>
            <a:ext cx="712638" cy="369332"/>
          </a:xfrm>
          <a:prstGeom prst="rect">
            <a:avLst/>
          </a:prstGeom>
          <a:noFill/>
        </p:spPr>
        <p:txBody>
          <a:bodyPr wrap="square" rtlCol="0">
            <a:spAutoFit/>
          </a:bodyPr>
          <a:lstStyle/>
          <a:p>
            <a:r>
              <a:rPr lang="hr-HR" b="1" dirty="0"/>
              <a:t>4b</a:t>
            </a:r>
          </a:p>
        </p:txBody>
      </p:sp>
      <p:sp>
        <p:nvSpPr>
          <p:cNvPr id="24" name="TekstniOkvir 23">
            <a:extLst>
              <a:ext uri="{FF2B5EF4-FFF2-40B4-BE49-F238E27FC236}">
                <a16:creationId xmlns:a16="http://schemas.microsoft.com/office/drawing/2014/main" id="{F627ACB9-3AB5-498C-86AB-E0683994A0E4}"/>
              </a:ext>
            </a:extLst>
          </p:cNvPr>
          <p:cNvSpPr txBox="1"/>
          <p:nvPr/>
        </p:nvSpPr>
        <p:spPr>
          <a:xfrm>
            <a:off x="8083826" y="2025366"/>
            <a:ext cx="2107091" cy="646331"/>
          </a:xfrm>
          <a:prstGeom prst="rect">
            <a:avLst/>
          </a:prstGeom>
          <a:noFill/>
        </p:spPr>
        <p:txBody>
          <a:bodyPr wrap="square" rtlCol="0">
            <a:spAutoFit/>
          </a:bodyPr>
          <a:lstStyle/>
          <a:p>
            <a:r>
              <a:rPr lang="hr-HR" b="1" dirty="0"/>
              <a:t>početni uvjet     b=a-3</a:t>
            </a:r>
          </a:p>
        </p:txBody>
      </p:sp>
      <p:sp>
        <p:nvSpPr>
          <p:cNvPr id="26" name="TekstniOkvir 25">
            <a:extLst>
              <a:ext uri="{FF2B5EF4-FFF2-40B4-BE49-F238E27FC236}">
                <a16:creationId xmlns:a16="http://schemas.microsoft.com/office/drawing/2014/main" id="{BB3EE186-DA46-4342-B4CB-21C5735A7D3D}"/>
              </a:ext>
            </a:extLst>
          </p:cNvPr>
          <p:cNvSpPr txBox="1"/>
          <p:nvPr/>
        </p:nvSpPr>
        <p:spPr>
          <a:xfrm>
            <a:off x="4099423" y="3575283"/>
            <a:ext cx="379812" cy="369332"/>
          </a:xfrm>
          <a:prstGeom prst="rect">
            <a:avLst/>
          </a:prstGeom>
          <a:noFill/>
        </p:spPr>
        <p:txBody>
          <a:bodyPr wrap="square" rtlCol="0">
            <a:spAutoFit/>
          </a:bodyPr>
          <a:lstStyle/>
          <a:p>
            <a:r>
              <a:rPr lang="hr-HR" dirty="0"/>
              <a:t>b</a:t>
            </a:r>
          </a:p>
        </p:txBody>
      </p:sp>
      <p:sp>
        <p:nvSpPr>
          <p:cNvPr id="28" name="TekstniOkvir 27">
            <a:extLst>
              <a:ext uri="{FF2B5EF4-FFF2-40B4-BE49-F238E27FC236}">
                <a16:creationId xmlns:a16="http://schemas.microsoft.com/office/drawing/2014/main" id="{DA1E9448-5413-4E87-92A4-BA0848BE68D8}"/>
              </a:ext>
            </a:extLst>
          </p:cNvPr>
          <p:cNvSpPr txBox="1"/>
          <p:nvPr/>
        </p:nvSpPr>
        <p:spPr>
          <a:xfrm>
            <a:off x="5331884" y="2896300"/>
            <a:ext cx="593420" cy="369332"/>
          </a:xfrm>
          <a:prstGeom prst="rect">
            <a:avLst/>
          </a:prstGeom>
          <a:noFill/>
        </p:spPr>
        <p:txBody>
          <a:bodyPr wrap="square" rtlCol="0">
            <a:spAutoFit/>
          </a:bodyPr>
          <a:lstStyle/>
          <a:p>
            <a:r>
              <a:rPr lang="hr-HR" b="1" dirty="0"/>
              <a:t>2b</a:t>
            </a:r>
          </a:p>
        </p:txBody>
      </p:sp>
      <p:sp>
        <p:nvSpPr>
          <p:cNvPr id="29" name="TekstniOkvir 28">
            <a:extLst>
              <a:ext uri="{FF2B5EF4-FFF2-40B4-BE49-F238E27FC236}">
                <a16:creationId xmlns:a16="http://schemas.microsoft.com/office/drawing/2014/main" id="{01523333-6E9C-42E1-A6DA-C51B766E840B}"/>
              </a:ext>
            </a:extLst>
          </p:cNvPr>
          <p:cNvSpPr txBox="1"/>
          <p:nvPr/>
        </p:nvSpPr>
        <p:spPr>
          <a:xfrm>
            <a:off x="3948537" y="2947480"/>
            <a:ext cx="689112" cy="369332"/>
          </a:xfrm>
          <a:prstGeom prst="rect">
            <a:avLst/>
          </a:prstGeom>
          <a:noFill/>
        </p:spPr>
        <p:txBody>
          <a:bodyPr wrap="square" rtlCol="0">
            <a:spAutoFit/>
          </a:bodyPr>
          <a:lstStyle/>
          <a:p>
            <a:r>
              <a:rPr lang="hr-HR" b="1" dirty="0" err="1"/>
              <a:t>b∙b</a:t>
            </a:r>
            <a:endParaRPr lang="hr-HR" b="1" dirty="0"/>
          </a:p>
        </p:txBody>
      </p:sp>
      <p:sp>
        <p:nvSpPr>
          <p:cNvPr id="30" name="TekstniOkvir 29">
            <a:extLst>
              <a:ext uri="{FF2B5EF4-FFF2-40B4-BE49-F238E27FC236}">
                <a16:creationId xmlns:a16="http://schemas.microsoft.com/office/drawing/2014/main" id="{43A3F1C2-3A5F-42A1-BCDC-19DECB4E6333}"/>
              </a:ext>
            </a:extLst>
          </p:cNvPr>
          <p:cNvSpPr txBox="1"/>
          <p:nvPr/>
        </p:nvSpPr>
        <p:spPr>
          <a:xfrm>
            <a:off x="8076666" y="2781031"/>
            <a:ext cx="2743200" cy="1938992"/>
          </a:xfrm>
          <a:prstGeom prst="rect">
            <a:avLst/>
          </a:prstGeom>
          <a:noFill/>
        </p:spPr>
        <p:txBody>
          <a:bodyPr wrap="square" rtlCol="0">
            <a:spAutoFit/>
          </a:bodyPr>
          <a:lstStyle/>
          <a:p>
            <a:r>
              <a:rPr lang="hr-HR" sz="2400" dirty="0"/>
              <a:t>4b+8 - b=26</a:t>
            </a:r>
          </a:p>
          <a:p>
            <a:r>
              <a:rPr lang="hr-HR" sz="2400" dirty="0"/>
              <a:t>b=6</a:t>
            </a:r>
          </a:p>
          <a:p>
            <a:endParaRPr lang="hr-HR" sz="2400" dirty="0"/>
          </a:p>
          <a:p>
            <a:r>
              <a:rPr lang="hr-HR" sz="2400" dirty="0"/>
              <a:t>a=b+3</a:t>
            </a:r>
          </a:p>
          <a:p>
            <a:r>
              <a:rPr lang="hr-HR" sz="2400" dirty="0"/>
              <a:t>a=9</a:t>
            </a:r>
          </a:p>
        </p:txBody>
      </p:sp>
      <p:sp>
        <p:nvSpPr>
          <p:cNvPr id="31" name="TekstniOkvir 30">
            <a:extLst>
              <a:ext uri="{FF2B5EF4-FFF2-40B4-BE49-F238E27FC236}">
                <a16:creationId xmlns:a16="http://schemas.microsoft.com/office/drawing/2014/main" id="{F1582849-EF76-4EAC-ABB5-EE2005ED7986}"/>
              </a:ext>
            </a:extLst>
          </p:cNvPr>
          <p:cNvSpPr txBox="1"/>
          <p:nvPr/>
        </p:nvSpPr>
        <p:spPr>
          <a:xfrm>
            <a:off x="2213420" y="5434811"/>
            <a:ext cx="1934204" cy="1908215"/>
          </a:xfrm>
          <a:prstGeom prst="rect">
            <a:avLst/>
          </a:prstGeom>
          <a:noFill/>
        </p:spPr>
        <p:txBody>
          <a:bodyPr wrap="square" rtlCol="0">
            <a:spAutoFit/>
          </a:bodyPr>
          <a:lstStyle/>
          <a:p>
            <a:r>
              <a:rPr lang="hr-HR" b="1" dirty="0"/>
              <a:t>PROVJERA:</a:t>
            </a:r>
          </a:p>
          <a:p>
            <a:r>
              <a:rPr lang="hr-HR" sz="2000" dirty="0"/>
              <a:t> a=9   </a:t>
            </a:r>
          </a:p>
          <a:p>
            <a:r>
              <a:rPr lang="hr-HR" sz="2000" dirty="0"/>
              <a:t> b=6                          </a:t>
            </a:r>
          </a:p>
          <a:p>
            <a:r>
              <a:rPr lang="hr-HR" sz="2000" dirty="0"/>
              <a:t> a· b=54                                   </a:t>
            </a:r>
          </a:p>
          <a:p>
            <a:endParaRPr lang="hr-HR" sz="2000" dirty="0"/>
          </a:p>
          <a:p>
            <a:r>
              <a:rPr lang="hr-HR" sz="2000" dirty="0"/>
              <a:t>                                              </a:t>
            </a:r>
          </a:p>
        </p:txBody>
      </p:sp>
      <p:sp>
        <p:nvSpPr>
          <p:cNvPr id="32" name="Pravokutnik 31">
            <a:extLst>
              <a:ext uri="{FF2B5EF4-FFF2-40B4-BE49-F238E27FC236}">
                <a16:creationId xmlns:a16="http://schemas.microsoft.com/office/drawing/2014/main" id="{A20D6D87-5AA6-40A1-8734-C455556D51A9}"/>
              </a:ext>
            </a:extLst>
          </p:cNvPr>
          <p:cNvSpPr/>
          <p:nvPr/>
        </p:nvSpPr>
        <p:spPr>
          <a:xfrm>
            <a:off x="4888776" y="5434811"/>
            <a:ext cx="2266121" cy="1477328"/>
          </a:xfrm>
          <a:prstGeom prst="rect">
            <a:avLst/>
          </a:prstGeom>
        </p:spPr>
        <p:txBody>
          <a:bodyPr wrap="square">
            <a:spAutoFit/>
          </a:bodyPr>
          <a:lstStyle/>
          <a:p>
            <a:r>
              <a:rPr lang="hr-HR" dirty="0"/>
              <a:t> a-1=8      </a:t>
            </a:r>
          </a:p>
          <a:p>
            <a:r>
              <a:rPr lang="hr-HR" dirty="0"/>
              <a:t> b+4=10   </a:t>
            </a:r>
          </a:p>
          <a:p>
            <a:r>
              <a:rPr lang="hr-HR" dirty="0"/>
              <a:t> (a-1)· (b+4)=80</a:t>
            </a:r>
          </a:p>
          <a:p>
            <a:endParaRPr lang="hr-HR" dirty="0"/>
          </a:p>
          <a:p>
            <a:r>
              <a:rPr lang="hr-HR" dirty="0"/>
              <a:t>        </a:t>
            </a:r>
            <a:r>
              <a:rPr lang="hr-HR" b="1" dirty="0"/>
              <a:t>80-54=26</a:t>
            </a:r>
          </a:p>
        </p:txBody>
      </p:sp>
      <p:sp>
        <p:nvSpPr>
          <p:cNvPr id="34" name="TekstniOkvir 33">
            <a:extLst>
              <a:ext uri="{FF2B5EF4-FFF2-40B4-BE49-F238E27FC236}">
                <a16:creationId xmlns:a16="http://schemas.microsoft.com/office/drawing/2014/main" id="{146D4A14-DCBB-4F8D-9D71-C7BD2AB1B096}"/>
              </a:ext>
            </a:extLst>
          </p:cNvPr>
          <p:cNvSpPr txBox="1"/>
          <p:nvPr/>
        </p:nvSpPr>
        <p:spPr>
          <a:xfrm>
            <a:off x="8998226" y="5698435"/>
            <a:ext cx="1563757" cy="369332"/>
          </a:xfrm>
          <a:prstGeom prst="rect">
            <a:avLst/>
          </a:prstGeom>
          <a:noFill/>
        </p:spPr>
        <p:txBody>
          <a:bodyPr wrap="square" rtlCol="0">
            <a:spAutoFit/>
          </a:bodyPr>
          <a:lstStyle/>
          <a:p>
            <a:r>
              <a:rPr lang="hr-HR" dirty="0">
                <a:hlinkClick r:id="rId2" action="ppaction://hlinksldjump"/>
              </a:rPr>
              <a:t>POVRATAK</a:t>
            </a:r>
            <a:endParaRPr lang="hr-HR" dirty="0"/>
          </a:p>
        </p:txBody>
      </p:sp>
    </p:spTree>
    <p:extLst>
      <p:ext uri="{BB962C8B-B14F-4D97-AF65-F5344CB8AC3E}">
        <p14:creationId xmlns:p14="http://schemas.microsoft.com/office/powerpoint/2010/main" val="10032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xEl>
                                              <p:pRg st="0" end="0"/>
                                            </p:txEl>
                                          </p:spTgt>
                                        </p:tgtEl>
                                        <p:attrNameLst>
                                          <p:attrName>style.visibility</p:attrName>
                                        </p:attrNameLst>
                                      </p:cBhvr>
                                      <p:to>
                                        <p:strVal val="visible"/>
                                      </p:to>
                                    </p:set>
                                    <p:anim calcmode="lin" valueType="num">
                                      <p:cBhvr additive="base">
                                        <p:cTn id="7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0">
                                            <p:txEl>
                                              <p:pRg st="1" end="1"/>
                                            </p:txEl>
                                          </p:spTgt>
                                        </p:tgtEl>
                                        <p:attrNameLst>
                                          <p:attrName>style.visibility</p:attrName>
                                        </p:attrNameLst>
                                      </p:cBhvr>
                                      <p:to>
                                        <p:strVal val="visible"/>
                                      </p:to>
                                    </p:set>
                                    <p:anim calcmode="lin" valueType="num">
                                      <p:cBhvr additive="base">
                                        <p:cTn id="8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0">
                                            <p:txEl>
                                              <p:pRg st="3" end="3"/>
                                            </p:txEl>
                                          </p:spTgt>
                                        </p:tgtEl>
                                        <p:attrNameLst>
                                          <p:attrName>style.visibility</p:attrName>
                                        </p:attrNameLst>
                                      </p:cBhvr>
                                      <p:to>
                                        <p:strVal val="visible"/>
                                      </p:to>
                                    </p:set>
                                    <p:anim calcmode="lin" valueType="num">
                                      <p:cBhvr additive="base">
                                        <p:cTn id="8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
                                            <p:txEl>
                                              <p:pRg st="4" end="4"/>
                                            </p:txEl>
                                          </p:spTgt>
                                        </p:tgtEl>
                                        <p:attrNameLst>
                                          <p:attrName>style.visibility</p:attrName>
                                        </p:attrNameLst>
                                      </p:cBhvr>
                                      <p:to>
                                        <p:strVal val="visible"/>
                                      </p:to>
                                    </p:set>
                                    <p:anim calcmode="lin" valueType="num">
                                      <p:cBhvr additive="base">
                                        <p:cTn id="9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9" grpId="0"/>
      <p:bldP spid="10" grpId="0"/>
      <p:bldP spid="11" grpId="0" animBg="1"/>
      <p:bldP spid="17" grpId="0"/>
      <p:bldP spid="19" grpId="0"/>
      <p:bldP spid="20" grpId="0"/>
      <p:bldP spid="21" grpId="0"/>
      <p:bldP spid="22" grpId="0"/>
      <p:bldP spid="26" grpId="0"/>
      <p:bldP spid="28" grpId="0"/>
      <p:bldP spid="29"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3CB5CC-4D77-463A-BAB3-B1D734775E11}"/>
              </a:ext>
            </a:extLst>
          </p:cNvPr>
          <p:cNvSpPr>
            <a:spLocks noGrp="1"/>
          </p:cNvSpPr>
          <p:nvPr>
            <p:ph type="title"/>
          </p:nvPr>
        </p:nvSpPr>
        <p:spPr>
          <a:xfrm>
            <a:off x="2151887" y="341885"/>
            <a:ext cx="8911687" cy="1280890"/>
          </a:xfrm>
        </p:spPr>
        <p:txBody>
          <a:bodyPr>
            <a:normAutofit/>
          </a:bodyPr>
          <a:lstStyle/>
          <a:p>
            <a:r>
              <a:rPr lang="hr-HR" sz="2400" b="1" dirty="0"/>
              <a:t>Rješenje ZADATAK 9.      METODA RJEŠAVANJA UNATRAG</a:t>
            </a:r>
          </a:p>
        </p:txBody>
      </p:sp>
      <p:graphicFrame>
        <p:nvGraphicFramePr>
          <p:cNvPr id="4" name="Rezervirano mjesto sadržaja 3">
            <a:extLst>
              <a:ext uri="{FF2B5EF4-FFF2-40B4-BE49-F238E27FC236}">
                <a16:creationId xmlns:a16="http://schemas.microsoft.com/office/drawing/2014/main" id="{A3370ABE-5A1F-4915-B128-24A844DE215C}"/>
              </a:ext>
            </a:extLst>
          </p:cNvPr>
          <p:cNvGraphicFramePr>
            <a:graphicFrameLocks noGrp="1"/>
          </p:cNvGraphicFramePr>
          <p:nvPr>
            <p:ph idx="1"/>
            <p:extLst>
              <p:ext uri="{D42A27DB-BD31-4B8C-83A1-F6EECF244321}">
                <p14:modId xmlns:p14="http://schemas.microsoft.com/office/powerpoint/2010/main" val="120200228"/>
              </p:ext>
            </p:extLst>
          </p:nvPr>
        </p:nvGraphicFramePr>
        <p:xfrm>
          <a:off x="2589212" y="1574800"/>
          <a:ext cx="6886092" cy="1854200"/>
        </p:xfrm>
        <a:graphic>
          <a:graphicData uri="http://schemas.openxmlformats.org/drawingml/2006/table">
            <a:tbl>
              <a:tblPr firstRow="1" bandRow="1">
                <a:tableStyleId>{5940675A-B579-460E-94D1-54222C63F5DA}</a:tableStyleId>
              </a:tblPr>
              <a:tblGrid>
                <a:gridCol w="2314092">
                  <a:extLst>
                    <a:ext uri="{9D8B030D-6E8A-4147-A177-3AD203B41FA5}">
                      <a16:colId xmlns:a16="http://schemas.microsoft.com/office/drawing/2014/main" val="1957611323"/>
                    </a:ext>
                  </a:extLst>
                </a:gridCol>
                <a:gridCol w="2239618">
                  <a:extLst>
                    <a:ext uri="{9D8B030D-6E8A-4147-A177-3AD203B41FA5}">
                      <a16:colId xmlns:a16="http://schemas.microsoft.com/office/drawing/2014/main" val="2578848042"/>
                    </a:ext>
                  </a:extLst>
                </a:gridCol>
                <a:gridCol w="2332382">
                  <a:extLst>
                    <a:ext uri="{9D8B030D-6E8A-4147-A177-3AD203B41FA5}">
                      <a16:colId xmlns:a16="http://schemas.microsoft.com/office/drawing/2014/main" val="120328026"/>
                    </a:ext>
                  </a:extLst>
                </a:gridCol>
              </a:tblGrid>
              <a:tr h="370840">
                <a:tc>
                  <a:txBody>
                    <a:bodyPr/>
                    <a:lstStyle/>
                    <a:p>
                      <a:pPr algn="ctr"/>
                      <a:r>
                        <a:rPr lang="hr-HR" b="1" dirty="0"/>
                        <a:t>1.učenik</a:t>
                      </a:r>
                    </a:p>
                  </a:txBody>
                  <a:tcPr/>
                </a:tc>
                <a:tc>
                  <a:txBody>
                    <a:bodyPr/>
                    <a:lstStyle/>
                    <a:p>
                      <a:pPr algn="ctr"/>
                      <a:r>
                        <a:rPr lang="hr-HR" b="1" dirty="0"/>
                        <a:t>2.učenik</a:t>
                      </a:r>
                    </a:p>
                  </a:txBody>
                  <a:tcPr/>
                </a:tc>
                <a:tc>
                  <a:txBody>
                    <a:bodyPr/>
                    <a:lstStyle/>
                    <a:p>
                      <a:pPr algn="ctr"/>
                      <a:r>
                        <a:rPr lang="hr-HR" b="1" dirty="0"/>
                        <a:t>3.učenik</a:t>
                      </a:r>
                    </a:p>
                  </a:txBody>
                  <a:tcPr/>
                </a:tc>
                <a:extLst>
                  <a:ext uri="{0D108BD9-81ED-4DB2-BD59-A6C34878D82A}">
                    <a16:rowId xmlns:a16="http://schemas.microsoft.com/office/drawing/2014/main" val="3067131533"/>
                  </a:ext>
                </a:extLst>
              </a:tr>
              <a:tr h="370840">
                <a:tc>
                  <a:txBody>
                    <a:bodyPr/>
                    <a:lstStyle/>
                    <a:p>
                      <a:pPr algn="ctr"/>
                      <a:r>
                        <a:rPr lang="hr-HR" b="1" dirty="0"/>
                        <a:t>24</a:t>
                      </a:r>
                    </a:p>
                  </a:txBody>
                  <a:tcPr/>
                </a:tc>
                <a:tc>
                  <a:txBody>
                    <a:bodyPr/>
                    <a:lstStyle/>
                    <a:p>
                      <a:pPr algn="ctr"/>
                      <a:r>
                        <a:rPr lang="hr-HR" b="1" dirty="0"/>
                        <a:t>24</a:t>
                      </a:r>
                    </a:p>
                  </a:txBody>
                  <a:tcPr/>
                </a:tc>
                <a:tc>
                  <a:txBody>
                    <a:bodyPr/>
                    <a:lstStyle/>
                    <a:p>
                      <a:pPr algn="ctr"/>
                      <a:r>
                        <a:rPr lang="hr-HR" b="1" dirty="0"/>
                        <a:t>24</a:t>
                      </a:r>
                    </a:p>
                  </a:txBody>
                  <a:tcPr/>
                </a:tc>
                <a:extLst>
                  <a:ext uri="{0D108BD9-81ED-4DB2-BD59-A6C34878D82A}">
                    <a16:rowId xmlns:a16="http://schemas.microsoft.com/office/drawing/2014/main" val="2627263313"/>
                  </a:ext>
                </a:extLst>
              </a:tr>
              <a:tr h="370840">
                <a:tc>
                  <a:txBody>
                    <a:bodyPr/>
                    <a:lstStyle/>
                    <a:p>
                      <a:pPr algn="ctr"/>
                      <a:endParaRPr lang="hr-HR" b="1" dirty="0"/>
                    </a:p>
                  </a:txBody>
                  <a:tcPr/>
                </a:tc>
                <a:tc>
                  <a:txBody>
                    <a:bodyPr/>
                    <a:lstStyle/>
                    <a:p>
                      <a:pPr algn="ctr"/>
                      <a:endParaRPr lang="hr-HR" b="1" dirty="0"/>
                    </a:p>
                  </a:txBody>
                  <a:tcPr/>
                </a:tc>
                <a:tc>
                  <a:txBody>
                    <a:bodyPr/>
                    <a:lstStyle/>
                    <a:p>
                      <a:pPr algn="ctr"/>
                      <a:endParaRPr lang="hr-HR" b="1" dirty="0"/>
                    </a:p>
                  </a:txBody>
                  <a:tcPr/>
                </a:tc>
                <a:extLst>
                  <a:ext uri="{0D108BD9-81ED-4DB2-BD59-A6C34878D82A}">
                    <a16:rowId xmlns:a16="http://schemas.microsoft.com/office/drawing/2014/main" val="3749540379"/>
                  </a:ext>
                </a:extLst>
              </a:tr>
              <a:tr h="370840">
                <a:tc>
                  <a:txBody>
                    <a:bodyPr/>
                    <a:lstStyle/>
                    <a:p>
                      <a:pPr algn="ctr"/>
                      <a:endParaRPr lang="hr-HR" b="1" dirty="0"/>
                    </a:p>
                  </a:txBody>
                  <a:tcPr/>
                </a:tc>
                <a:tc>
                  <a:txBody>
                    <a:bodyPr/>
                    <a:lstStyle/>
                    <a:p>
                      <a:pPr algn="ctr"/>
                      <a:endParaRPr lang="hr-HR" b="1" dirty="0"/>
                    </a:p>
                  </a:txBody>
                  <a:tcPr/>
                </a:tc>
                <a:tc>
                  <a:txBody>
                    <a:bodyPr/>
                    <a:lstStyle/>
                    <a:p>
                      <a:pPr algn="ctr"/>
                      <a:endParaRPr lang="hr-HR" b="1" dirty="0"/>
                    </a:p>
                  </a:txBody>
                  <a:tcPr/>
                </a:tc>
                <a:extLst>
                  <a:ext uri="{0D108BD9-81ED-4DB2-BD59-A6C34878D82A}">
                    <a16:rowId xmlns:a16="http://schemas.microsoft.com/office/drawing/2014/main" val="557584242"/>
                  </a:ext>
                </a:extLst>
              </a:tr>
              <a:tr h="370840">
                <a:tc>
                  <a:txBody>
                    <a:bodyPr/>
                    <a:lstStyle/>
                    <a:p>
                      <a:pPr algn="ctr"/>
                      <a:endParaRPr lang="hr-HR" b="1" dirty="0"/>
                    </a:p>
                  </a:txBody>
                  <a:tcPr/>
                </a:tc>
                <a:tc>
                  <a:txBody>
                    <a:bodyPr/>
                    <a:lstStyle/>
                    <a:p>
                      <a:pPr algn="ctr"/>
                      <a:endParaRPr lang="hr-HR" b="1" dirty="0"/>
                    </a:p>
                  </a:txBody>
                  <a:tcPr/>
                </a:tc>
                <a:tc>
                  <a:txBody>
                    <a:bodyPr/>
                    <a:lstStyle/>
                    <a:p>
                      <a:pPr algn="ctr"/>
                      <a:endParaRPr lang="hr-HR" b="1" dirty="0"/>
                    </a:p>
                  </a:txBody>
                  <a:tcPr/>
                </a:tc>
                <a:extLst>
                  <a:ext uri="{0D108BD9-81ED-4DB2-BD59-A6C34878D82A}">
                    <a16:rowId xmlns:a16="http://schemas.microsoft.com/office/drawing/2014/main" val="268019663"/>
                  </a:ext>
                </a:extLst>
              </a:tr>
            </a:tbl>
          </a:graphicData>
        </a:graphic>
      </p:graphicFrame>
      <p:sp>
        <p:nvSpPr>
          <p:cNvPr id="5" name="TekstniOkvir 4">
            <a:extLst>
              <a:ext uri="{FF2B5EF4-FFF2-40B4-BE49-F238E27FC236}">
                <a16:creationId xmlns:a16="http://schemas.microsoft.com/office/drawing/2014/main" id="{42909CCE-9253-4FBA-8225-5C36D63117E0}"/>
              </a:ext>
            </a:extLst>
          </p:cNvPr>
          <p:cNvSpPr txBox="1"/>
          <p:nvPr/>
        </p:nvSpPr>
        <p:spPr>
          <a:xfrm>
            <a:off x="2160101" y="3726997"/>
            <a:ext cx="9344511" cy="830997"/>
          </a:xfrm>
          <a:prstGeom prst="rect">
            <a:avLst/>
          </a:prstGeom>
          <a:noFill/>
        </p:spPr>
        <p:txBody>
          <a:bodyPr wrap="square" rtlCol="0">
            <a:spAutoFit/>
          </a:bodyPr>
          <a:lstStyle/>
          <a:p>
            <a:r>
              <a:rPr lang="hr-HR" sz="2400" dirty="0">
                <a:solidFill>
                  <a:srgbClr val="FF0000"/>
                </a:solidFill>
              </a:rPr>
              <a:t>Prije nego je treći učenik dao kuglice prvom i drugom oni su imali duplo manje, a on je imao 24+12+12=48 kuglica.</a:t>
            </a:r>
          </a:p>
        </p:txBody>
      </p:sp>
      <p:sp>
        <p:nvSpPr>
          <p:cNvPr id="6" name="TekstniOkvir 5">
            <a:extLst>
              <a:ext uri="{FF2B5EF4-FFF2-40B4-BE49-F238E27FC236}">
                <a16:creationId xmlns:a16="http://schemas.microsoft.com/office/drawing/2014/main" id="{8D742BC8-E4C0-4D73-BFC0-BE41E8829D87}"/>
              </a:ext>
            </a:extLst>
          </p:cNvPr>
          <p:cNvSpPr txBox="1"/>
          <p:nvPr/>
        </p:nvSpPr>
        <p:spPr>
          <a:xfrm>
            <a:off x="3514345" y="2317234"/>
            <a:ext cx="5035826" cy="369332"/>
          </a:xfrm>
          <a:prstGeom prst="rect">
            <a:avLst/>
          </a:prstGeom>
          <a:noFill/>
        </p:spPr>
        <p:txBody>
          <a:bodyPr wrap="square" rtlCol="0">
            <a:spAutoFit/>
          </a:bodyPr>
          <a:lstStyle/>
          <a:p>
            <a:r>
              <a:rPr lang="hr-HR" b="1" dirty="0">
                <a:solidFill>
                  <a:srgbClr val="FF0000"/>
                </a:solidFill>
              </a:rPr>
              <a:t>12                                12                                48</a:t>
            </a:r>
          </a:p>
        </p:txBody>
      </p:sp>
      <p:sp>
        <p:nvSpPr>
          <p:cNvPr id="7" name="TekstniOkvir 6">
            <a:extLst>
              <a:ext uri="{FF2B5EF4-FFF2-40B4-BE49-F238E27FC236}">
                <a16:creationId xmlns:a16="http://schemas.microsoft.com/office/drawing/2014/main" id="{6B79EF58-96A8-48EF-B8A9-D7977960D247}"/>
              </a:ext>
            </a:extLst>
          </p:cNvPr>
          <p:cNvSpPr txBox="1"/>
          <p:nvPr/>
        </p:nvSpPr>
        <p:spPr>
          <a:xfrm>
            <a:off x="2160102" y="4666022"/>
            <a:ext cx="9344509" cy="830997"/>
          </a:xfrm>
          <a:prstGeom prst="rect">
            <a:avLst/>
          </a:prstGeom>
          <a:noFill/>
        </p:spPr>
        <p:txBody>
          <a:bodyPr wrap="square" rtlCol="0">
            <a:spAutoFit/>
          </a:bodyPr>
          <a:lstStyle/>
          <a:p>
            <a:r>
              <a:rPr lang="hr-HR" sz="2400" dirty="0">
                <a:solidFill>
                  <a:srgbClr val="0070C0"/>
                </a:solidFill>
              </a:rPr>
              <a:t>Prije nego je drugi učenik dao kuglice prvom i trećem oni su imali duplo manje, a on je imao 12+6+24=42 kuglice.</a:t>
            </a:r>
          </a:p>
        </p:txBody>
      </p:sp>
      <p:sp>
        <p:nvSpPr>
          <p:cNvPr id="8" name="TekstniOkvir 7">
            <a:extLst>
              <a:ext uri="{FF2B5EF4-FFF2-40B4-BE49-F238E27FC236}">
                <a16:creationId xmlns:a16="http://schemas.microsoft.com/office/drawing/2014/main" id="{3E29B63F-E378-4AA9-8ECC-B339C56094FB}"/>
              </a:ext>
            </a:extLst>
          </p:cNvPr>
          <p:cNvSpPr txBox="1"/>
          <p:nvPr/>
        </p:nvSpPr>
        <p:spPr>
          <a:xfrm>
            <a:off x="3048000" y="2688451"/>
            <a:ext cx="6096000" cy="369332"/>
          </a:xfrm>
          <a:prstGeom prst="rect">
            <a:avLst/>
          </a:prstGeom>
          <a:noFill/>
        </p:spPr>
        <p:txBody>
          <a:bodyPr wrap="square" rtlCol="0">
            <a:spAutoFit/>
          </a:bodyPr>
          <a:lstStyle/>
          <a:p>
            <a:r>
              <a:rPr lang="hr-HR" dirty="0"/>
              <a:t>         </a:t>
            </a:r>
            <a:r>
              <a:rPr lang="hr-HR" b="1" dirty="0">
                <a:solidFill>
                  <a:srgbClr val="0070C0"/>
                </a:solidFill>
              </a:rPr>
              <a:t>6                                42                                 24</a:t>
            </a:r>
          </a:p>
        </p:txBody>
      </p:sp>
      <p:sp>
        <p:nvSpPr>
          <p:cNvPr id="9" name="TekstniOkvir 8">
            <a:extLst>
              <a:ext uri="{FF2B5EF4-FFF2-40B4-BE49-F238E27FC236}">
                <a16:creationId xmlns:a16="http://schemas.microsoft.com/office/drawing/2014/main" id="{413B0144-FFC7-4076-923C-77D7BF704D62}"/>
              </a:ext>
            </a:extLst>
          </p:cNvPr>
          <p:cNvSpPr txBox="1"/>
          <p:nvPr/>
        </p:nvSpPr>
        <p:spPr>
          <a:xfrm>
            <a:off x="2160102" y="5605047"/>
            <a:ext cx="9344509" cy="830997"/>
          </a:xfrm>
          <a:prstGeom prst="rect">
            <a:avLst/>
          </a:prstGeom>
          <a:noFill/>
        </p:spPr>
        <p:txBody>
          <a:bodyPr wrap="square" rtlCol="0">
            <a:spAutoFit/>
          </a:bodyPr>
          <a:lstStyle/>
          <a:p>
            <a:r>
              <a:rPr lang="hr-HR" sz="2400" dirty="0">
                <a:solidFill>
                  <a:schemeClr val="accent6">
                    <a:lumMod val="75000"/>
                  </a:schemeClr>
                </a:solidFill>
              </a:rPr>
              <a:t>Prije nego je prvi učenik dao kuglice drugom i trećem oni su imali duplo manje, a on je imao 6+21+12=39 kuglica.</a:t>
            </a:r>
          </a:p>
        </p:txBody>
      </p:sp>
      <p:sp>
        <p:nvSpPr>
          <p:cNvPr id="10" name="TekstniOkvir 9">
            <a:extLst>
              <a:ext uri="{FF2B5EF4-FFF2-40B4-BE49-F238E27FC236}">
                <a16:creationId xmlns:a16="http://schemas.microsoft.com/office/drawing/2014/main" id="{5EF34083-6C72-49F1-89D5-F36C9AB027E4}"/>
              </a:ext>
            </a:extLst>
          </p:cNvPr>
          <p:cNvSpPr txBox="1"/>
          <p:nvPr/>
        </p:nvSpPr>
        <p:spPr>
          <a:xfrm>
            <a:off x="3299791" y="3057783"/>
            <a:ext cx="5711687" cy="369332"/>
          </a:xfrm>
          <a:prstGeom prst="rect">
            <a:avLst/>
          </a:prstGeom>
          <a:noFill/>
        </p:spPr>
        <p:txBody>
          <a:bodyPr wrap="square" rtlCol="0">
            <a:spAutoFit/>
          </a:bodyPr>
          <a:lstStyle/>
          <a:p>
            <a:r>
              <a:rPr lang="hr-HR" b="1" dirty="0">
                <a:solidFill>
                  <a:schemeClr val="accent6">
                    <a:lumMod val="75000"/>
                  </a:schemeClr>
                </a:solidFill>
              </a:rPr>
              <a:t>     39                               21                                12</a:t>
            </a:r>
          </a:p>
        </p:txBody>
      </p:sp>
      <p:sp>
        <p:nvSpPr>
          <p:cNvPr id="11" name="TekstniOkvir 10">
            <a:extLst>
              <a:ext uri="{FF2B5EF4-FFF2-40B4-BE49-F238E27FC236}">
                <a16:creationId xmlns:a16="http://schemas.microsoft.com/office/drawing/2014/main" id="{2509AC55-D196-43FC-B596-6914A4B53D28}"/>
              </a:ext>
            </a:extLst>
          </p:cNvPr>
          <p:cNvSpPr txBox="1"/>
          <p:nvPr/>
        </p:nvSpPr>
        <p:spPr>
          <a:xfrm>
            <a:off x="10310191" y="6321287"/>
            <a:ext cx="1444487" cy="369332"/>
          </a:xfrm>
          <a:prstGeom prst="rect">
            <a:avLst/>
          </a:prstGeom>
          <a:noFill/>
        </p:spPr>
        <p:txBody>
          <a:bodyPr wrap="square" rtlCol="0">
            <a:spAutoFit/>
          </a:bodyPr>
          <a:lstStyle/>
          <a:p>
            <a:r>
              <a:rPr lang="hr-HR" dirty="0">
                <a:hlinkClick r:id="rId2" action="ppaction://hlinksldjump"/>
              </a:rPr>
              <a:t>POVRATAK</a:t>
            </a:r>
            <a:endParaRPr lang="hr-HR" dirty="0"/>
          </a:p>
        </p:txBody>
      </p:sp>
    </p:spTree>
    <p:extLst>
      <p:ext uri="{BB962C8B-B14F-4D97-AF65-F5344CB8AC3E}">
        <p14:creationId xmlns:p14="http://schemas.microsoft.com/office/powerpoint/2010/main" val="23871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4A15C7-20D1-422E-9ACA-F7A168830B0F}"/>
              </a:ext>
            </a:extLst>
          </p:cNvPr>
          <p:cNvSpPr>
            <a:spLocks noGrp="1"/>
          </p:cNvSpPr>
          <p:nvPr>
            <p:ph type="title"/>
          </p:nvPr>
        </p:nvSpPr>
        <p:spPr>
          <a:xfrm>
            <a:off x="2592924" y="266302"/>
            <a:ext cx="8911687" cy="1280890"/>
          </a:xfrm>
        </p:spPr>
        <p:txBody>
          <a:bodyPr>
            <a:normAutofit/>
          </a:bodyPr>
          <a:lstStyle/>
          <a:p>
            <a:r>
              <a:rPr lang="hr-HR" sz="2400" b="1" dirty="0"/>
              <a:t>Rješenje ZADATAK 12.</a:t>
            </a:r>
            <a:r>
              <a:rPr lang="hr-HR" sz="2400" dirty="0"/>
              <a:t>( Općinsko/školsko natjecanje 2009.)</a:t>
            </a:r>
          </a:p>
        </p:txBody>
      </p:sp>
      <p:sp>
        <p:nvSpPr>
          <p:cNvPr id="3" name="Rezervirano mjesto sadržaja 2">
            <a:extLst>
              <a:ext uri="{FF2B5EF4-FFF2-40B4-BE49-F238E27FC236}">
                <a16:creationId xmlns:a16="http://schemas.microsoft.com/office/drawing/2014/main" id="{2100BD36-F178-4CCF-A578-9322914215C0}"/>
              </a:ext>
            </a:extLst>
          </p:cNvPr>
          <p:cNvSpPr>
            <a:spLocks noGrp="1"/>
          </p:cNvSpPr>
          <p:nvPr>
            <p:ph idx="1"/>
          </p:nvPr>
        </p:nvSpPr>
        <p:spPr>
          <a:xfrm>
            <a:off x="2380889" y="919768"/>
            <a:ext cx="9599075" cy="5671930"/>
          </a:xfrm>
        </p:spPr>
        <p:txBody>
          <a:bodyPr>
            <a:normAutofit fontScale="62500" lnSpcReduction="20000"/>
          </a:bodyPr>
          <a:lstStyle/>
          <a:p>
            <a:r>
              <a:rPr lang="hr-HR" sz="3400" dirty="0"/>
              <a:t>Neka je najmlađi sin dobio x kuna.</a:t>
            </a:r>
          </a:p>
          <a:p>
            <a:r>
              <a:rPr lang="hr-HR" sz="3400" dirty="0"/>
              <a:t>Ostali sinovi su dobili x+45, x+90, x+135, x+180 kuna.</a:t>
            </a:r>
          </a:p>
          <a:p>
            <a:r>
              <a:rPr lang="hr-HR" sz="3400" dirty="0"/>
              <a:t>Najstariji sin će dobiti 13 puta više nego najmlađi pa vrijedi jednadžba</a:t>
            </a:r>
          </a:p>
          <a:p>
            <a:endParaRPr lang="hr-HR" sz="3400" dirty="0"/>
          </a:p>
          <a:p>
            <a:pPr marL="0" indent="0">
              <a:buNone/>
            </a:pPr>
            <a:r>
              <a:rPr lang="hr-HR" sz="3400" dirty="0"/>
              <a:t>                        </a:t>
            </a:r>
            <a:r>
              <a:rPr lang="hr-HR" sz="3800" dirty="0">
                <a:solidFill>
                  <a:schemeClr val="tx1"/>
                </a:solidFill>
              </a:rPr>
              <a:t>13x=x+180</a:t>
            </a:r>
          </a:p>
          <a:p>
            <a:pPr marL="0" indent="0">
              <a:buNone/>
            </a:pPr>
            <a:r>
              <a:rPr lang="hr-HR" sz="3400" dirty="0">
                <a:solidFill>
                  <a:schemeClr val="tx1"/>
                </a:solidFill>
              </a:rPr>
              <a:t>                        </a:t>
            </a:r>
            <a:r>
              <a:rPr lang="hr-HR" sz="3800" dirty="0">
                <a:solidFill>
                  <a:schemeClr val="tx1"/>
                </a:solidFill>
              </a:rPr>
              <a:t>13x – x = x – x +180</a:t>
            </a:r>
          </a:p>
          <a:p>
            <a:pPr marL="0" indent="0">
              <a:buNone/>
            </a:pPr>
            <a:r>
              <a:rPr lang="hr-HR" sz="3800" dirty="0">
                <a:solidFill>
                  <a:schemeClr val="tx1"/>
                </a:solidFill>
              </a:rPr>
              <a:t>                      12x=180</a:t>
            </a:r>
          </a:p>
          <a:p>
            <a:pPr marL="0" indent="0">
              <a:buNone/>
            </a:pPr>
            <a:r>
              <a:rPr lang="hr-HR" sz="3800" dirty="0">
                <a:solidFill>
                  <a:schemeClr val="tx1"/>
                </a:solidFill>
              </a:rPr>
              <a:t>                      x=15</a:t>
            </a:r>
          </a:p>
          <a:p>
            <a:pPr marL="0" indent="0">
              <a:buNone/>
            </a:pPr>
            <a:r>
              <a:rPr lang="hr-HR" sz="3400" dirty="0">
                <a:solidFill>
                  <a:schemeClr val="tx1"/>
                </a:solidFill>
              </a:rPr>
              <a:t>Prema tome, sin koji je treći po starosti dobit će </a:t>
            </a:r>
            <a:r>
              <a:rPr lang="hr-HR" sz="3800" b="1" dirty="0">
                <a:solidFill>
                  <a:schemeClr val="tx1"/>
                </a:solidFill>
              </a:rPr>
              <a:t>x+90=15+90=105</a:t>
            </a:r>
            <a:r>
              <a:rPr lang="hr-HR" sz="3400" dirty="0">
                <a:solidFill>
                  <a:schemeClr val="tx1"/>
                </a:solidFill>
              </a:rPr>
              <a:t> kuna.</a:t>
            </a:r>
          </a:p>
          <a:p>
            <a:pPr marL="0" indent="0">
              <a:buNone/>
            </a:pPr>
            <a:endParaRPr lang="hr-HR" sz="3400" dirty="0">
              <a:solidFill>
                <a:schemeClr val="tx1"/>
              </a:solidFill>
            </a:endParaRPr>
          </a:p>
          <a:p>
            <a:pPr marL="0" indent="0">
              <a:buNone/>
            </a:pPr>
            <a:r>
              <a:rPr lang="hr-HR" sz="3400" b="1" dirty="0">
                <a:solidFill>
                  <a:schemeClr val="tx1"/>
                </a:solidFill>
              </a:rPr>
              <a:t>PROVJERA:</a:t>
            </a:r>
          </a:p>
          <a:p>
            <a:pPr marL="0" indent="0">
              <a:buNone/>
            </a:pPr>
            <a:r>
              <a:rPr lang="hr-HR" sz="3400" dirty="0">
                <a:solidFill>
                  <a:schemeClr val="tx1"/>
                </a:solidFill>
              </a:rPr>
              <a:t>1.SIN 15 kn            2.SIN 60 kn    3.SIN 105 kn    4.SIN 150 kn     5.SIN 195 kn</a:t>
            </a:r>
          </a:p>
          <a:p>
            <a:pPr marL="0" indent="0">
              <a:buNone/>
            </a:pPr>
            <a:endParaRPr lang="hr-HR" sz="3400" dirty="0">
              <a:solidFill>
                <a:schemeClr val="tx1"/>
              </a:solidFill>
            </a:endParaRPr>
          </a:p>
          <a:p>
            <a:pPr marL="0" indent="0">
              <a:buNone/>
            </a:pPr>
            <a:r>
              <a:rPr lang="hr-HR" sz="3400" dirty="0">
                <a:solidFill>
                  <a:schemeClr val="tx1"/>
                </a:solidFill>
              </a:rPr>
              <a:t>13∙15=195                                                                         </a:t>
            </a:r>
            <a:r>
              <a:rPr lang="hr-HR" sz="3400" dirty="0">
                <a:solidFill>
                  <a:schemeClr val="tx1"/>
                </a:solidFill>
                <a:hlinkClick r:id="rId2" action="ppaction://hlinksldjump"/>
              </a:rPr>
              <a:t>POVRATAK</a:t>
            </a:r>
            <a:endParaRPr lang="hr-HR" sz="3400" dirty="0">
              <a:solidFill>
                <a:schemeClr val="tx1"/>
              </a:solidFill>
            </a:endParaRPr>
          </a:p>
          <a:p>
            <a:pPr marL="0" indent="0">
              <a:buNone/>
            </a:pPr>
            <a:endParaRPr lang="hr-HR" sz="3400" dirty="0">
              <a:solidFill>
                <a:schemeClr val="tx1"/>
              </a:solidFill>
            </a:endParaRPr>
          </a:p>
          <a:p>
            <a:pPr marL="0" indent="0">
              <a:buNone/>
            </a:pPr>
            <a:endParaRPr lang="hr-HR" sz="3400" dirty="0">
              <a:solidFill>
                <a:schemeClr val="tx1"/>
              </a:solidFill>
            </a:endParaRPr>
          </a:p>
          <a:p>
            <a:pPr marL="0" indent="0">
              <a:buNone/>
            </a:pPr>
            <a:endParaRPr lang="hr-HR" sz="3400" dirty="0">
              <a:solidFill>
                <a:schemeClr val="tx1"/>
              </a:solidFill>
            </a:endParaRPr>
          </a:p>
          <a:p>
            <a:pPr marL="0" indent="0">
              <a:buNone/>
            </a:pPr>
            <a:endParaRPr lang="hr-HR" b="1" dirty="0">
              <a:solidFill>
                <a:schemeClr val="tx1"/>
              </a:solidFill>
            </a:endParaRPr>
          </a:p>
        </p:txBody>
      </p:sp>
    </p:spTree>
    <p:extLst>
      <p:ext uri="{BB962C8B-B14F-4D97-AF65-F5344CB8AC3E}">
        <p14:creationId xmlns:p14="http://schemas.microsoft.com/office/powerpoint/2010/main" val="22521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FE4ED2-D9D6-4AC7-AAAC-32860DC8EEE3}"/>
              </a:ext>
            </a:extLst>
          </p:cNvPr>
          <p:cNvSpPr>
            <a:spLocks noGrp="1"/>
          </p:cNvSpPr>
          <p:nvPr>
            <p:ph type="title"/>
          </p:nvPr>
        </p:nvSpPr>
        <p:spPr>
          <a:xfrm>
            <a:off x="1892667" y="270833"/>
            <a:ext cx="8911687" cy="873386"/>
          </a:xfrm>
        </p:spPr>
        <p:txBody>
          <a:bodyPr>
            <a:normAutofit/>
          </a:bodyPr>
          <a:lstStyle/>
          <a:p>
            <a:r>
              <a:rPr lang="hr-HR" sz="2400" b="1" dirty="0"/>
              <a:t>Rješenje ZADATAK 13.</a:t>
            </a:r>
            <a:r>
              <a:rPr lang="hr-HR" sz="2400" dirty="0"/>
              <a:t>(Županijsko natjecanje 2009.)</a:t>
            </a:r>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F9678D75-1FE3-42DF-8635-D37D42B002D5}"/>
                  </a:ext>
                </a:extLst>
              </p:cNvPr>
              <p:cNvSpPr>
                <a:spLocks noGrp="1"/>
              </p:cNvSpPr>
              <p:nvPr>
                <p:ph idx="1"/>
              </p:nvPr>
            </p:nvSpPr>
            <p:spPr>
              <a:xfrm>
                <a:off x="2218151" y="982002"/>
                <a:ext cx="8915400" cy="5721869"/>
              </a:xfrm>
            </p:spPr>
            <p:txBody>
              <a:bodyPr>
                <a:normAutofit lnSpcReduction="10000"/>
              </a:bodyPr>
              <a:lstStyle/>
              <a:p>
                <a:pPr marL="0" indent="0">
                  <a:buNone/>
                </a:pPr>
                <a:r>
                  <a:rPr lang="hr-HR" sz="2000" b="1" dirty="0"/>
                  <a:t>žute i plave kuglice  x</a:t>
                </a:r>
              </a:p>
              <a:p>
                <a:pPr marL="0" indent="0">
                  <a:buNone/>
                </a:pPr>
                <a:r>
                  <a:rPr lang="hr-HR" sz="2000" b="1" dirty="0"/>
                  <a:t>žute kuglice </a:t>
                </a:r>
                <a14:m>
                  <m:oMath xmlns:m="http://schemas.openxmlformats.org/officeDocument/2006/math">
                    <m:f>
                      <m:fPr>
                        <m:ctrlPr>
                          <a:rPr lang="hr-HR" sz="2000" b="1" i="1" smtClean="0">
                            <a:latin typeface="Cambria Math" panose="02040503050406030204" pitchFamily="18" charset="0"/>
                          </a:rPr>
                        </m:ctrlPr>
                      </m:fPr>
                      <m:num>
                        <m:r>
                          <a:rPr lang="hr-HR" sz="2000" b="1" i="1" smtClean="0">
                            <a:latin typeface="Cambria Math" panose="02040503050406030204" pitchFamily="18" charset="0"/>
                          </a:rPr>
                          <m:t>𝟑</m:t>
                        </m:r>
                      </m:num>
                      <m:den>
                        <m:r>
                          <a:rPr lang="hr-HR" sz="2000" b="1" i="1" smtClean="0">
                            <a:latin typeface="Cambria Math" panose="02040503050406030204" pitchFamily="18" charset="0"/>
                          </a:rPr>
                          <m:t>𝟕</m:t>
                        </m:r>
                      </m:den>
                    </m:f>
                    <m:r>
                      <a:rPr lang="hr-HR" sz="2000" b="1" i="0" smtClean="0">
                        <a:latin typeface="Cambria Math" panose="02040503050406030204" pitchFamily="18" charset="0"/>
                      </a:rPr>
                      <m:t>𝐱</m:t>
                    </m:r>
                  </m:oMath>
                </a14:m>
                <a:endParaRPr lang="hr-HR" sz="2000" b="1" dirty="0"/>
              </a:p>
              <a:p>
                <a:pPr marL="0" indent="0">
                  <a:buNone/>
                </a:pPr>
                <a:r>
                  <a:rPr lang="hr-HR" sz="2000" b="1" dirty="0"/>
                  <a:t>plave kuglice  </a:t>
                </a:r>
                <a14:m>
                  <m:oMath xmlns:m="http://schemas.openxmlformats.org/officeDocument/2006/math">
                    <m:f>
                      <m:fPr>
                        <m:ctrlPr>
                          <a:rPr lang="hr-HR" sz="2000" b="1" i="1">
                            <a:latin typeface="Cambria Math" panose="02040503050406030204" pitchFamily="18" charset="0"/>
                          </a:rPr>
                        </m:ctrlPr>
                      </m:fPr>
                      <m:num>
                        <m:r>
                          <a:rPr lang="hr-HR" sz="2000" b="1" i="1" smtClean="0">
                            <a:latin typeface="Cambria Math" panose="02040503050406030204" pitchFamily="18" charset="0"/>
                          </a:rPr>
                          <m:t>𝟒</m:t>
                        </m:r>
                      </m:num>
                      <m:den>
                        <m:r>
                          <a:rPr lang="hr-HR" sz="2000" b="1" i="1" smtClean="0">
                            <a:latin typeface="Cambria Math" panose="02040503050406030204" pitchFamily="18" charset="0"/>
                          </a:rPr>
                          <m:t> </m:t>
                        </m:r>
                        <m:r>
                          <a:rPr lang="hr-HR" sz="2000" b="1" i="1">
                            <a:latin typeface="Cambria Math" panose="02040503050406030204" pitchFamily="18" charset="0"/>
                          </a:rPr>
                          <m:t>𝟕</m:t>
                        </m:r>
                      </m:den>
                    </m:f>
                    <m:r>
                      <a:rPr lang="hr-HR" sz="2000" b="1" i="0" smtClean="0">
                        <a:latin typeface="Cambria Math" panose="02040503050406030204" pitchFamily="18" charset="0"/>
                      </a:rPr>
                      <m:t>𝐱</m:t>
                    </m:r>
                  </m:oMath>
                </a14:m>
                <a:endParaRPr lang="hr-HR" sz="2000" b="1" dirty="0"/>
              </a:p>
              <a:p>
                <a:pPr marL="0" indent="0">
                  <a:buNone/>
                </a:pPr>
                <a:r>
                  <a:rPr lang="hr-HR" sz="2000" b="1" dirty="0">
                    <a:solidFill>
                      <a:schemeClr val="accent6">
                        <a:lumMod val="75000"/>
                      </a:schemeClr>
                    </a:solidFill>
                  </a:rPr>
                  <a:t>NAKON PROMJENA</a:t>
                </a:r>
              </a:p>
              <a:p>
                <a:pPr marL="0" indent="0">
                  <a:buNone/>
                </a:pPr>
                <a:r>
                  <a:rPr lang="hr-HR" sz="2000" b="1" dirty="0">
                    <a:solidFill>
                      <a:srgbClr val="FF0000"/>
                    </a:solidFill>
                  </a:rPr>
                  <a:t>žute kuglice </a:t>
                </a:r>
                <a14:m>
                  <m:oMath xmlns:m="http://schemas.openxmlformats.org/officeDocument/2006/math">
                    <m:f>
                      <m:fPr>
                        <m:ctrlPr>
                          <a:rPr lang="hr-HR" sz="2000" b="1" i="1">
                            <a:solidFill>
                              <a:srgbClr val="FF0000"/>
                            </a:solidFill>
                            <a:latin typeface="Cambria Math" panose="02040503050406030204" pitchFamily="18" charset="0"/>
                          </a:rPr>
                        </m:ctrlPr>
                      </m:fPr>
                      <m:num>
                        <m:r>
                          <a:rPr lang="hr-HR" sz="2000" b="1" i="1">
                            <a:solidFill>
                              <a:srgbClr val="FF0000"/>
                            </a:solidFill>
                            <a:latin typeface="Cambria Math" panose="02040503050406030204" pitchFamily="18" charset="0"/>
                          </a:rPr>
                          <m:t>𝟑</m:t>
                        </m:r>
                      </m:num>
                      <m:den>
                        <m:r>
                          <a:rPr lang="hr-HR" sz="2000" b="1" i="1">
                            <a:solidFill>
                              <a:srgbClr val="FF0000"/>
                            </a:solidFill>
                            <a:latin typeface="Cambria Math" panose="02040503050406030204" pitchFamily="18" charset="0"/>
                          </a:rPr>
                          <m:t>𝟕</m:t>
                        </m:r>
                      </m:den>
                    </m:f>
                    <m:r>
                      <a:rPr lang="hr-HR" sz="2000" b="1" i="1">
                        <a:solidFill>
                          <a:srgbClr val="FF0000"/>
                        </a:solidFill>
                        <a:latin typeface="Cambria Math" panose="02040503050406030204" pitchFamily="18" charset="0"/>
                      </a:rPr>
                      <m:t>𝐱</m:t>
                    </m:r>
                  </m:oMath>
                </a14:m>
                <a:r>
                  <a:rPr lang="hr-HR" sz="2000" b="1" dirty="0">
                    <a:solidFill>
                      <a:srgbClr val="FF0000"/>
                    </a:solidFill>
                  </a:rPr>
                  <a:t> +2   </a:t>
                </a:r>
              </a:p>
              <a:p>
                <a:pPr marL="0" indent="0">
                  <a:buNone/>
                </a:pPr>
                <a:r>
                  <a:rPr lang="hr-HR" sz="2000" b="1" dirty="0">
                    <a:solidFill>
                      <a:srgbClr val="FF0000"/>
                    </a:solidFill>
                  </a:rPr>
                  <a:t>plave kuglice  </a:t>
                </a:r>
                <a14:m>
                  <m:oMath xmlns:m="http://schemas.openxmlformats.org/officeDocument/2006/math">
                    <m:f>
                      <m:fPr>
                        <m:ctrlPr>
                          <a:rPr lang="hr-HR" sz="2000" b="1" i="1">
                            <a:solidFill>
                              <a:srgbClr val="FF0000"/>
                            </a:solidFill>
                            <a:latin typeface="Cambria Math" panose="02040503050406030204" pitchFamily="18" charset="0"/>
                          </a:rPr>
                        </m:ctrlPr>
                      </m:fPr>
                      <m:num>
                        <m:r>
                          <a:rPr lang="hr-HR" sz="2000" b="1" i="1">
                            <a:solidFill>
                              <a:srgbClr val="FF0000"/>
                            </a:solidFill>
                            <a:latin typeface="Cambria Math" panose="02040503050406030204" pitchFamily="18" charset="0"/>
                          </a:rPr>
                          <m:t>𝟒</m:t>
                        </m:r>
                      </m:num>
                      <m:den>
                        <m:r>
                          <a:rPr lang="hr-HR" sz="2000" b="1" i="1">
                            <a:solidFill>
                              <a:srgbClr val="FF0000"/>
                            </a:solidFill>
                            <a:latin typeface="Cambria Math" panose="02040503050406030204" pitchFamily="18" charset="0"/>
                          </a:rPr>
                          <m:t> </m:t>
                        </m:r>
                        <m:r>
                          <a:rPr lang="hr-HR" sz="2000" b="1" i="1">
                            <a:solidFill>
                              <a:srgbClr val="FF0000"/>
                            </a:solidFill>
                            <a:latin typeface="Cambria Math" panose="02040503050406030204" pitchFamily="18" charset="0"/>
                          </a:rPr>
                          <m:t>𝟕</m:t>
                        </m:r>
                      </m:den>
                    </m:f>
                    <m:r>
                      <a:rPr lang="hr-HR" sz="2000" b="1" i="1">
                        <a:solidFill>
                          <a:srgbClr val="FF0000"/>
                        </a:solidFill>
                        <a:latin typeface="Cambria Math" panose="02040503050406030204" pitchFamily="18" charset="0"/>
                      </a:rPr>
                      <m:t>𝐱</m:t>
                    </m:r>
                  </m:oMath>
                </a14:m>
                <a:r>
                  <a:rPr lang="hr-HR" sz="2000" b="1" dirty="0">
                    <a:solidFill>
                      <a:srgbClr val="FF0000"/>
                    </a:solidFill>
                  </a:rPr>
                  <a:t> -6</a:t>
                </a:r>
              </a:p>
              <a:p>
                <a:pPr marL="0" indent="0">
                  <a:buNone/>
                </a:pPr>
                <a:endParaRPr lang="hr-HR" dirty="0"/>
              </a:p>
              <a:p>
                <a:pPr marL="0" indent="0">
                  <a:buNone/>
                </a:pPr>
                <a:endParaRPr lang="hr-HR" dirty="0"/>
              </a:p>
              <a:p>
                <a:pPr marL="0" indent="0">
                  <a:buNone/>
                </a:pPr>
                <a:r>
                  <a:rPr lang="hr-HR" sz="2400" dirty="0">
                    <a:solidFill>
                      <a:schemeClr val="tx1"/>
                    </a:solidFill>
                  </a:rPr>
                  <a:t>žute kuglice      </a:t>
                </a:r>
                <a14:m>
                  <m:oMath xmlns:m="http://schemas.openxmlformats.org/officeDocument/2006/math">
                    <m:f>
                      <m:fPr>
                        <m:ctrlPr>
                          <a:rPr lang="hr-HR" sz="2400" i="1">
                            <a:solidFill>
                              <a:schemeClr val="tx1"/>
                            </a:solidFill>
                            <a:latin typeface="Cambria Math" panose="02040503050406030204" pitchFamily="18" charset="0"/>
                          </a:rPr>
                        </m:ctrlPr>
                      </m:fPr>
                      <m:num>
                        <m:r>
                          <a:rPr lang="hr-HR" sz="2400" i="1">
                            <a:solidFill>
                              <a:schemeClr val="tx1"/>
                            </a:solidFill>
                            <a:latin typeface="Cambria Math" panose="02040503050406030204" pitchFamily="18" charset="0"/>
                          </a:rPr>
                          <m:t>3</m:t>
                        </m:r>
                      </m:num>
                      <m:den>
                        <m:r>
                          <a:rPr lang="hr-HR" sz="2400" i="1">
                            <a:solidFill>
                              <a:schemeClr val="tx1"/>
                            </a:solidFill>
                            <a:latin typeface="Cambria Math" panose="02040503050406030204" pitchFamily="18" charset="0"/>
                          </a:rPr>
                          <m:t>7</m:t>
                        </m:r>
                      </m:den>
                    </m:f>
                    <m:r>
                      <m:rPr>
                        <m:sty m:val="p"/>
                      </m:rPr>
                      <a:rPr lang="hr-HR" sz="2400">
                        <a:solidFill>
                          <a:schemeClr val="tx1"/>
                        </a:solidFill>
                        <a:latin typeface="Cambria Math" panose="02040503050406030204" pitchFamily="18" charset="0"/>
                      </a:rPr>
                      <m:t>x</m:t>
                    </m:r>
                  </m:oMath>
                </a14:m>
                <a:r>
                  <a:rPr lang="hr-HR" sz="2400" dirty="0">
                    <a:solidFill>
                      <a:schemeClr val="tx1"/>
                    </a:solidFill>
                  </a:rPr>
                  <a:t>= </a:t>
                </a:r>
                <a14:m>
                  <m:oMath xmlns:m="http://schemas.openxmlformats.org/officeDocument/2006/math">
                    <m:f>
                      <m:fPr>
                        <m:ctrlPr>
                          <a:rPr lang="hr-HR" sz="2400" i="1">
                            <a:solidFill>
                              <a:schemeClr val="tx1"/>
                            </a:solidFill>
                            <a:latin typeface="Cambria Math" panose="02040503050406030204" pitchFamily="18" charset="0"/>
                          </a:rPr>
                        </m:ctrlPr>
                      </m:fPr>
                      <m:num>
                        <m:r>
                          <a:rPr lang="hr-HR" sz="2400" i="1">
                            <a:solidFill>
                              <a:schemeClr val="tx1"/>
                            </a:solidFill>
                            <a:latin typeface="Cambria Math" panose="02040503050406030204" pitchFamily="18" charset="0"/>
                          </a:rPr>
                          <m:t>3</m:t>
                        </m:r>
                      </m:num>
                      <m:den>
                        <m:r>
                          <a:rPr lang="hr-HR" sz="2400" i="1">
                            <a:solidFill>
                              <a:schemeClr val="tx1"/>
                            </a:solidFill>
                            <a:latin typeface="Cambria Math" panose="02040503050406030204" pitchFamily="18" charset="0"/>
                          </a:rPr>
                          <m:t>7</m:t>
                        </m:r>
                      </m:den>
                    </m:f>
                  </m:oMath>
                </a14:m>
                <a:r>
                  <a:rPr lang="hr-HR" sz="2400" dirty="0">
                    <a:solidFill>
                      <a:schemeClr val="tx1"/>
                    </a:solidFill>
                  </a:rPr>
                  <a:t>∙56=24</a:t>
                </a:r>
              </a:p>
              <a:p>
                <a:pPr marL="0" indent="0">
                  <a:buNone/>
                </a:pPr>
                <a:r>
                  <a:rPr lang="hr-HR" sz="2400" dirty="0">
                    <a:solidFill>
                      <a:schemeClr val="tx1"/>
                    </a:solidFill>
                  </a:rPr>
                  <a:t>plave kuglice   </a:t>
                </a:r>
                <a14:m>
                  <m:oMath xmlns:m="http://schemas.openxmlformats.org/officeDocument/2006/math">
                    <m:f>
                      <m:fPr>
                        <m:ctrlPr>
                          <a:rPr lang="hr-HR" sz="2400" i="1">
                            <a:solidFill>
                              <a:schemeClr val="tx1"/>
                            </a:solidFill>
                            <a:latin typeface="Cambria Math" panose="02040503050406030204" pitchFamily="18" charset="0"/>
                          </a:rPr>
                        </m:ctrlPr>
                      </m:fPr>
                      <m:num>
                        <m:r>
                          <a:rPr lang="hr-HR" sz="2400" i="1">
                            <a:solidFill>
                              <a:schemeClr val="tx1"/>
                            </a:solidFill>
                            <a:latin typeface="Cambria Math" panose="02040503050406030204" pitchFamily="18" charset="0"/>
                          </a:rPr>
                          <m:t>4</m:t>
                        </m:r>
                      </m:num>
                      <m:den>
                        <m:r>
                          <a:rPr lang="hr-HR" sz="2400" i="1">
                            <a:solidFill>
                              <a:schemeClr val="tx1"/>
                            </a:solidFill>
                            <a:latin typeface="Cambria Math" panose="02040503050406030204" pitchFamily="18" charset="0"/>
                          </a:rPr>
                          <m:t> 7</m:t>
                        </m:r>
                      </m:den>
                    </m:f>
                    <m:r>
                      <m:rPr>
                        <m:sty m:val="p"/>
                      </m:rPr>
                      <a:rPr lang="hr-HR" sz="2400">
                        <a:solidFill>
                          <a:schemeClr val="tx1"/>
                        </a:solidFill>
                        <a:latin typeface="Cambria Math" panose="02040503050406030204" pitchFamily="18" charset="0"/>
                      </a:rPr>
                      <m:t>x</m:t>
                    </m:r>
                  </m:oMath>
                </a14:m>
                <a:r>
                  <a:rPr lang="hr-HR" sz="2400" dirty="0">
                    <a:solidFill>
                      <a:schemeClr val="tx1"/>
                    </a:solidFill>
                  </a:rPr>
                  <a:t>= </a:t>
                </a:r>
                <a14:m>
                  <m:oMath xmlns:m="http://schemas.openxmlformats.org/officeDocument/2006/math">
                    <m:f>
                      <m:fPr>
                        <m:ctrlPr>
                          <a:rPr lang="hr-HR" sz="2400" i="1">
                            <a:solidFill>
                              <a:schemeClr val="tx1"/>
                            </a:solidFill>
                            <a:latin typeface="Cambria Math" panose="02040503050406030204" pitchFamily="18" charset="0"/>
                          </a:rPr>
                        </m:ctrlPr>
                      </m:fPr>
                      <m:num>
                        <m:r>
                          <a:rPr lang="hr-HR" sz="2400" b="0" i="1" smtClean="0">
                            <a:solidFill>
                              <a:schemeClr val="tx1"/>
                            </a:solidFill>
                            <a:latin typeface="Cambria Math" panose="02040503050406030204" pitchFamily="18" charset="0"/>
                          </a:rPr>
                          <m:t>4</m:t>
                        </m:r>
                      </m:num>
                      <m:den>
                        <m:r>
                          <a:rPr lang="hr-HR" sz="2400" i="1">
                            <a:solidFill>
                              <a:schemeClr val="tx1"/>
                            </a:solidFill>
                            <a:latin typeface="Cambria Math" panose="02040503050406030204" pitchFamily="18" charset="0"/>
                          </a:rPr>
                          <m:t>7</m:t>
                        </m:r>
                      </m:den>
                    </m:f>
                  </m:oMath>
                </a14:m>
                <a:r>
                  <a:rPr lang="hr-HR" sz="2400" dirty="0">
                    <a:solidFill>
                      <a:schemeClr val="tx1"/>
                    </a:solidFill>
                  </a:rPr>
                  <a:t>∙56=32</a:t>
                </a:r>
              </a:p>
              <a:p>
                <a:pPr marL="0" indent="0">
                  <a:buNone/>
                </a:pPr>
                <a:endParaRPr lang="hr-HR" dirty="0"/>
              </a:p>
              <a:p>
                <a:pPr marL="0" indent="0">
                  <a:buNone/>
                </a:pPr>
                <a:r>
                  <a:rPr lang="hr-HR" sz="2400" dirty="0">
                    <a:solidFill>
                      <a:schemeClr val="tx1"/>
                    </a:solidFill>
                  </a:rPr>
                  <a:t>Martin ima 24 žute i 32 plave kuglice</a:t>
                </a:r>
                <a:r>
                  <a:rPr lang="hr-HR" sz="2400" dirty="0"/>
                  <a:t>.</a:t>
                </a:r>
              </a:p>
            </p:txBody>
          </p:sp>
        </mc:Choice>
        <mc:Fallback xmlns="">
          <p:sp>
            <p:nvSpPr>
              <p:cNvPr id="3" name="Rezervirano mjesto sadržaja 2">
                <a:extLst>
                  <a:ext uri="{FF2B5EF4-FFF2-40B4-BE49-F238E27FC236}">
                    <a16:creationId xmlns="" xmlns:a16="http://schemas.microsoft.com/office/drawing/2014/main" xmlns:a14="http://schemas.microsoft.com/office/drawing/2010/main" id="{F9678D75-1FE3-42DF-8635-D37D42B002D5}"/>
                  </a:ext>
                </a:extLst>
              </p:cNvPr>
              <p:cNvSpPr>
                <a:spLocks noGrp="1" noRot="1" noChangeAspect="1" noMove="1" noResize="1" noEditPoints="1" noAdjustHandles="1" noChangeArrowheads="1" noChangeShapeType="1" noTextEdit="1"/>
              </p:cNvSpPr>
              <p:nvPr>
                <p:ph idx="1"/>
              </p:nvPr>
            </p:nvSpPr>
            <p:spPr>
              <a:xfrm>
                <a:off x="2218151" y="982002"/>
                <a:ext cx="8915400" cy="5721869"/>
              </a:xfrm>
              <a:blipFill rotWithShape="1">
                <a:blip r:embed="rId2"/>
                <a:stretch>
                  <a:fillRect l="-1094" t="-1065" b="-532"/>
                </a:stretch>
              </a:blipFill>
            </p:spPr>
            <p:txBody>
              <a:bodyPr/>
              <a:lstStyle/>
              <a:p>
                <a:r>
                  <a:rPr lang="en-US">
                    <a:noFill/>
                  </a:rPr>
                  <a:t> </a:t>
                </a:r>
              </a:p>
            </p:txBody>
          </p:sp>
        </mc:Fallback>
      </mc:AlternateContent>
      <p:sp>
        <p:nvSpPr>
          <p:cNvPr id="4" name="TekstniOkvir 3">
            <a:extLst>
              <a:ext uri="{FF2B5EF4-FFF2-40B4-BE49-F238E27FC236}">
                <a16:creationId xmlns:a16="http://schemas.microsoft.com/office/drawing/2014/main" id="{2E956108-F40C-4FAA-98FA-7480A6BD9FED}"/>
              </a:ext>
            </a:extLst>
          </p:cNvPr>
          <p:cNvSpPr txBox="1"/>
          <p:nvPr/>
        </p:nvSpPr>
        <p:spPr>
          <a:xfrm>
            <a:off x="10137913" y="6334539"/>
            <a:ext cx="1722783" cy="369332"/>
          </a:xfrm>
          <a:prstGeom prst="rect">
            <a:avLst/>
          </a:prstGeom>
          <a:noFill/>
        </p:spPr>
        <p:txBody>
          <a:bodyPr wrap="square" rtlCol="0">
            <a:spAutoFit/>
          </a:bodyPr>
          <a:lstStyle/>
          <a:p>
            <a:r>
              <a:rPr lang="hr-HR" dirty="0">
                <a:hlinkClick r:id="rId3" action="ppaction://hlinksldjump"/>
              </a:rPr>
              <a:t>POVRATAK</a:t>
            </a:r>
            <a:endParaRPr lang="hr-HR" dirty="0"/>
          </a:p>
        </p:txBody>
      </p:sp>
      <mc:AlternateContent xmlns:mc="http://schemas.openxmlformats.org/markup-compatibility/2006" xmlns:a14="http://schemas.microsoft.com/office/drawing/2010/main">
        <mc:Choice Requires="a14">
          <p:sp>
            <p:nvSpPr>
              <p:cNvPr id="5" name="TekstniOkvir 4">
                <a:extLst>
                  <a:ext uri="{FF2B5EF4-FFF2-40B4-BE49-F238E27FC236}">
                    <a16:creationId xmlns:a16="http://schemas.microsoft.com/office/drawing/2014/main" id="{E172F01F-BD57-40C0-9CA3-EEADC63A2CC9}"/>
                  </a:ext>
                </a:extLst>
              </p:cNvPr>
              <p:cNvSpPr txBox="1"/>
              <p:nvPr/>
            </p:nvSpPr>
            <p:spPr>
              <a:xfrm>
                <a:off x="6780075" y="1144219"/>
                <a:ext cx="3516864" cy="3290388"/>
              </a:xfrm>
              <a:prstGeom prst="rect">
                <a:avLst/>
              </a:prstGeom>
              <a:noFill/>
            </p:spPr>
            <p:txBody>
              <a:bodyPr wrap="square" rtlCol="0">
                <a:spAutoFit/>
              </a:bodyPr>
              <a:lstStyle/>
              <a:p>
                <a14:m>
                  <m:oMath xmlns:m="http://schemas.openxmlformats.org/officeDocument/2006/math">
                    <m:f>
                      <m:fPr>
                        <m:ctrlPr>
                          <a:rPr lang="hr-HR" sz="2400" i="1" smtClean="0">
                            <a:latin typeface="Cambria Math" panose="02040503050406030204" pitchFamily="18" charset="0"/>
                          </a:rPr>
                        </m:ctrlPr>
                      </m:fPr>
                      <m:num>
                        <m:r>
                          <a:rPr lang="hr-HR" sz="2400" i="1">
                            <a:latin typeface="Cambria Math" panose="02040503050406030204" pitchFamily="18" charset="0"/>
                          </a:rPr>
                          <m:t>4</m:t>
                        </m:r>
                      </m:num>
                      <m:den>
                        <m:r>
                          <a:rPr lang="hr-HR" sz="2400" i="1">
                            <a:latin typeface="Cambria Math" panose="02040503050406030204" pitchFamily="18" charset="0"/>
                          </a:rPr>
                          <m:t> 7</m:t>
                        </m:r>
                      </m:den>
                    </m:f>
                    <m:r>
                      <m:rPr>
                        <m:sty m:val="p"/>
                      </m:rPr>
                      <a:rPr lang="hr-HR" sz="2400">
                        <a:latin typeface="Cambria Math" panose="02040503050406030204" pitchFamily="18" charset="0"/>
                      </a:rPr>
                      <m:t>x</m:t>
                    </m:r>
                  </m:oMath>
                </a14:m>
                <a:r>
                  <a:rPr lang="hr-HR" sz="2400" dirty="0"/>
                  <a:t> -6=</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3</m:t>
                        </m:r>
                      </m:num>
                      <m:den>
                        <m:r>
                          <a:rPr lang="hr-HR" sz="2400" i="1">
                            <a:latin typeface="Cambria Math" panose="02040503050406030204" pitchFamily="18" charset="0"/>
                          </a:rPr>
                          <m:t>7</m:t>
                        </m:r>
                      </m:den>
                    </m:f>
                    <m:r>
                      <m:rPr>
                        <m:sty m:val="p"/>
                      </m:rPr>
                      <a:rPr lang="hr-HR" sz="2400">
                        <a:latin typeface="Cambria Math" panose="02040503050406030204" pitchFamily="18" charset="0"/>
                      </a:rPr>
                      <m:t>x</m:t>
                    </m:r>
                  </m:oMath>
                </a14:m>
                <a:r>
                  <a:rPr lang="hr-HR" sz="2400" dirty="0"/>
                  <a:t> +2</a:t>
                </a:r>
              </a:p>
              <a:p>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4</m:t>
                        </m:r>
                      </m:num>
                      <m:den>
                        <m:r>
                          <a:rPr lang="hr-HR" sz="2400" i="1">
                            <a:latin typeface="Cambria Math" panose="02040503050406030204" pitchFamily="18" charset="0"/>
                          </a:rPr>
                          <m:t> 7</m:t>
                        </m:r>
                      </m:den>
                    </m:f>
                    <m:r>
                      <m:rPr>
                        <m:sty m:val="p"/>
                      </m:rPr>
                      <a:rPr lang="hr-HR" sz="2400">
                        <a:latin typeface="Cambria Math" panose="02040503050406030204" pitchFamily="18" charset="0"/>
                      </a:rPr>
                      <m:t>x</m:t>
                    </m:r>
                    <m:r>
                      <a:rPr lang="hr-HR" sz="2400" i="1">
                        <a:latin typeface="Cambria Math" panose="02040503050406030204" pitchFamily="18" charset="0"/>
                      </a:rPr>
                      <m:t> </m:t>
                    </m:r>
                    <m:r>
                      <a:rPr lang="hr-HR" sz="2400" i="1">
                        <a:solidFill>
                          <a:srgbClr val="FF0000"/>
                        </a:solidFill>
                        <a:latin typeface="Cambria Math" panose="02040503050406030204" pitchFamily="18" charset="0"/>
                      </a:rPr>
                      <m:t>−</m:t>
                    </m:r>
                    <m:f>
                      <m:fPr>
                        <m:ctrlPr>
                          <a:rPr lang="hr-HR" sz="2400" i="1">
                            <a:solidFill>
                              <a:srgbClr val="FF0000"/>
                            </a:solidFill>
                            <a:latin typeface="Cambria Math" panose="02040503050406030204" pitchFamily="18" charset="0"/>
                          </a:rPr>
                        </m:ctrlPr>
                      </m:fPr>
                      <m:num>
                        <m:r>
                          <a:rPr lang="hr-HR" sz="2400" i="1">
                            <a:solidFill>
                              <a:srgbClr val="FF0000"/>
                            </a:solidFill>
                            <a:latin typeface="Cambria Math" panose="02040503050406030204" pitchFamily="18" charset="0"/>
                          </a:rPr>
                          <m:t>3</m:t>
                        </m:r>
                      </m:num>
                      <m:den>
                        <m:r>
                          <a:rPr lang="hr-HR" sz="2400" i="1">
                            <a:solidFill>
                              <a:srgbClr val="FF0000"/>
                            </a:solidFill>
                            <a:latin typeface="Cambria Math" panose="02040503050406030204" pitchFamily="18" charset="0"/>
                          </a:rPr>
                          <m:t>7</m:t>
                        </m:r>
                      </m:den>
                    </m:f>
                    <m:r>
                      <m:rPr>
                        <m:sty m:val="p"/>
                      </m:rPr>
                      <a:rPr lang="hr-HR" sz="2400">
                        <a:solidFill>
                          <a:srgbClr val="FF0000"/>
                        </a:solidFill>
                        <a:latin typeface="Cambria Math" panose="02040503050406030204" pitchFamily="18" charset="0"/>
                      </a:rPr>
                      <m:t>x</m:t>
                    </m:r>
                  </m:oMath>
                </a14:m>
                <a:r>
                  <a:rPr lang="hr-HR" sz="2400" dirty="0"/>
                  <a:t> -6=</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3</m:t>
                        </m:r>
                      </m:num>
                      <m:den>
                        <m:r>
                          <a:rPr lang="hr-HR" sz="2400" i="1">
                            <a:latin typeface="Cambria Math" panose="02040503050406030204" pitchFamily="18" charset="0"/>
                          </a:rPr>
                          <m:t>7</m:t>
                        </m:r>
                      </m:den>
                    </m:f>
                    <m:r>
                      <m:rPr>
                        <m:sty m:val="p"/>
                      </m:rPr>
                      <a:rPr lang="hr-HR" sz="2400">
                        <a:latin typeface="Cambria Math" panose="02040503050406030204" pitchFamily="18" charset="0"/>
                      </a:rPr>
                      <m:t>x</m:t>
                    </m:r>
                    <m:r>
                      <a:rPr lang="hr-HR" sz="2400" i="1">
                        <a:solidFill>
                          <a:srgbClr val="FF0000"/>
                        </a:solidFill>
                        <a:latin typeface="Cambria Math" panose="02040503050406030204" pitchFamily="18" charset="0"/>
                      </a:rPr>
                      <m:t>−</m:t>
                    </m:r>
                    <m:f>
                      <m:fPr>
                        <m:ctrlPr>
                          <a:rPr lang="hr-HR" sz="2400" i="1">
                            <a:solidFill>
                              <a:srgbClr val="FF0000"/>
                            </a:solidFill>
                            <a:latin typeface="Cambria Math" panose="02040503050406030204" pitchFamily="18" charset="0"/>
                          </a:rPr>
                        </m:ctrlPr>
                      </m:fPr>
                      <m:num>
                        <m:r>
                          <a:rPr lang="hr-HR" sz="2400" i="1">
                            <a:solidFill>
                              <a:srgbClr val="FF0000"/>
                            </a:solidFill>
                            <a:latin typeface="Cambria Math" panose="02040503050406030204" pitchFamily="18" charset="0"/>
                          </a:rPr>
                          <m:t>3</m:t>
                        </m:r>
                      </m:num>
                      <m:den>
                        <m:r>
                          <a:rPr lang="hr-HR" sz="2400" i="1">
                            <a:solidFill>
                              <a:srgbClr val="FF0000"/>
                            </a:solidFill>
                            <a:latin typeface="Cambria Math" panose="02040503050406030204" pitchFamily="18" charset="0"/>
                          </a:rPr>
                          <m:t>7</m:t>
                        </m:r>
                      </m:den>
                    </m:f>
                    <m:r>
                      <m:rPr>
                        <m:sty m:val="p"/>
                      </m:rPr>
                      <a:rPr lang="hr-HR" sz="2400">
                        <a:solidFill>
                          <a:srgbClr val="FF0000"/>
                        </a:solidFill>
                        <a:latin typeface="Cambria Math" panose="02040503050406030204" pitchFamily="18" charset="0"/>
                      </a:rPr>
                      <m:t>x</m:t>
                    </m:r>
                  </m:oMath>
                </a14:m>
                <a:r>
                  <a:rPr lang="hr-HR" sz="2400" dirty="0"/>
                  <a:t>+2 (</a:t>
                </a:r>
                <a:r>
                  <a:rPr lang="hr-HR" sz="2400" dirty="0">
                    <a:solidFill>
                      <a:srgbClr val="FF0000"/>
                    </a:solidFill>
                  </a:rPr>
                  <a:t>princip vage</a:t>
                </a:r>
                <a:r>
                  <a:rPr lang="hr-HR" sz="2400" dirty="0"/>
                  <a:t>)</a:t>
                </a:r>
              </a:p>
              <a:p>
                <a:endParaRPr lang="hr-HR" sz="2400" dirty="0"/>
              </a:p>
              <a:p>
                <a14:m>
                  <m:oMath xmlns:m="http://schemas.openxmlformats.org/officeDocument/2006/math">
                    <m:f>
                      <m:fPr>
                        <m:ctrlPr>
                          <a:rPr lang="hr-HR" sz="2400" i="1">
                            <a:latin typeface="Cambria Math" panose="02040503050406030204" pitchFamily="18" charset="0"/>
                          </a:rPr>
                        </m:ctrlPr>
                      </m:fPr>
                      <m:num>
                        <m:r>
                          <a:rPr lang="hr-HR" sz="2400" b="0" i="1" smtClean="0">
                            <a:latin typeface="Cambria Math" panose="02040503050406030204" pitchFamily="18" charset="0"/>
                          </a:rPr>
                          <m:t>1</m:t>
                        </m:r>
                      </m:num>
                      <m:den>
                        <m:r>
                          <a:rPr lang="hr-HR" sz="2400" i="1">
                            <a:latin typeface="Cambria Math" panose="02040503050406030204" pitchFamily="18" charset="0"/>
                          </a:rPr>
                          <m:t> 7</m:t>
                        </m:r>
                      </m:den>
                    </m:f>
                    <m:r>
                      <m:rPr>
                        <m:sty m:val="p"/>
                      </m:rPr>
                      <a:rPr lang="hr-HR" sz="2400">
                        <a:latin typeface="Cambria Math" panose="02040503050406030204" pitchFamily="18" charset="0"/>
                      </a:rPr>
                      <m:t>x</m:t>
                    </m:r>
                  </m:oMath>
                </a14:m>
                <a:r>
                  <a:rPr lang="hr-HR" sz="2400" dirty="0"/>
                  <a:t>-6=2</a:t>
                </a:r>
              </a:p>
              <a:p>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 7</m:t>
                        </m:r>
                      </m:den>
                    </m:f>
                    <m:r>
                      <m:rPr>
                        <m:sty m:val="p"/>
                      </m:rPr>
                      <a:rPr lang="hr-HR" sz="2400">
                        <a:latin typeface="Cambria Math" panose="02040503050406030204" pitchFamily="18" charset="0"/>
                      </a:rPr>
                      <m:t>x</m:t>
                    </m:r>
                  </m:oMath>
                </a14:m>
                <a:r>
                  <a:rPr lang="hr-HR" sz="2400" dirty="0"/>
                  <a:t>=8</a:t>
                </a:r>
              </a:p>
              <a:p>
                <a:r>
                  <a:rPr lang="hr-HR" sz="2400" dirty="0"/>
                  <a:t>X=8∙7=56</a:t>
                </a:r>
              </a:p>
            </p:txBody>
          </p:sp>
        </mc:Choice>
        <mc:Fallback xmlns="">
          <p:sp>
            <p:nvSpPr>
              <p:cNvPr id="5" name="TekstniOkvir 4">
                <a:extLst>
                  <a:ext uri="{FF2B5EF4-FFF2-40B4-BE49-F238E27FC236}">
                    <a16:creationId xmlns:a16="http://schemas.microsoft.com/office/drawing/2014/main" id="{E172F01F-BD57-40C0-9CA3-EEADC63A2CC9}"/>
                  </a:ext>
                </a:extLst>
              </p:cNvPr>
              <p:cNvSpPr txBox="1">
                <a:spLocks noRot="1" noChangeAspect="1" noMove="1" noResize="1" noEditPoints="1" noAdjustHandles="1" noChangeArrowheads="1" noChangeShapeType="1" noTextEdit="1"/>
              </p:cNvSpPr>
              <p:nvPr/>
            </p:nvSpPr>
            <p:spPr>
              <a:xfrm>
                <a:off x="6780075" y="1144219"/>
                <a:ext cx="3516864" cy="3290388"/>
              </a:xfrm>
              <a:prstGeom prst="rect">
                <a:avLst/>
              </a:prstGeom>
              <a:blipFill>
                <a:blip r:embed="rId4"/>
                <a:stretch>
                  <a:fillRect l="-2600" b="-3340"/>
                </a:stretch>
              </a:blipFill>
            </p:spPr>
            <p:txBody>
              <a:bodyPr/>
              <a:lstStyle/>
              <a:p>
                <a:r>
                  <a:rPr lang="hr-HR">
                    <a:noFill/>
                  </a:rPr>
                  <a:t> </a:t>
                </a:r>
              </a:p>
            </p:txBody>
          </p:sp>
        </mc:Fallback>
      </mc:AlternateContent>
      <p:sp>
        <p:nvSpPr>
          <p:cNvPr id="6" name="TekstniOkvir 5">
            <a:extLst>
              <a:ext uri="{FF2B5EF4-FFF2-40B4-BE49-F238E27FC236}">
                <a16:creationId xmlns:a16="http://schemas.microsoft.com/office/drawing/2014/main" id="{82E17553-A96E-414F-BEC8-6ED09D11E23A}"/>
              </a:ext>
            </a:extLst>
          </p:cNvPr>
          <p:cNvSpPr txBox="1"/>
          <p:nvPr/>
        </p:nvSpPr>
        <p:spPr>
          <a:xfrm>
            <a:off x="8424287" y="4719631"/>
            <a:ext cx="3034748" cy="1477328"/>
          </a:xfrm>
          <a:prstGeom prst="rect">
            <a:avLst/>
          </a:prstGeom>
          <a:noFill/>
        </p:spPr>
        <p:txBody>
          <a:bodyPr wrap="square" rtlCol="0">
            <a:spAutoFit/>
          </a:bodyPr>
          <a:lstStyle/>
          <a:p>
            <a:r>
              <a:rPr lang="hr-HR" b="1" dirty="0"/>
              <a:t>PROVJERA:</a:t>
            </a:r>
          </a:p>
          <a:p>
            <a:r>
              <a:rPr lang="hr-HR" dirty="0"/>
              <a:t>24+32=56</a:t>
            </a:r>
          </a:p>
          <a:p>
            <a:endParaRPr lang="hr-HR" dirty="0"/>
          </a:p>
          <a:p>
            <a:r>
              <a:rPr lang="hr-HR" dirty="0"/>
              <a:t>24+2=32-6</a:t>
            </a:r>
          </a:p>
          <a:p>
            <a:r>
              <a:rPr lang="hr-HR" dirty="0"/>
              <a:t>26=26</a:t>
            </a:r>
          </a:p>
        </p:txBody>
      </p:sp>
    </p:spTree>
    <p:extLst>
      <p:ext uri="{BB962C8B-B14F-4D97-AF65-F5344CB8AC3E}">
        <p14:creationId xmlns:p14="http://schemas.microsoft.com/office/powerpoint/2010/main" val="20405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additive="base">
                                        <p:cTn id="5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 calcmode="lin" valueType="num">
                                      <p:cBhvr additive="base">
                                        <p:cTn id="7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 calcmode="lin" valueType="num">
                                      <p:cBhvr additive="base">
                                        <p:cTn id="7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 calcmode="lin" valueType="num">
                                      <p:cBhvr additive="base">
                                        <p:cTn id="8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anim calcmode="lin" valueType="num">
                                      <p:cBhvr additive="base">
                                        <p:cTn id="8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886CF2-CECF-4614-82B9-ADA44B4087A7}"/>
              </a:ext>
            </a:extLst>
          </p:cNvPr>
          <p:cNvSpPr>
            <a:spLocks noGrp="1"/>
          </p:cNvSpPr>
          <p:nvPr>
            <p:ph type="title"/>
          </p:nvPr>
        </p:nvSpPr>
        <p:spPr>
          <a:xfrm>
            <a:off x="2301377" y="438579"/>
            <a:ext cx="8911687" cy="648099"/>
          </a:xfrm>
        </p:spPr>
        <p:txBody>
          <a:bodyPr>
            <a:normAutofit/>
          </a:bodyPr>
          <a:lstStyle/>
          <a:p>
            <a:r>
              <a:rPr lang="hr-HR" sz="2400" b="1" dirty="0"/>
              <a:t>Rješenje ZADATAK 14.</a:t>
            </a:r>
          </a:p>
        </p:txBody>
      </p:sp>
      <mc:AlternateContent xmlns:mc="http://schemas.openxmlformats.org/markup-compatibility/2006" xmlns:a14="http://schemas.microsoft.com/office/drawing/2010/main">
        <mc:Choice Requires="a14">
          <p:sp>
            <p:nvSpPr>
              <p:cNvPr id="8" name="Pravokutnik 7">
                <a:extLst>
                  <a:ext uri="{FF2B5EF4-FFF2-40B4-BE49-F238E27FC236}">
                    <a16:creationId xmlns:a16="http://schemas.microsoft.com/office/drawing/2014/main" id="{AA9012B3-0676-4C2A-A039-6A8B5681A27D}"/>
                  </a:ext>
                </a:extLst>
              </p:cNvPr>
              <p:cNvSpPr/>
              <p:nvPr/>
            </p:nvSpPr>
            <p:spPr>
              <a:xfrm>
                <a:off x="2301377" y="983400"/>
                <a:ext cx="8911686" cy="4278479"/>
              </a:xfrm>
              <a:prstGeom prst="rect">
                <a:avLst/>
              </a:prstGeom>
            </p:spPr>
            <p:txBody>
              <a:bodyPr wrap="square">
                <a:spAutoFit/>
              </a:bodyPr>
              <a:lstStyle/>
              <a:p>
                <a:r>
                  <a:rPr lang="hr-HR" sz="2400" b="1" dirty="0"/>
                  <a:t>1.Način  METODA RJEŠAVANJA UNATRAG</a:t>
                </a:r>
              </a:p>
              <a:p>
                <a:endParaRPr lang="hr-HR" sz="2400" b="1" dirty="0"/>
              </a:p>
              <a:p>
                <a:pPr marL="342900" indent="-342900">
                  <a:buFont typeface="Wingdings" panose="05000000000000000000" pitchFamily="2" charset="2"/>
                  <a:buChar char="§"/>
                </a:pPr>
                <a:r>
                  <a:rPr lang="hr-HR" sz="2400" dirty="0"/>
                  <a:t>120 stranica je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4</m:t>
                        </m:r>
                      </m:den>
                    </m:f>
                  </m:oMath>
                </a14:m>
                <a:r>
                  <a:rPr lang="hr-HR" sz="2400" dirty="0"/>
                  <a:t> nepročitanog dijela knjige.</a:t>
                </a:r>
              </a:p>
              <a:p>
                <a:pPr marL="342900" indent="-342900">
                  <a:buFont typeface="Wingdings" panose="05000000000000000000" pitchFamily="2" charset="2"/>
                  <a:buChar char="§"/>
                </a:pPr>
                <a:endParaRPr lang="hr-HR" sz="2400" dirty="0"/>
              </a:p>
              <a:p>
                <a:pPr marL="342900" indent="-342900">
                  <a:buFont typeface="Wingdings" panose="05000000000000000000" pitchFamily="2" charset="2"/>
                  <a:buChar char="§"/>
                </a:pPr>
                <a:r>
                  <a:rPr lang="hr-HR" sz="2400" dirty="0"/>
                  <a:t>Dakle, nepročitani dio knjige ima 4 · 120 = 480 stranica.</a:t>
                </a:r>
              </a:p>
              <a:p>
                <a:pPr marL="342900" indent="-342900">
                  <a:buFont typeface="Wingdings" panose="05000000000000000000" pitchFamily="2" charset="2"/>
                  <a:buChar char="§"/>
                </a:pPr>
                <a:endParaRPr lang="hr-HR" sz="2400" dirty="0"/>
              </a:p>
              <a:p>
                <a:pPr marL="342900" indent="-342900">
                  <a:buFont typeface="Wingdings" panose="05000000000000000000" pitchFamily="2" charset="2"/>
                  <a:buChar char="§"/>
                </a:pPr>
                <a:r>
                  <a:rPr lang="hr-HR" sz="2400" dirty="0"/>
                  <a:t>Nepročitani dio knjige je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8</m:t>
                        </m:r>
                      </m:num>
                      <m:den>
                        <m:r>
                          <a:rPr lang="hr-HR" sz="2400" b="0" i="1" smtClean="0">
                            <a:latin typeface="Cambria Math" panose="02040503050406030204" pitchFamily="18" charset="0"/>
                          </a:rPr>
                          <m:t>9</m:t>
                        </m:r>
                      </m:den>
                    </m:f>
                  </m:oMath>
                </a14:m>
                <a:r>
                  <a:rPr lang="hr-HR" sz="2400" dirty="0"/>
                  <a:t> cijele knjige.</a:t>
                </a:r>
              </a:p>
              <a:p>
                <a:pPr marL="342900" indent="-342900">
                  <a:buFont typeface="Wingdings" panose="05000000000000000000" pitchFamily="2" charset="2"/>
                  <a:buChar char="§"/>
                </a:pPr>
                <a:endParaRPr lang="hr-HR" sz="2400" dirty="0"/>
              </a:p>
              <a:p>
                <a:pPr marL="342900" indent="-342900">
                  <a:buFont typeface="Wingdings" panose="05000000000000000000" pitchFamily="2" charset="2"/>
                  <a:buChar char="§"/>
                </a:pPr>
                <a:r>
                  <a:rPr lang="hr-HR" sz="2400" dirty="0"/>
                  <a:t>To znači da je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9</m:t>
                        </m:r>
                      </m:den>
                    </m:f>
                  </m:oMath>
                </a14:m>
                <a:r>
                  <a:rPr lang="hr-HR" sz="2400" dirty="0"/>
                  <a:t> knjige  480 : 8 = 60 stranica, a cijela knjiga ima 9 · 60 = 540 stranica.</a:t>
                </a:r>
              </a:p>
            </p:txBody>
          </p:sp>
        </mc:Choice>
        <mc:Fallback xmlns="">
          <p:sp>
            <p:nvSpPr>
              <p:cNvPr id="8" name="Pravokutnik 7">
                <a:extLst>
                  <a:ext uri="{FF2B5EF4-FFF2-40B4-BE49-F238E27FC236}">
                    <a16:creationId xmlns:a16="http://schemas.microsoft.com/office/drawing/2014/main" id="{AA9012B3-0676-4C2A-A039-6A8B5681A27D}"/>
                  </a:ext>
                </a:extLst>
              </p:cNvPr>
              <p:cNvSpPr>
                <a:spLocks noRot="1" noChangeAspect="1" noMove="1" noResize="1" noEditPoints="1" noAdjustHandles="1" noChangeArrowheads="1" noChangeShapeType="1" noTextEdit="1"/>
              </p:cNvSpPr>
              <p:nvPr/>
            </p:nvSpPr>
            <p:spPr>
              <a:xfrm>
                <a:off x="2301377" y="983400"/>
                <a:ext cx="8911686" cy="4278479"/>
              </a:xfrm>
              <a:prstGeom prst="rect">
                <a:avLst/>
              </a:prstGeom>
              <a:blipFill>
                <a:blip r:embed="rId2"/>
                <a:stretch>
                  <a:fillRect l="-1095" t="-1140" b="-1567"/>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2" name="TekstniOkvir 11">
                <a:extLst>
                  <a:ext uri="{FF2B5EF4-FFF2-40B4-BE49-F238E27FC236}">
                    <a16:creationId xmlns:a16="http://schemas.microsoft.com/office/drawing/2014/main" id="{CD0963BC-8079-4198-9434-DC1396C5D576}"/>
                  </a:ext>
                </a:extLst>
              </p:cNvPr>
              <p:cNvSpPr txBox="1"/>
              <p:nvPr/>
            </p:nvSpPr>
            <p:spPr>
              <a:xfrm>
                <a:off x="2610678" y="5168260"/>
                <a:ext cx="8044070" cy="1170577"/>
              </a:xfrm>
              <a:prstGeom prst="rect">
                <a:avLst/>
              </a:prstGeom>
              <a:noFill/>
            </p:spPr>
            <p:txBody>
              <a:bodyPr wrap="square" rtlCol="0">
                <a:spAutoFit/>
              </a:bodyPr>
              <a:lstStyle/>
              <a:p>
                <a:r>
                  <a:rPr lang="hr-HR" b="1" dirty="0"/>
                  <a:t>PROVJERA:</a:t>
                </a:r>
              </a:p>
              <a:p>
                <a:endParaRPr lang="hr-HR" dirty="0"/>
              </a:p>
              <a:p>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9</m:t>
                        </m:r>
                      </m:den>
                    </m:f>
                  </m:oMath>
                </a14:m>
                <a:r>
                  <a:rPr lang="hr-HR" sz="2400" dirty="0"/>
                  <a:t>∙540 +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3</m:t>
                        </m:r>
                      </m:num>
                      <m:den>
                        <m:r>
                          <a:rPr lang="hr-HR" sz="2400" b="0" i="1" smtClean="0">
                            <a:latin typeface="Cambria Math" panose="02040503050406030204" pitchFamily="18" charset="0"/>
                          </a:rPr>
                          <m:t>4</m:t>
                        </m:r>
                      </m:den>
                    </m:f>
                    <m:r>
                      <a:rPr lang="hr-HR" sz="2400" i="1" smtClean="0">
                        <a:latin typeface="Cambria Math" panose="02040503050406030204" pitchFamily="18" charset="0"/>
                        <a:ea typeface="Cambria Math" panose="02040503050406030204" pitchFamily="18" charset="0"/>
                      </a:rPr>
                      <m:t>∙</m:t>
                    </m:r>
                    <m:f>
                      <m:fPr>
                        <m:ctrlPr>
                          <a:rPr lang="hr-HR" sz="2400" i="1" smtClean="0">
                            <a:latin typeface="Cambria Math" panose="02040503050406030204" pitchFamily="18" charset="0"/>
                            <a:ea typeface="Cambria Math" panose="02040503050406030204" pitchFamily="18" charset="0"/>
                          </a:rPr>
                        </m:ctrlPr>
                      </m:fPr>
                      <m:num>
                        <m:r>
                          <a:rPr lang="hr-HR" sz="2400" b="0" i="1" smtClean="0">
                            <a:latin typeface="Cambria Math" panose="02040503050406030204" pitchFamily="18" charset="0"/>
                            <a:ea typeface="Cambria Math" panose="02040503050406030204" pitchFamily="18" charset="0"/>
                          </a:rPr>
                          <m:t>8</m:t>
                        </m:r>
                      </m:num>
                      <m:den>
                        <m:r>
                          <a:rPr lang="hr-HR" sz="2400" b="0" i="1" smtClean="0">
                            <a:latin typeface="Cambria Math" panose="02040503050406030204" pitchFamily="18" charset="0"/>
                            <a:ea typeface="Cambria Math" panose="02040503050406030204" pitchFamily="18" charset="0"/>
                          </a:rPr>
                          <m:t>9</m:t>
                        </m:r>
                      </m:den>
                    </m:f>
                    <m:r>
                      <a:rPr lang="hr-HR" sz="2400" i="1" smtClean="0">
                        <a:latin typeface="Cambria Math" panose="02040503050406030204" pitchFamily="18" charset="0"/>
                        <a:ea typeface="Cambria Math" panose="02040503050406030204" pitchFamily="18" charset="0"/>
                      </a:rPr>
                      <m:t>∙</m:t>
                    </m:r>
                    <m:r>
                      <a:rPr lang="hr-HR" sz="2400" b="0" i="1" smtClean="0">
                        <a:latin typeface="Cambria Math" panose="02040503050406030204" pitchFamily="18" charset="0"/>
                        <a:ea typeface="Cambria Math" panose="02040503050406030204" pitchFamily="18" charset="0"/>
                      </a:rPr>
                      <m:t>540+120=60+360+120=540</m:t>
                    </m:r>
                  </m:oMath>
                </a14:m>
                <a:endParaRPr lang="hr-HR" sz="2400" dirty="0"/>
              </a:p>
            </p:txBody>
          </p:sp>
        </mc:Choice>
        <mc:Fallback xmlns="">
          <p:sp>
            <p:nvSpPr>
              <p:cNvPr id="12" name="TekstniOkvir 11">
                <a:extLst>
                  <a:ext uri="{FF2B5EF4-FFF2-40B4-BE49-F238E27FC236}">
                    <a16:creationId xmlns:a16="http://schemas.microsoft.com/office/drawing/2014/main" id="{CD0963BC-8079-4198-9434-DC1396C5D576}"/>
                  </a:ext>
                </a:extLst>
              </p:cNvPr>
              <p:cNvSpPr txBox="1">
                <a:spLocks noRot="1" noChangeAspect="1" noMove="1" noResize="1" noEditPoints="1" noAdjustHandles="1" noChangeArrowheads="1" noChangeShapeType="1" noTextEdit="1"/>
              </p:cNvSpPr>
              <p:nvPr/>
            </p:nvSpPr>
            <p:spPr>
              <a:xfrm>
                <a:off x="2610678" y="5168260"/>
                <a:ext cx="8044070" cy="1170577"/>
              </a:xfrm>
              <a:prstGeom prst="rect">
                <a:avLst/>
              </a:prstGeom>
              <a:blipFill>
                <a:blip r:embed="rId3"/>
                <a:stretch>
                  <a:fillRect l="-606" t="-3125" b="-3646"/>
                </a:stretch>
              </a:blipFill>
            </p:spPr>
            <p:txBody>
              <a:bodyPr/>
              <a:lstStyle/>
              <a:p>
                <a:r>
                  <a:rPr lang="hr-HR">
                    <a:noFill/>
                  </a:rPr>
                  <a:t> </a:t>
                </a:r>
              </a:p>
            </p:txBody>
          </p:sp>
        </mc:Fallback>
      </mc:AlternateContent>
      <p:sp>
        <p:nvSpPr>
          <p:cNvPr id="13" name="TekstniOkvir 12">
            <a:extLst>
              <a:ext uri="{FF2B5EF4-FFF2-40B4-BE49-F238E27FC236}">
                <a16:creationId xmlns:a16="http://schemas.microsoft.com/office/drawing/2014/main" id="{D9E82B0C-6438-4FA2-A0AA-C00A478A3BD3}"/>
              </a:ext>
            </a:extLst>
          </p:cNvPr>
          <p:cNvSpPr txBox="1"/>
          <p:nvPr/>
        </p:nvSpPr>
        <p:spPr>
          <a:xfrm>
            <a:off x="10071652" y="6338837"/>
            <a:ext cx="1484244" cy="369332"/>
          </a:xfrm>
          <a:prstGeom prst="rect">
            <a:avLst/>
          </a:prstGeom>
          <a:noFill/>
        </p:spPr>
        <p:txBody>
          <a:bodyPr wrap="square" rtlCol="0">
            <a:spAutoFit/>
          </a:bodyPr>
          <a:lstStyle/>
          <a:p>
            <a:r>
              <a:rPr lang="hr-HR" dirty="0">
                <a:hlinkClick r:id="rId4" action="ppaction://hlinksldjump"/>
              </a:rPr>
              <a:t>POVRATAK</a:t>
            </a:r>
            <a:endParaRPr lang="hr-HR" dirty="0"/>
          </a:p>
        </p:txBody>
      </p:sp>
      <p:pic>
        <p:nvPicPr>
          <p:cNvPr id="3" name="Slika 2">
            <a:extLst>
              <a:ext uri="{FF2B5EF4-FFF2-40B4-BE49-F238E27FC236}">
                <a16:creationId xmlns:a16="http://schemas.microsoft.com/office/drawing/2014/main" id="{6F8000EC-22AF-4BEE-89AF-50F0A57BB5AD}"/>
              </a:ext>
            </a:extLst>
          </p:cNvPr>
          <p:cNvPicPr>
            <a:picLocks noChangeAspect="1"/>
          </p:cNvPicPr>
          <p:nvPr/>
        </p:nvPicPr>
        <p:blipFill>
          <a:blip r:embed="rId5"/>
          <a:stretch>
            <a:fillRect/>
          </a:stretch>
        </p:blipFill>
        <p:spPr>
          <a:xfrm>
            <a:off x="9890623" y="149831"/>
            <a:ext cx="1905000" cy="1905000"/>
          </a:xfrm>
          <a:prstGeom prst="rect">
            <a:avLst/>
          </a:prstGeom>
        </p:spPr>
      </p:pic>
    </p:spTree>
    <p:extLst>
      <p:ext uri="{BB962C8B-B14F-4D97-AF65-F5344CB8AC3E}">
        <p14:creationId xmlns:p14="http://schemas.microsoft.com/office/powerpoint/2010/main" val="22439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488848-412F-4691-B29D-8BB9F90E4F87}"/>
              </a:ext>
            </a:extLst>
          </p:cNvPr>
          <p:cNvSpPr>
            <a:spLocks noGrp="1"/>
          </p:cNvSpPr>
          <p:nvPr>
            <p:ph type="title"/>
          </p:nvPr>
        </p:nvSpPr>
        <p:spPr>
          <a:xfrm>
            <a:off x="2122919" y="682700"/>
            <a:ext cx="8911687" cy="1280890"/>
          </a:xfrm>
        </p:spPr>
        <p:txBody>
          <a:bodyPr/>
          <a:lstStyle/>
          <a:p>
            <a:r>
              <a:rPr lang="hr-HR" sz="2400" b="1" dirty="0"/>
              <a:t>2.Način DESCARTESOVA METODA</a:t>
            </a:r>
            <a:br>
              <a:rPr lang="hr-HR" b="1" dirty="0"/>
            </a:br>
            <a:endParaRPr lang="hr-HR" dirty="0"/>
          </a:p>
        </p:txBody>
      </p:sp>
      <mc:AlternateContent xmlns:mc="http://schemas.openxmlformats.org/markup-compatibility/2006" xmlns:a14="http://schemas.microsoft.com/office/drawing/2010/main">
        <mc:Choice Requires="a14">
          <p:sp>
            <p:nvSpPr>
              <p:cNvPr id="5" name="Pravokutnik 4">
                <a:extLst>
                  <a:ext uri="{FF2B5EF4-FFF2-40B4-BE49-F238E27FC236}">
                    <a16:creationId xmlns:a16="http://schemas.microsoft.com/office/drawing/2014/main" id="{891841C2-1B94-48DB-A83B-7DA7763D3698}"/>
                  </a:ext>
                </a:extLst>
              </p:cNvPr>
              <p:cNvSpPr/>
              <p:nvPr/>
            </p:nvSpPr>
            <p:spPr>
              <a:xfrm>
                <a:off x="2491409" y="1488789"/>
                <a:ext cx="3591339" cy="4207562"/>
              </a:xfrm>
              <a:prstGeom prst="rect">
                <a:avLst/>
              </a:prstGeom>
            </p:spPr>
            <p:txBody>
              <a:bodyPr wrap="square">
                <a:spAutoFit/>
              </a:bodyPr>
              <a:lstStyle/>
              <a:p>
                <a:r>
                  <a:rPr lang="hr-HR" sz="2000" dirty="0"/>
                  <a:t>Broj stranica knjige</a:t>
                </a:r>
                <a:r>
                  <a:rPr lang="hr-HR" sz="2000" b="1" dirty="0">
                    <a:solidFill>
                      <a:srgbClr val="FF0000"/>
                    </a:solidFill>
                  </a:rPr>
                  <a:t> </a:t>
                </a:r>
                <a14:m>
                  <m:oMath xmlns:m="http://schemas.openxmlformats.org/officeDocument/2006/math">
                    <m:r>
                      <a:rPr lang="hr-HR" sz="2000" b="0" i="1" smtClean="0">
                        <a:solidFill>
                          <a:schemeClr val="tx1"/>
                        </a:solidFill>
                        <a:latin typeface="Cambria Math" panose="02040503050406030204" pitchFamily="18" charset="0"/>
                      </a:rPr>
                      <m:t>𝑥</m:t>
                    </m:r>
                    <m:r>
                      <a:rPr lang="hr-HR" sz="2000" b="1" i="1">
                        <a:solidFill>
                          <a:srgbClr val="FF0000"/>
                        </a:solidFill>
                        <a:latin typeface="Cambria Math" panose="02040503050406030204" pitchFamily="18" charset="0"/>
                      </a:rPr>
                      <m:t> </m:t>
                    </m:r>
                  </m:oMath>
                </a14:m>
                <a:endParaRPr lang="hr-HR" sz="2000" dirty="0"/>
              </a:p>
              <a:p>
                <a:r>
                  <a:rPr lang="hr-HR" sz="2000" dirty="0"/>
                  <a:t>Prvi dan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9</m:t>
                        </m:r>
                      </m:den>
                    </m:f>
                    <m:r>
                      <a:rPr lang="hr-HR" sz="2000" b="0" i="1" smtClean="0">
                        <a:latin typeface="Cambria Math" panose="02040503050406030204" pitchFamily="18" charset="0"/>
                      </a:rPr>
                      <m:t>𝑥</m:t>
                    </m:r>
                  </m:oMath>
                </a14:m>
                <a:endParaRPr lang="hr-HR" sz="2000" dirty="0"/>
              </a:p>
              <a:p>
                <a:endParaRPr lang="hr-HR" sz="2000" dirty="0"/>
              </a:p>
              <a:p>
                <a:r>
                  <a:rPr lang="hr-HR" sz="2000" dirty="0"/>
                  <a:t>Nepročitani dio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8</m:t>
                        </m:r>
                      </m:num>
                      <m:den>
                        <m:r>
                          <a:rPr lang="hr-HR" sz="2000" i="1">
                            <a:latin typeface="Cambria Math" panose="02040503050406030204" pitchFamily="18" charset="0"/>
                          </a:rPr>
                          <m:t>9</m:t>
                        </m:r>
                      </m:den>
                    </m:f>
                    <m:r>
                      <a:rPr lang="hr-HR" sz="2000" b="0" i="1" smtClean="0">
                        <a:latin typeface="Cambria Math" panose="02040503050406030204" pitchFamily="18" charset="0"/>
                      </a:rPr>
                      <m:t>𝑥</m:t>
                    </m:r>
                  </m:oMath>
                </a14:m>
                <a:endParaRPr lang="hr-HR" sz="2000" b="0" dirty="0"/>
              </a:p>
              <a:p>
                <a:endParaRPr lang="hr-HR" sz="2000" dirty="0"/>
              </a:p>
              <a:p>
                <a:r>
                  <a:rPr lang="hr-HR" sz="2000" dirty="0"/>
                  <a:t>Drugi dan             </a:t>
                </a:r>
              </a:p>
              <a:p>
                <a:r>
                  <a:rPr lang="hr-HR" sz="2000" dirty="0"/>
                  <a:t>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3</m:t>
                        </m:r>
                      </m:num>
                      <m:den>
                        <m:r>
                          <a:rPr lang="hr-HR" sz="2000" i="1">
                            <a:latin typeface="Cambria Math" panose="02040503050406030204" pitchFamily="18" charset="0"/>
                          </a:rPr>
                          <m:t>4</m:t>
                        </m:r>
                      </m:den>
                    </m:f>
                    <m:r>
                      <a:rPr lang="hr-HR" sz="2000" b="0" i="1" smtClean="0">
                        <a:latin typeface="Cambria Math"/>
                      </a:rPr>
                      <m:t> ·</m:t>
                    </m:r>
                    <m:r>
                      <a:rPr lang="hr-HR" sz="2000" i="1">
                        <a:latin typeface="Cambria Math" panose="02040503050406030204" pitchFamily="18" charset="0"/>
                      </a:rPr>
                      <m:t>(</m:t>
                    </m:r>
                    <m:f>
                      <m:fPr>
                        <m:ctrlPr>
                          <a:rPr lang="hr-HR" sz="2000" i="1">
                            <a:latin typeface="Cambria Math" panose="02040503050406030204" pitchFamily="18" charset="0"/>
                          </a:rPr>
                        </m:ctrlPr>
                      </m:fPr>
                      <m:num>
                        <m:r>
                          <a:rPr lang="hr-HR" sz="2000" i="1">
                            <a:latin typeface="Cambria Math" panose="02040503050406030204" pitchFamily="18" charset="0"/>
                          </a:rPr>
                          <m:t>8</m:t>
                        </m:r>
                      </m:num>
                      <m:den>
                        <m:r>
                          <a:rPr lang="hr-HR" sz="2000" i="1">
                            <a:latin typeface="Cambria Math" panose="02040503050406030204" pitchFamily="18" charset="0"/>
                          </a:rPr>
                          <m:t>9</m:t>
                        </m:r>
                      </m:den>
                    </m:f>
                    <m:r>
                      <a:rPr lang="hr-HR" sz="2000" b="0" i="1" smtClean="0">
                        <a:latin typeface="Cambria Math" panose="02040503050406030204" pitchFamily="18" charset="0"/>
                      </a:rPr>
                      <m:t>𝑥</m:t>
                    </m:r>
                  </m:oMath>
                </a14:m>
                <a:r>
                  <a:rPr lang="hr-HR" sz="2000" dirty="0"/>
                  <a:t>)= </a:t>
                </a:r>
                <a14:m>
                  <m:oMath xmlns:m="http://schemas.openxmlformats.org/officeDocument/2006/math">
                    <m:f>
                      <m:fPr>
                        <m:ctrlPr>
                          <a:rPr lang="hr-HR" sz="2000" i="1" dirty="0">
                            <a:latin typeface="Cambria Math" panose="02040503050406030204" pitchFamily="18" charset="0"/>
                          </a:rPr>
                        </m:ctrlPr>
                      </m:fPr>
                      <m:num>
                        <m:r>
                          <a:rPr lang="hr-HR" sz="2000" i="1" dirty="0">
                            <a:latin typeface="Cambria Math" panose="02040503050406030204" pitchFamily="18" charset="0"/>
                          </a:rPr>
                          <m:t>2</m:t>
                        </m:r>
                      </m:num>
                      <m:den>
                        <m:r>
                          <a:rPr lang="hr-HR" sz="2000" i="1" dirty="0">
                            <a:latin typeface="Cambria Math" panose="02040503050406030204" pitchFamily="18" charset="0"/>
                          </a:rPr>
                          <m:t>3</m:t>
                        </m:r>
                      </m:den>
                    </m:f>
                    <m:r>
                      <a:rPr lang="hr-HR" sz="2000" b="0" i="1" dirty="0" smtClean="0">
                        <a:latin typeface="Cambria Math" panose="02040503050406030204" pitchFamily="18" charset="0"/>
                      </a:rPr>
                      <m:t>𝑥</m:t>
                    </m:r>
                  </m:oMath>
                </a14:m>
                <a:endParaRPr lang="hr-HR" sz="2000" dirty="0"/>
              </a:p>
              <a:p>
                <a:endParaRPr lang="hr-HR" sz="2000" dirty="0"/>
              </a:p>
              <a:p>
                <a:r>
                  <a:rPr lang="hr-HR" sz="2000" dirty="0"/>
                  <a:t>Treći dan                120 str</a:t>
                </a:r>
              </a:p>
              <a:p>
                <a:endParaRPr lang="hr-HR" dirty="0"/>
              </a:p>
              <a:p>
                <a:endParaRPr lang="hr-HR" dirty="0"/>
              </a:p>
              <a:p>
                <a:endParaRPr lang="hr-HR" dirty="0"/>
              </a:p>
            </p:txBody>
          </p:sp>
        </mc:Choice>
        <mc:Fallback xmlns="">
          <p:sp>
            <p:nvSpPr>
              <p:cNvPr id="5" name="Pravokutnik 4">
                <a:extLst>
                  <a:ext uri="{FF2B5EF4-FFF2-40B4-BE49-F238E27FC236}">
                    <a16:creationId xmlns="" xmlns:a16="http://schemas.microsoft.com/office/drawing/2014/main" xmlns:a14="http://schemas.microsoft.com/office/drawing/2010/main" id="{891841C2-1B94-48DB-A83B-7DA7763D3698}"/>
                  </a:ext>
                </a:extLst>
              </p:cNvPr>
              <p:cNvSpPr>
                <a:spLocks noRot="1" noChangeAspect="1" noMove="1" noResize="1" noEditPoints="1" noAdjustHandles="1" noChangeArrowheads="1" noChangeShapeType="1" noTextEdit="1"/>
              </p:cNvSpPr>
              <p:nvPr/>
            </p:nvSpPr>
            <p:spPr>
              <a:xfrm>
                <a:off x="2491409" y="1488789"/>
                <a:ext cx="3591339" cy="4207562"/>
              </a:xfrm>
              <a:prstGeom prst="rect">
                <a:avLst/>
              </a:prstGeom>
              <a:blipFill rotWithShape="1">
                <a:blip r:embed="rId2"/>
                <a:stretch>
                  <a:fillRect l="-1868" t="-725"/>
                </a:stretch>
              </a:blipFill>
            </p:spPr>
            <p:txBody>
              <a:bodyPr/>
              <a:lstStyle/>
              <a:p>
                <a:r>
                  <a:rPr lang="en-US">
                    <a:noFill/>
                  </a:rPr>
                  <a:t> </a:t>
                </a:r>
              </a:p>
            </p:txBody>
          </p:sp>
        </mc:Fallback>
      </mc:AlternateContent>
      <p:sp>
        <p:nvSpPr>
          <p:cNvPr id="6" name="Naslov 1">
            <a:extLst>
              <a:ext uri="{FF2B5EF4-FFF2-40B4-BE49-F238E27FC236}">
                <a16:creationId xmlns:a16="http://schemas.microsoft.com/office/drawing/2014/main" id="{F99FECB9-FDA9-4723-A880-F833E348FC9A}"/>
              </a:ext>
            </a:extLst>
          </p:cNvPr>
          <p:cNvSpPr txBox="1">
            <a:spLocks/>
          </p:cNvSpPr>
          <p:nvPr/>
        </p:nvSpPr>
        <p:spPr>
          <a:xfrm>
            <a:off x="2122919" y="142851"/>
            <a:ext cx="8911687" cy="6480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400" b="1" dirty="0"/>
              <a:t>Rješenje ZADATAK 14.</a:t>
            </a:r>
          </a:p>
          <a:p>
            <a:endParaRPr lang="hr-HR" sz="2400" b="1" dirty="0"/>
          </a:p>
        </p:txBody>
      </p:sp>
      <mc:AlternateContent xmlns:mc="http://schemas.openxmlformats.org/markup-compatibility/2006" xmlns:a14="http://schemas.microsoft.com/office/drawing/2010/main">
        <mc:Choice Requires="a14">
          <p:sp>
            <p:nvSpPr>
              <p:cNvPr id="8" name="TekstniOkvir 7">
                <a:extLst>
                  <a:ext uri="{FF2B5EF4-FFF2-40B4-BE49-F238E27FC236}">
                    <a16:creationId xmlns:a16="http://schemas.microsoft.com/office/drawing/2014/main" id="{8F4D5375-BC93-4F27-97DC-4934E9A7F8BA}"/>
                  </a:ext>
                </a:extLst>
              </p:cNvPr>
              <p:cNvSpPr txBox="1"/>
              <p:nvPr/>
            </p:nvSpPr>
            <p:spPr>
              <a:xfrm>
                <a:off x="7527235" y="3093908"/>
                <a:ext cx="839589" cy="801245"/>
              </a:xfrm>
              <a:prstGeom prst="rect">
                <a:avLst/>
              </a:prstGeom>
              <a:noFill/>
            </p:spPr>
            <p:txBody>
              <a:bodyPr wrap="none" lIns="0" tIns="0" rIns="0" bIns="0" rtlCol="0">
                <a:spAutoFit/>
              </a:bodyPr>
              <a:lstStyle/>
              <a:p>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2</m:t>
                        </m:r>
                        <m:r>
                          <a:rPr lang="hr-HR" sz="2400" b="0" i="1" smtClean="0">
                            <a:latin typeface="Cambria Math" panose="02040503050406030204" pitchFamily="18" charset="0"/>
                          </a:rPr>
                          <m:t>𝑥</m:t>
                        </m:r>
                      </m:num>
                      <m:den>
                        <m:r>
                          <a:rPr lang="hr-HR" sz="2400" b="0" i="1" smtClean="0">
                            <a:latin typeface="Cambria Math" panose="02040503050406030204" pitchFamily="18" charset="0"/>
                          </a:rPr>
                          <m:t>9</m:t>
                        </m:r>
                      </m:den>
                    </m:f>
                  </m:oMath>
                </a14:m>
                <a:r>
                  <a:rPr lang="hr-HR" sz="2400" dirty="0"/>
                  <a:t>=</a:t>
                </a:r>
                <a:r>
                  <a:rPr lang="hr-HR" dirty="0"/>
                  <a:t>120</a:t>
                </a:r>
              </a:p>
              <a:p>
                <a:endParaRPr lang="hr-HR" dirty="0"/>
              </a:p>
            </p:txBody>
          </p:sp>
        </mc:Choice>
        <mc:Fallback xmlns="">
          <p:sp>
            <p:nvSpPr>
              <p:cNvPr id="8" name="TekstniOkvir 7">
                <a:extLst>
                  <a:ext uri="{FF2B5EF4-FFF2-40B4-BE49-F238E27FC236}">
                    <a16:creationId xmlns:a16="http://schemas.microsoft.com/office/drawing/2014/main" id="{8F4D5375-BC93-4F27-97DC-4934E9A7F8BA}"/>
                  </a:ext>
                </a:extLst>
              </p:cNvPr>
              <p:cNvSpPr txBox="1">
                <a:spLocks noRot="1" noChangeAspect="1" noMove="1" noResize="1" noEditPoints="1" noAdjustHandles="1" noChangeArrowheads="1" noChangeShapeType="1" noTextEdit="1"/>
              </p:cNvSpPr>
              <p:nvPr/>
            </p:nvSpPr>
            <p:spPr>
              <a:xfrm>
                <a:off x="7527235" y="3093908"/>
                <a:ext cx="839589" cy="801245"/>
              </a:xfrm>
              <a:prstGeom prst="rect">
                <a:avLst/>
              </a:prstGeom>
              <a:blipFill>
                <a:blip r:embed="rId3"/>
                <a:stretch>
                  <a:fillRect l="-725" t="-3817" r="-15942"/>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9" name="TekstniOkvir 8">
                <a:extLst>
                  <a:ext uri="{FF2B5EF4-FFF2-40B4-BE49-F238E27FC236}">
                    <a16:creationId xmlns:a16="http://schemas.microsoft.com/office/drawing/2014/main" id="{3BB7EEF9-8462-4127-B280-10DE96437BBC}"/>
                  </a:ext>
                </a:extLst>
              </p:cNvPr>
              <p:cNvSpPr txBox="1"/>
              <p:nvPr/>
            </p:nvSpPr>
            <p:spPr>
              <a:xfrm>
                <a:off x="7515514" y="3805403"/>
                <a:ext cx="664862" cy="892809"/>
              </a:xfrm>
              <a:prstGeom prst="rect">
                <a:avLst/>
              </a:prstGeom>
              <a:noFill/>
            </p:spPr>
            <p:txBody>
              <a:bodyPr wrap="none" lIns="0" tIns="0" rIns="0" bIns="0" rtlCol="0">
                <a:spAutoFit/>
              </a:bodyPr>
              <a:lstStyle/>
              <a:p>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r>
                          <a:rPr lang="hr-HR" sz="2400" b="0" i="1" smtClean="0">
                            <a:latin typeface="Cambria Math" panose="02040503050406030204" pitchFamily="18" charset="0"/>
                          </a:rPr>
                          <m:t>𝑥</m:t>
                        </m:r>
                      </m:num>
                      <m:den>
                        <m:r>
                          <a:rPr lang="hr-HR" sz="2400" b="0" i="1" smtClean="0">
                            <a:latin typeface="Cambria Math" panose="02040503050406030204" pitchFamily="18" charset="0"/>
                          </a:rPr>
                          <m:t>9</m:t>
                        </m:r>
                      </m:den>
                    </m:f>
                  </m:oMath>
                </a14:m>
                <a:r>
                  <a:rPr lang="hr-HR" dirty="0"/>
                  <a:t>=60</a:t>
                </a:r>
              </a:p>
              <a:p>
                <a:endParaRPr lang="hr-HR" sz="2400" dirty="0"/>
              </a:p>
            </p:txBody>
          </p:sp>
        </mc:Choice>
        <mc:Fallback xmlns="">
          <p:sp>
            <p:nvSpPr>
              <p:cNvPr id="9" name="TekstniOkvir 8">
                <a:extLst>
                  <a:ext uri="{FF2B5EF4-FFF2-40B4-BE49-F238E27FC236}">
                    <a16:creationId xmlns:a16="http://schemas.microsoft.com/office/drawing/2014/main" id="{3BB7EEF9-8462-4127-B280-10DE96437BBC}"/>
                  </a:ext>
                </a:extLst>
              </p:cNvPr>
              <p:cNvSpPr txBox="1">
                <a:spLocks noRot="1" noChangeAspect="1" noMove="1" noResize="1" noEditPoints="1" noAdjustHandles="1" noChangeArrowheads="1" noChangeShapeType="1" noTextEdit="1"/>
              </p:cNvSpPr>
              <p:nvPr/>
            </p:nvSpPr>
            <p:spPr>
              <a:xfrm>
                <a:off x="7515514" y="3805403"/>
                <a:ext cx="664862" cy="892809"/>
              </a:xfrm>
              <a:prstGeom prst="rect">
                <a:avLst/>
              </a:prstGeom>
              <a:blipFill>
                <a:blip r:embed="rId4"/>
                <a:stretch>
                  <a:fillRect l="-917" r="-21101"/>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0" name="TekstniOkvir 9">
                <a:extLst>
                  <a:ext uri="{FF2B5EF4-FFF2-40B4-BE49-F238E27FC236}">
                    <a16:creationId xmlns:a16="http://schemas.microsoft.com/office/drawing/2014/main" id="{157B5152-A51F-4635-B22B-C6926BCB432F}"/>
                  </a:ext>
                </a:extLst>
              </p:cNvPr>
              <p:cNvSpPr txBox="1"/>
              <p:nvPr/>
            </p:nvSpPr>
            <p:spPr>
              <a:xfrm>
                <a:off x="7381828" y="1511209"/>
                <a:ext cx="3154017" cy="625812"/>
              </a:xfrm>
              <a:prstGeom prst="rect">
                <a:avLst/>
              </a:prstGeom>
              <a:noFill/>
            </p:spPr>
            <p:txBody>
              <a:bodyPr wrap="square" rtlCol="0">
                <a:spAutoFit/>
              </a:bodyPr>
              <a:lstStyle/>
              <a:p>
                <a14:m>
                  <m:oMath xmlns:m="http://schemas.openxmlformats.org/officeDocument/2006/math">
                    <m:f>
                      <m:fPr>
                        <m:ctrlPr>
                          <a:rPr lang="hr-HR" sz="2400" b="1" i="1" smtClean="0">
                            <a:solidFill>
                              <a:srgbClr val="FF0000"/>
                            </a:solidFill>
                            <a:latin typeface="Cambria Math" panose="02040503050406030204" pitchFamily="18" charset="0"/>
                          </a:rPr>
                        </m:ctrlPr>
                      </m:fPr>
                      <m:num>
                        <m:r>
                          <a:rPr lang="hr-HR" sz="2400" b="1" i="1">
                            <a:solidFill>
                              <a:srgbClr val="FF0000"/>
                            </a:solidFill>
                            <a:latin typeface="Cambria Math" panose="02040503050406030204" pitchFamily="18" charset="0"/>
                          </a:rPr>
                          <m:t>𝟏</m:t>
                        </m:r>
                      </m:num>
                      <m:den>
                        <m:r>
                          <a:rPr lang="hr-HR" sz="2400" b="1" i="1">
                            <a:solidFill>
                              <a:srgbClr val="FF0000"/>
                            </a:solidFill>
                            <a:latin typeface="Cambria Math" panose="02040503050406030204" pitchFamily="18" charset="0"/>
                          </a:rPr>
                          <m:t>𝟗</m:t>
                        </m:r>
                      </m:den>
                    </m:f>
                    <m:r>
                      <a:rPr lang="hr-HR" sz="2400" b="1" i="1">
                        <a:solidFill>
                          <a:srgbClr val="FF0000"/>
                        </a:solidFill>
                        <a:latin typeface="Cambria Math" panose="02040503050406030204" pitchFamily="18" charset="0"/>
                      </a:rPr>
                      <m:t>𝒙</m:t>
                    </m:r>
                  </m:oMath>
                </a14:m>
                <a:r>
                  <a:rPr lang="hr-HR" sz="2400" b="1" dirty="0">
                    <a:solidFill>
                      <a:srgbClr val="FF0000"/>
                    </a:solidFill>
                  </a:rPr>
                  <a:t>+ </a:t>
                </a:r>
                <a14:m>
                  <m:oMath xmlns:m="http://schemas.openxmlformats.org/officeDocument/2006/math">
                    <m:f>
                      <m:fPr>
                        <m:ctrlPr>
                          <a:rPr lang="hr-HR" sz="2400" b="1" i="1" dirty="0">
                            <a:solidFill>
                              <a:srgbClr val="FF0000"/>
                            </a:solidFill>
                            <a:latin typeface="Cambria Math" panose="02040503050406030204" pitchFamily="18" charset="0"/>
                          </a:rPr>
                        </m:ctrlPr>
                      </m:fPr>
                      <m:num>
                        <m:r>
                          <a:rPr lang="hr-HR" sz="2400" b="1" i="1" dirty="0">
                            <a:solidFill>
                              <a:srgbClr val="FF0000"/>
                            </a:solidFill>
                            <a:latin typeface="Cambria Math" panose="02040503050406030204" pitchFamily="18" charset="0"/>
                          </a:rPr>
                          <m:t>𝟐</m:t>
                        </m:r>
                      </m:num>
                      <m:den>
                        <m:r>
                          <a:rPr lang="hr-HR" sz="2400" b="1" i="1" dirty="0">
                            <a:solidFill>
                              <a:srgbClr val="FF0000"/>
                            </a:solidFill>
                            <a:latin typeface="Cambria Math" panose="02040503050406030204" pitchFamily="18" charset="0"/>
                          </a:rPr>
                          <m:t>𝟑</m:t>
                        </m:r>
                      </m:den>
                    </m:f>
                    <m:r>
                      <a:rPr lang="hr-HR" sz="2400" b="1" i="1" dirty="0">
                        <a:solidFill>
                          <a:srgbClr val="FF0000"/>
                        </a:solidFill>
                        <a:latin typeface="Cambria Math" panose="02040503050406030204" pitchFamily="18" charset="0"/>
                      </a:rPr>
                      <m:t> </m:t>
                    </m:r>
                    <m:r>
                      <a:rPr lang="hr-HR" sz="2400" b="1" i="1" dirty="0">
                        <a:solidFill>
                          <a:srgbClr val="FF0000"/>
                        </a:solidFill>
                        <a:latin typeface="Cambria Math" panose="02040503050406030204" pitchFamily="18" charset="0"/>
                      </a:rPr>
                      <m:t>𝒙</m:t>
                    </m:r>
                    <m:r>
                      <a:rPr lang="hr-HR" sz="2400" b="1" i="1" dirty="0">
                        <a:solidFill>
                          <a:srgbClr val="FF0000"/>
                        </a:solidFill>
                        <a:latin typeface="Cambria Math" panose="02040503050406030204" pitchFamily="18" charset="0"/>
                      </a:rPr>
                      <m:t>+</m:t>
                    </m:r>
                  </m:oMath>
                </a14:m>
                <a:r>
                  <a:rPr lang="hr-HR" b="1" dirty="0">
                    <a:solidFill>
                      <a:srgbClr val="FF0000"/>
                    </a:solidFill>
                  </a:rPr>
                  <a:t> 120=</a:t>
                </a:r>
                <a:r>
                  <a:rPr lang="hr-HR" sz="2000" b="1" dirty="0">
                    <a:solidFill>
                      <a:srgbClr val="FF0000"/>
                    </a:solidFill>
                  </a:rPr>
                  <a:t> </a:t>
                </a:r>
                <a14:m>
                  <m:oMath xmlns:m="http://schemas.openxmlformats.org/officeDocument/2006/math">
                    <m:r>
                      <a:rPr lang="hr-HR" sz="2400" b="1" i="1">
                        <a:solidFill>
                          <a:srgbClr val="FF0000"/>
                        </a:solidFill>
                        <a:latin typeface="Cambria Math" panose="02040503050406030204" pitchFamily="18" charset="0"/>
                      </a:rPr>
                      <m:t>𝒙</m:t>
                    </m:r>
                    <m:r>
                      <a:rPr lang="hr-HR" sz="2400" b="1" i="1">
                        <a:solidFill>
                          <a:srgbClr val="FF0000"/>
                        </a:solidFill>
                        <a:latin typeface="Cambria Math" panose="02040503050406030204" pitchFamily="18" charset="0"/>
                      </a:rPr>
                      <m:t> </m:t>
                    </m:r>
                  </m:oMath>
                </a14:m>
                <a:endParaRPr lang="hr-HR" sz="2400" b="1" dirty="0"/>
              </a:p>
            </p:txBody>
          </p:sp>
        </mc:Choice>
        <mc:Fallback xmlns="">
          <p:sp>
            <p:nvSpPr>
              <p:cNvPr id="10" name="TekstniOkvir 9">
                <a:extLst>
                  <a:ext uri="{FF2B5EF4-FFF2-40B4-BE49-F238E27FC236}">
                    <a16:creationId xmlns="" xmlns:a16="http://schemas.microsoft.com/office/drawing/2014/main" xmlns:a14="http://schemas.microsoft.com/office/drawing/2010/main" id="{157B5152-A51F-4635-B22B-C6926BCB432F}"/>
                  </a:ext>
                </a:extLst>
              </p:cNvPr>
              <p:cNvSpPr txBox="1">
                <a:spLocks noRot="1" noChangeAspect="1" noMove="1" noResize="1" noEditPoints="1" noAdjustHandles="1" noChangeArrowheads="1" noChangeShapeType="1" noTextEdit="1"/>
              </p:cNvSpPr>
              <p:nvPr/>
            </p:nvSpPr>
            <p:spPr>
              <a:xfrm>
                <a:off x="7381828" y="1511209"/>
                <a:ext cx="3154017" cy="625812"/>
              </a:xfrm>
              <a:prstGeom prst="rect">
                <a:avLst/>
              </a:prstGeom>
              <a:blipFill rotWithShape="1">
                <a:blip r:embed="rId5"/>
                <a:stretch>
                  <a:fillRect b="-6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kstniOkvir 10">
                <a:extLst>
                  <a:ext uri="{FF2B5EF4-FFF2-40B4-BE49-F238E27FC236}">
                    <a16:creationId xmlns:a16="http://schemas.microsoft.com/office/drawing/2014/main" id="{B42017F2-D13B-4D45-B8CF-2176FCE4BAA6}"/>
                  </a:ext>
                </a:extLst>
              </p:cNvPr>
              <p:cNvSpPr txBox="1"/>
              <p:nvPr/>
            </p:nvSpPr>
            <p:spPr>
              <a:xfrm>
                <a:off x="7464910" y="2272982"/>
                <a:ext cx="1803827" cy="524246"/>
              </a:xfrm>
              <a:prstGeom prst="rect">
                <a:avLst/>
              </a:prstGeom>
              <a:noFill/>
            </p:spPr>
            <p:txBody>
              <a:bodyPr wrap="none" lIns="0" tIns="0" rIns="0" bIns="0" rtlCol="0">
                <a:spAutoFit/>
              </a:bodyPr>
              <a:lstStyle/>
              <a:p>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𝑥</m:t>
                        </m:r>
                        <m:r>
                          <a:rPr lang="hr-HR" sz="2400" b="0" i="1" smtClean="0">
                            <a:latin typeface="Cambria Math" panose="02040503050406030204" pitchFamily="18" charset="0"/>
                          </a:rPr>
                          <m:t>+6</m:t>
                        </m:r>
                        <m:r>
                          <a:rPr lang="hr-HR" sz="2400" b="0" i="1" smtClean="0">
                            <a:latin typeface="Cambria Math" panose="02040503050406030204" pitchFamily="18" charset="0"/>
                          </a:rPr>
                          <m:t>𝑥</m:t>
                        </m:r>
                      </m:num>
                      <m:den>
                        <m:r>
                          <a:rPr lang="hr-HR" sz="2400" b="0" i="1" smtClean="0">
                            <a:latin typeface="Cambria Math" panose="02040503050406030204" pitchFamily="18" charset="0"/>
                          </a:rPr>
                          <m:t>9</m:t>
                        </m:r>
                      </m:den>
                    </m:f>
                  </m:oMath>
                </a14:m>
                <a:r>
                  <a:rPr lang="hr-HR" sz="2400" dirty="0"/>
                  <a:t>  +</a:t>
                </a:r>
                <a:r>
                  <a:rPr lang="hr-HR" sz="2000" dirty="0"/>
                  <a:t>120</a:t>
                </a:r>
                <a:r>
                  <a:rPr lang="hr-HR" sz="2400" dirty="0"/>
                  <a:t>=</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9</m:t>
                        </m:r>
                        <m:r>
                          <a:rPr lang="hr-HR" sz="2400" b="0" i="1" smtClean="0">
                            <a:latin typeface="Cambria Math" panose="02040503050406030204" pitchFamily="18" charset="0"/>
                          </a:rPr>
                          <m:t>𝑥</m:t>
                        </m:r>
                      </m:num>
                      <m:den>
                        <m:r>
                          <a:rPr lang="hr-HR" sz="2400" b="0" i="1" smtClean="0">
                            <a:latin typeface="Cambria Math" panose="02040503050406030204" pitchFamily="18" charset="0"/>
                          </a:rPr>
                          <m:t>9</m:t>
                        </m:r>
                      </m:den>
                    </m:f>
                  </m:oMath>
                </a14:m>
                <a:endParaRPr lang="hr-HR" sz="2400" dirty="0"/>
              </a:p>
            </p:txBody>
          </p:sp>
        </mc:Choice>
        <mc:Fallback xmlns="">
          <p:sp>
            <p:nvSpPr>
              <p:cNvPr id="11" name="TekstniOkvir 10">
                <a:extLst>
                  <a:ext uri="{FF2B5EF4-FFF2-40B4-BE49-F238E27FC236}">
                    <a16:creationId xmlns:a16="http://schemas.microsoft.com/office/drawing/2014/main" id="{B42017F2-D13B-4D45-B8CF-2176FCE4BAA6}"/>
                  </a:ext>
                </a:extLst>
              </p:cNvPr>
              <p:cNvSpPr txBox="1">
                <a:spLocks noRot="1" noChangeAspect="1" noMove="1" noResize="1" noEditPoints="1" noAdjustHandles="1" noChangeArrowheads="1" noChangeShapeType="1" noTextEdit="1"/>
              </p:cNvSpPr>
              <p:nvPr/>
            </p:nvSpPr>
            <p:spPr>
              <a:xfrm>
                <a:off x="7464910" y="2272982"/>
                <a:ext cx="1803827" cy="524246"/>
              </a:xfrm>
              <a:prstGeom prst="rect">
                <a:avLst/>
              </a:prstGeom>
              <a:blipFill>
                <a:blip r:embed="rId6"/>
                <a:stretch>
                  <a:fillRect l="-339" t="-5814" b="-17442"/>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2" name="TekstniOkvir 11">
                <a:extLst>
                  <a:ext uri="{FF2B5EF4-FFF2-40B4-BE49-F238E27FC236}">
                    <a16:creationId xmlns:a16="http://schemas.microsoft.com/office/drawing/2014/main" id="{40AE51AB-10BE-456D-A0E7-82DE67721103}"/>
                  </a:ext>
                </a:extLst>
              </p:cNvPr>
              <p:cNvSpPr txBox="1"/>
              <p:nvPr/>
            </p:nvSpPr>
            <p:spPr>
              <a:xfrm>
                <a:off x="7464910" y="4539876"/>
                <a:ext cx="1603513" cy="453137"/>
              </a:xfrm>
              <a:prstGeom prst="rect">
                <a:avLst/>
              </a:prstGeom>
              <a:noFill/>
            </p:spPr>
            <p:txBody>
              <a:bodyPr wrap="square" rtlCol="0">
                <a:spAutoFit/>
              </a:bodyPr>
              <a:lstStyle/>
              <a:p>
                <a14:m>
                  <m:oMath xmlns:m="http://schemas.openxmlformats.org/officeDocument/2006/math">
                    <m:r>
                      <a:rPr lang="hr-HR" sz="2400" b="0" i="1" smtClean="0">
                        <a:solidFill>
                          <a:schemeClr val="tx1"/>
                        </a:solidFill>
                        <a:latin typeface="Cambria Math" panose="02040503050406030204" pitchFamily="18" charset="0"/>
                      </a:rPr>
                      <m:t>𝑥</m:t>
                    </m:r>
                    <m:r>
                      <a:rPr lang="hr-HR" sz="2400" b="0" i="1" smtClean="0">
                        <a:solidFill>
                          <a:schemeClr val="tx1"/>
                        </a:solidFill>
                        <a:latin typeface="Cambria Math" panose="02040503050406030204" pitchFamily="18" charset="0"/>
                      </a:rPr>
                      <m:t> </m:t>
                    </m:r>
                  </m:oMath>
                </a14:m>
                <a:r>
                  <a:rPr lang="hr-HR" dirty="0"/>
                  <a:t>=540</a:t>
                </a:r>
              </a:p>
            </p:txBody>
          </p:sp>
        </mc:Choice>
        <mc:Fallback xmlns="">
          <p:sp>
            <p:nvSpPr>
              <p:cNvPr id="12" name="TekstniOkvir 11">
                <a:extLst>
                  <a:ext uri="{FF2B5EF4-FFF2-40B4-BE49-F238E27FC236}">
                    <a16:creationId xmlns="" xmlns:a16="http://schemas.microsoft.com/office/drawing/2014/main" id="{40AE51AB-10BE-456D-A0E7-82DE67721103}"/>
                  </a:ext>
                </a:extLst>
              </p:cNvPr>
              <p:cNvSpPr txBox="1">
                <a:spLocks noRot="1" noChangeAspect="1" noMove="1" noResize="1" noEditPoints="1" noAdjustHandles="1" noChangeArrowheads="1" noChangeShapeType="1" noTextEdit="1"/>
              </p:cNvSpPr>
              <p:nvPr/>
            </p:nvSpPr>
            <p:spPr>
              <a:xfrm>
                <a:off x="7464910" y="4539876"/>
                <a:ext cx="1603513" cy="453137"/>
              </a:xfrm>
              <a:prstGeom prst="rect">
                <a:avLst/>
              </a:prstGeom>
              <a:blipFill rotWithShape="1">
                <a:blip r:embed="rId7"/>
                <a:stretch>
                  <a:fillRect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ravokutnik 12">
                <a:extLst>
                  <a:ext uri="{FF2B5EF4-FFF2-40B4-BE49-F238E27FC236}">
                    <a16:creationId xmlns:a16="http://schemas.microsoft.com/office/drawing/2014/main" id="{BAA660AB-791F-467C-822A-7F73149C77EC}"/>
                  </a:ext>
                </a:extLst>
              </p:cNvPr>
              <p:cNvSpPr/>
              <p:nvPr/>
            </p:nvSpPr>
            <p:spPr>
              <a:xfrm>
                <a:off x="2491408" y="5331213"/>
                <a:ext cx="7540487" cy="1355243"/>
              </a:xfrm>
              <a:prstGeom prst="rect">
                <a:avLst/>
              </a:prstGeom>
            </p:spPr>
            <p:txBody>
              <a:bodyPr wrap="square">
                <a:spAutoFit/>
              </a:bodyPr>
              <a:lstStyle/>
              <a:p>
                <a:r>
                  <a:rPr lang="hr-HR" sz="2400" b="1" dirty="0"/>
                  <a:t>PROVJERA:</a:t>
                </a:r>
              </a:p>
              <a:p>
                <a:endParaRPr lang="hr-HR" sz="2400" dirty="0"/>
              </a:p>
              <a:p>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9</m:t>
                        </m:r>
                      </m:den>
                    </m:f>
                  </m:oMath>
                </a14:m>
                <a:r>
                  <a:rPr lang="hr-HR" sz="2400" dirty="0"/>
                  <a:t>∙540 +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3</m:t>
                        </m:r>
                      </m:num>
                      <m:den>
                        <m:r>
                          <a:rPr lang="hr-HR" sz="2400" i="1">
                            <a:latin typeface="Cambria Math" panose="02040503050406030204" pitchFamily="18" charset="0"/>
                          </a:rPr>
                          <m:t>4</m:t>
                        </m:r>
                      </m:den>
                    </m:f>
                    <m:r>
                      <a:rPr lang="hr-HR" sz="2400" i="1">
                        <a:latin typeface="Cambria Math" panose="02040503050406030204" pitchFamily="18" charset="0"/>
                        <a:ea typeface="Cambria Math" panose="02040503050406030204" pitchFamily="18" charset="0"/>
                      </a:rPr>
                      <m:t>∙</m:t>
                    </m:r>
                    <m:f>
                      <m:fPr>
                        <m:ctrlPr>
                          <a:rPr lang="hr-HR" sz="2400" i="1">
                            <a:latin typeface="Cambria Math" panose="02040503050406030204" pitchFamily="18" charset="0"/>
                            <a:ea typeface="Cambria Math" panose="02040503050406030204" pitchFamily="18" charset="0"/>
                          </a:rPr>
                        </m:ctrlPr>
                      </m:fPr>
                      <m:num>
                        <m:r>
                          <a:rPr lang="hr-HR" sz="2400" i="1">
                            <a:latin typeface="Cambria Math" panose="02040503050406030204" pitchFamily="18" charset="0"/>
                            <a:ea typeface="Cambria Math" panose="02040503050406030204" pitchFamily="18" charset="0"/>
                          </a:rPr>
                          <m:t>8</m:t>
                        </m:r>
                      </m:num>
                      <m:den>
                        <m:r>
                          <a:rPr lang="hr-HR" sz="2400" i="1">
                            <a:latin typeface="Cambria Math" panose="02040503050406030204" pitchFamily="18" charset="0"/>
                            <a:ea typeface="Cambria Math" panose="02040503050406030204" pitchFamily="18" charset="0"/>
                          </a:rPr>
                          <m:t>9</m:t>
                        </m:r>
                      </m:den>
                    </m:f>
                    <m:r>
                      <a:rPr lang="hr-HR" sz="2400" i="1">
                        <a:latin typeface="Cambria Math" panose="02040503050406030204" pitchFamily="18" charset="0"/>
                        <a:ea typeface="Cambria Math" panose="02040503050406030204" pitchFamily="18" charset="0"/>
                      </a:rPr>
                      <m:t>∙540+120=60+360+120=540</m:t>
                    </m:r>
                  </m:oMath>
                </a14:m>
                <a:endParaRPr lang="hr-HR" sz="2400" dirty="0"/>
              </a:p>
            </p:txBody>
          </p:sp>
        </mc:Choice>
        <mc:Fallback xmlns="">
          <p:sp>
            <p:nvSpPr>
              <p:cNvPr id="13" name="Pravokutnik 12">
                <a:extLst>
                  <a:ext uri="{FF2B5EF4-FFF2-40B4-BE49-F238E27FC236}">
                    <a16:creationId xmlns:a16="http://schemas.microsoft.com/office/drawing/2014/main" id="{BAA660AB-791F-467C-822A-7F73149C77EC}"/>
                  </a:ext>
                </a:extLst>
              </p:cNvPr>
              <p:cNvSpPr>
                <a:spLocks noRot="1" noChangeAspect="1" noMove="1" noResize="1" noEditPoints="1" noAdjustHandles="1" noChangeArrowheads="1" noChangeShapeType="1" noTextEdit="1"/>
              </p:cNvSpPr>
              <p:nvPr/>
            </p:nvSpPr>
            <p:spPr>
              <a:xfrm>
                <a:off x="2491408" y="5331213"/>
                <a:ext cx="7540487" cy="1355243"/>
              </a:xfrm>
              <a:prstGeom prst="rect">
                <a:avLst/>
              </a:prstGeom>
              <a:blipFill>
                <a:blip r:embed="rId8"/>
                <a:stretch>
                  <a:fillRect l="-1293" t="-3604" b="-3153"/>
                </a:stretch>
              </a:blipFill>
            </p:spPr>
            <p:txBody>
              <a:bodyPr/>
              <a:lstStyle/>
              <a:p>
                <a:r>
                  <a:rPr lang="hr-HR">
                    <a:noFill/>
                  </a:rPr>
                  <a:t> </a:t>
                </a:r>
              </a:p>
            </p:txBody>
          </p:sp>
        </mc:Fallback>
      </mc:AlternateContent>
      <p:sp>
        <p:nvSpPr>
          <p:cNvPr id="14" name="TekstniOkvir 13">
            <a:extLst>
              <a:ext uri="{FF2B5EF4-FFF2-40B4-BE49-F238E27FC236}">
                <a16:creationId xmlns:a16="http://schemas.microsoft.com/office/drawing/2014/main" id="{E6354527-0736-486B-9FBC-0DB0C5894488}"/>
              </a:ext>
            </a:extLst>
          </p:cNvPr>
          <p:cNvSpPr txBox="1"/>
          <p:nvPr/>
        </p:nvSpPr>
        <p:spPr>
          <a:xfrm>
            <a:off x="7527235" y="5101085"/>
            <a:ext cx="5287618" cy="369332"/>
          </a:xfrm>
          <a:prstGeom prst="rect">
            <a:avLst/>
          </a:prstGeom>
          <a:noFill/>
        </p:spPr>
        <p:txBody>
          <a:bodyPr wrap="square" rtlCol="0">
            <a:spAutoFit/>
          </a:bodyPr>
          <a:lstStyle/>
          <a:p>
            <a:r>
              <a:rPr lang="hr-HR" dirty="0"/>
              <a:t>Knjiga ima 540 stranica.</a:t>
            </a:r>
          </a:p>
        </p:txBody>
      </p:sp>
      <p:sp>
        <p:nvSpPr>
          <p:cNvPr id="15" name="Pravokutnik 14">
            <a:extLst>
              <a:ext uri="{FF2B5EF4-FFF2-40B4-BE49-F238E27FC236}">
                <a16:creationId xmlns:a16="http://schemas.microsoft.com/office/drawing/2014/main" id="{D73BD785-6599-4C98-A1BD-65707E369D5B}"/>
              </a:ext>
            </a:extLst>
          </p:cNvPr>
          <p:cNvSpPr/>
          <p:nvPr/>
        </p:nvSpPr>
        <p:spPr>
          <a:xfrm>
            <a:off x="10003354" y="6362586"/>
            <a:ext cx="1399742" cy="369332"/>
          </a:xfrm>
          <a:prstGeom prst="rect">
            <a:avLst/>
          </a:prstGeom>
        </p:spPr>
        <p:txBody>
          <a:bodyPr wrap="none">
            <a:spAutoFit/>
          </a:bodyPr>
          <a:lstStyle/>
          <a:p>
            <a:r>
              <a:rPr lang="hr-HR" dirty="0">
                <a:hlinkClick r:id="rId9" action="ppaction://hlinksldjump"/>
              </a:rPr>
              <a:t>POVRATAK</a:t>
            </a:r>
            <a:endParaRPr lang="hr-HR" dirty="0"/>
          </a:p>
        </p:txBody>
      </p:sp>
      <p:pic>
        <p:nvPicPr>
          <p:cNvPr id="3" name="Slika 2">
            <a:extLst>
              <a:ext uri="{FF2B5EF4-FFF2-40B4-BE49-F238E27FC236}">
                <a16:creationId xmlns:a16="http://schemas.microsoft.com/office/drawing/2014/main" id="{11834B5A-FB3D-488D-8C5A-362218BB815E}"/>
              </a:ext>
            </a:extLst>
          </p:cNvPr>
          <p:cNvPicPr>
            <a:picLocks noChangeAspect="1"/>
          </p:cNvPicPr>
          <p:nvPr/>
        </p:nvPicPr>
        <p:blipFill>
          <a:blip r:embed="rId10"/>
          <a:stretch>
            <a:fillRect/>
          </a:stretch>
        </p:blipFill>
        <p:spPr>
          <a:xfrm>
            <a:off x="10232578" y="0"/>
            <a:ext cx="1940859" cy="1940859"/>
          </a:xfrm>
          <a:prstGeom prst="rect">
            <a:avLst/>
          </a:prstGeom>
        </p:spPr>
      </p:pic>
    </p:spTree>
    <p:extLst>
      <p:ext uri="{BB962C8B-B14F-4D97-AF65-F5344CB8AC3E}">
        <p14:creationId xmlns:p14="http://schemas.microsoft.com/office/powerpoint/2010/main" val="33719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BF848FC-3930-4155-B190-6373A94D5976}"/>
              </a:ext>
            </a:extLst>
          </p:cNvPr>
          <p:cNvSpPr>
            <a:spLocks noGrp="1"/>
          </p:cNvSpPr>
          <p:nvPr>
            <p:ph idx="1"/>
          </p:nvPr>
        </p:nvSpPr>
        <p:spPr>
          <a:xfrm>
            <a:off x="2367842" y="951913"/>
            <a:ext cx="8915400" cy="4843976"/>
          </a:xfrm>
        </p:spPr>
        <p:txBody>
          <a:bodyPr/>
          <a:lstStyle/>
          <a:p>
            <a:pPr marL="0" indent="0">
              <a:buNone/>
            </a:pPr>
            <a:r>
              <a:rPr lang="hr-HR" sz="2400" dirty="0"/>
              <a:t>Metode rješavanja problemskih zadataka kojima ćemo posvetiti najviše pozornosti su:</a:t>
            </a:r>
          </a:p>
          <a:p>
            <a:r>
              <a:rPr lang="hr-HR" sz="2400" dirty="0"/>
              <a:t>DESCARTESOVA METODA  ( algebarska metoda)</a:t>
            </a:r>
          </a:p>
          <a:p>
            <a:r>
              <a:rPr lang="hr-HR" sz="2400" dirty="0"/>
              <a:t>METODA RJEŠAVANJA UNATRAG (od zadnjeg izvršenog koraka prema prvome)</a:t>
            </a:r>
          </a:p>
          <a:p>
            <a:r>
              <a:rPr lang="hr-HR" sz="2400" dirty="0"/>
              <a:t>GRAFIČKO-ARITMETIČKA METODA( metoda pomoćnih likova - dužina, pravokutnika, kvadrata,...)</a:t>
            </a:r>
          </a:p>
          <a:p>
            <a:endParaRPr lang="hr-HR" sz="2400" dirty="0"/>
          </a:p>
          <a:p>
            <a:endParaRPr lang="hr-HR" dirty="0"/>
          </a:p>
        </p:txBody>
      </p:sp>
    </p:spTree>
    <p:extLst>
      <p:ext uri="{BB962C8B-B14F-4D97-AF65-F5344CB8AC3E}">
        <p14:creationId xmlns:p14="http://schemas.microsoft.com/office/powerpoint/2010/main" val="13326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952A2C-85FE-4CD2-8E90-31FF24AEA4BC}"/>
              </a:ext>
            </a:extLst>
          </p:cNvPr>
          <p:cNvSpPr>
            <a:spLocks noGrp="1"/>
          </p:cNvSpPr>
          <p:nvPr>
            <p:ph type="title"/>
          </p:nvPr>
        </p:nvSpPr>
        <p:spPr>
          <a:xfrm>
            <a:off x="2038114" y="211192"/>
            <a:ext cx="8911687" cy="1280890"/>
          </a:xfrm>
        </p:spPr>
        <p:txBody>
          <a:bodyPr>
            <a:normAutofit/>
          </a:bodyPr>
          <a:lstStyle/>
          <a:p>
            <a:r>
              <a:rPr lang="hr-HR" sz="2400" b="1" dirty="0"/>
              <a:t> Rješenje ZADATAK 15.</a:t>
            </a:r>
            <a:br>
              <a:rPr lang="hr-HR" sz="2400" b="1" dirty="0"/>
            </a:br>
            <a:r>
              <a:rPr lang="hr-HR" sz="2400" b="1" dirty="0"/>
              <a:t>1.Način DESCARTESOVA METODA</a:t>
            </a:r>
            <a:endParaRPr lang="hr-HR" sz="2400" dirty="0"/>
          </a:p>
        </p:txBody>
      </p:sp>
      <p:sp>
        <p:nvSpPr>
          <p:cNvPr id="3" name="Rezervirano mjesto sadržaja 2">
            <a:extLst>
              <a:ext uri="{FF2B5EF4-FFF2-40B4-BE49-F238E27FC236}">
                <a16:creationId xmlns:a16="http://schemas.microsoft.com/office/drawing/2014/main" id="{6970FDCB-FC60-452E-9C19-B594AA7D969A}"/>
              </a:ext>
            </a:extLst>
          </p:cNvPr>
          <p:cNvSpPr>
            <a:spLocks noGrp="1"/>
          </p:cNvSpPr>
          <p:nvPr>
            <p:ph idx="1"/>
          </p:nvPr>
        </p:nvSpPr>
        <p:spPr>
          <a:xfrm>
            <a:off x="2589212" y="1073427"/>
            <a:ext cx="8915400" cy="5656948"/>
          </a:xfrm>
        </p:spPr>
        <p:txBody>
          <a:bodyPr>
            <a:normAutofit fontScale="70000" lnSpcReduction="20000"/>
          </a:bodyPr>
          <a:lstStyle/>
          <a:p>
            <a:pPr marL="0" indent="0">
              <a:buNone/>
            </a:pPr>
            <a:r>
              <a:rPr lang="hr-HR" sz="3100" b="1" dirty="0"/>
              <a:t>1.korak</a:t>
            </a:r>
          </a:p>
          <a:p>
            <a:pPr marL="0" indent="0">
              <a:buNone/>
            </a:pPr>
            <a:r>
              <a:rPr lang="hr-HR" sz="3100" dirty="0"/>
              <a:t>Matea      x          sličica</a:t>
            </a:r>
          </a:p>
          <a:p>
            <a:pPr marL="0" indent="0">
              <a:buNone/>
            </a:pPr>
            <a:r>
              <a:rPr lang="hr-HR" sz="3100" dirty="0"/>
              <a:t>Ivana        x+54    sličice</a:t>
            </a:r>
          </a:p>
          <a:p>
            <a:pPr marL="0" indent="0">
              <a:buNone/>
            </a:pPr>
            <a:r>
              <a:rPr lang="hr-HR" sz="3100" b="1" dirty="0"/>
              <a:t>2.korak</a:t>
            </a:r>
          </a:p>
          <a:p>
            <a:pPr marL="0" indent="0">
              <a:buNone/>
            </a:pPr>
            <a:r>
              <a:rPr lang="hr-HR" sz="3100" dirty="0"/>
              <a:t>Matea      x +10      sličica</a:t>
            </a:r>
          </a:p>
          <a:p>
            <a:pPr marL="0" indent="0">
              <a:buNone/>
            </a:pPr>
            <a:r>
              <a:rPr lang="hr-HR" sz="3100" dirty="0"/>
              <a:t>Ivana        x+54-10  sličica</a:t>
            </a:r>
          </a:p>
          <a:p>
            <a:pPr marL="0" indent="0">
              <a:buNone/>
            </a:pPr>
            <a:endParaRPr lang="hr-HR" sz="3100" dirty="0"/>
          </a:p>
          <a:p>
            <a:pPr marL="0" indent="0">
              <a:buNone/>
            </a:pPr>
            <a:r>
              <a:rPr lang="hr-HR" sz="3100" b="1" dirty="0"/>
              <a:t>2· (x+10) =x+54-10</a:t>
            </a:r>
          </a:p>
          <a:p>
            <a:pPr marL="0" indent="0">
              <a:buNone/>
            </a:pPr>
            <a:r>
              <a:rPr lang="hr-HR" sz="3100" dirty="0"/>
              <a:t>2x+20 =x+44 </a:t>
            </a:r>
          </a:p>
          <a:p>
            <a:pPr marL="0" indent="0">
              <a:buNone/>
            </a:pPr>
            <a:r>
              <a:rPr lang="hr-HR" sz="3100" dirty="0"/>
              <a:t>2x</a:t>
            </a:r>
            <a:r>
              <a:rPr lang="hr-HR" sz="3100" dirty="0">
                <a:solidFill>
                  <a:srgbClr val="FF0000"/>
                </a:solidFill>
              </a:rPr>
              <a:t>-x</a:t>
            </a:r>
            <a:r>
              <a:rPr lang="hr-HR" sz="3100" dirty="0"/>
              <a:t>+20= x-</a:t>
            </a:r>
            <a:r>
              <a:rPr lang="hr-HR" sz="3100" dirty="0">
                <a:solidFill>
                  <a:srgbClr val="FF0000"/>
                </a:solidFill>
              </a:rPr>
              <a:t>x</a:t>
            </a:r>
            <a:r>
              <a:rPr lang="hr-HR" sz="3100" dirty="0"/>
              <a:t>+44     </a:t>
            </a:r>
            <a:r>
              <a:rPr lang="hr-HR" sz="3100" b="1" dirty="0">
                <a:solidFill>
                  <a:srgbClr val="FF0000"/>
                </a:solidFill>
              </a:rPr>
              <a:t>(princip vage)</a:t>
            </a:r>
          </a:p>
          <a:p>
            <a:pPr marL="0" indent="0">
              <a:buNone/>
            </a:pPr>
            <a:r>
              <a:rPr lang="hr-HR" sz="3100" dirty="0"/>
              <a:t>x+20=44</a:t>
            </a:r>
          </a:p>
          <a:p>
            <a:pPr marL="0" indent="0">
              <a:buNone/>
            </a:pPr>
            <a:r>
              <a:rPr lang="hr-HR" sz="3100" dirty="0"/>
              <a:t>x=24</a:t>
            </a:r>
          </a:p>
          <a:p>
            <a:pPr marL="0" indent="0">
              <a:buNone/>
            </a:pPr>
            <a:r>
              <a:rPr lang="hr-HR" sz="3100" dirty="0"/>
              <a:t>Matea je na početku imala 24 sličice, a Ivana 78. Kad je Ivana dala Matei 10 sličica, Matea je imala 34 sličice, a Ivana 68 tj. duplo više od Matee.</a:t>
            </a:r>
          </a:p>
        </p:txBody>
      </p:sp>
      <p:sp>
        <p:nvSpPr>
          <p:cNvPr id="4" name="TekstniOkvir 3">
            <a:extLst>
              <a:ext uri="{FF2B5EF4-FFF2-40B4-BE49-F238E27FC236}">
                <a16:creationId xmlns:a16="http://schemas.microsoft.com/office/drawing/2014/main" id="{E8929A70-499C-428B-8CEF-B3336DAD659C}"/>
              </a:ext>
            </a:extLst>
          </p:cNvPr>
          <p:cNvSpPr txBox="1"/>
          <p:nvPr/>
        </p:nvSpPr>
        <p:spPr>
          <a:xfrm>
            <a:off x="10810923" y="6488668"/>
            <a:ext cx="1698003" cy="369332"/>
          </a:xfrm>
          <a:prstGeom prst="rect">
            <a:avLst/>
          </a:prstGeom>
          <a:noFill/>
        </p:spPr>
        <p:txBody>
          <a:bodyPr wrap="square" rtlCol="0">
            <a:spAutoFit/>
          </a:bodyPr>
          <a:lstStyle/>
          <a:p>
            <a:r>
              <a:rPr lang="hr-HR" dirty="0">
                <a:hlinkClick r:id="rId2" action="ppaction://hlinksldjump"/>
              </a:rPr>
              <a:t>POVRATAK</a:t>
            </a:r>
            <a:endParaRPr lang="hr-HR" dirty="0"/>
          </a:p>
        </p:txBody>
      </p:sp>
      <p:pic>
        <p:nvPicPr>
          <p:cNvPr id="5" name="Slika 4">
            <a:extLst>
              <a:ext uri="{FF2B5EF4-FFF2-40B4-BE49-F238E27FC236}">
                <a16:creationId xmlns:a16="http://schemas.microsoft.com/office/drawing/2014/main" id="{8E93B0BE-FB07-4061-AB29-D30E2350439C}"/>
              </a:ext>
            </a:extLst>
          </p:cNvPr>
          <p:cNvPicPr>
            <a:picLocks noChangeAspect="1"/>
          </p:cNvPicPr>
          <p:nvPr/>
        </p:nvPicPr>
        <p:blipFill>
          <a:blip r:embed="rId3"/>
          <a:stretch>
            <a:fillRect/>
          </a:stretch>
        </p:blipFill>
        <p:spPr>
          <a:xfrm>
            <a:off x="8990243" y="211192"/>
            <a:ext cx="2857500" cy="2143125"/>
          </a:xfrm>
          <a:prstGeom prst="rect">
            <a:avLst/>
          </a:prstGeom>
        </p:spPr>
      </p:pic>
    </p:spTree>
    <p:extLst>
      <p:ext uri="{BB962C8B-B14F-4D97-AF65-F5344CB8AC3E}">
        <p14:creationId xmlns:p14="http://schemas.microsoft.com/office/powerpoint/2010/main" val="15900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3E4438-080C-4D2D-AF98-4275691449AE}"/>
              </a:ext>
            </a:extLst>
          </p:cNvPr>
          <p:cNvSpPr>
            <a:spLocks noGrp="1"/>
          </p:cNvSpPr>
          <p:nvPr>
            <p:ph type="title"/>
          </p:nvPr>
        </p:nvSpPr>
        <p:spPr>
          <a:xfrm>
            <a:off x="2592925" y="624110"/>
            <a:ext cx="8911687" cy="1098673"/>
          </a:xfrm>
        </p:spPr>
        <p:txBody>
          <a:bodyPr>
            <a:normAutofit/>
          </a:bodyPr>
          <a:lstStyle/>
          <a:p>
            <a:r>
              <a:rPr lang="hr-HR" sz="2400" b="1" dirty="0"/>
              <a:t>Rješenje ZADATAK 15.</a:t>
            </a:r>
            <a:br>
              <a:rPr lang="hr-HR" sz="2400" b="1" dirty="0"/>
            </a:br>
            <a:r>
              <a:rPr lang="hr-HR" sz="2400" b="1" dirty="0"/>
              <a:t>2.Način METODA DUŽINA</a:t>
            </a:r>
            <a:endParaRPr lang="hr-HR" sz="2400" dirty="0"/>
          </a:p>
        </p:txBody>
      </p:sp>
      <p:sp>
        <p:nvSpPr>
          <p:cNvPr id="3" name="Rezervirano mjesto sadržaja 2">
            <a:extLst>
              <a:ext uri="{FF2B5EF4-FFF2-40B4-BE49-F238E27FC236}">
                <a16:creationId xmlns:a16="http://schemas.microsoft.com/office/drawing/2014/main" id="{3BFAD6C7-8BB2-4F6B-BC48-D589B61BDE04}"/>
              </a:ext>
            </a:extLst>
          </p:cNvPr>
          <p:cNvSpPr>
            <a:spLocks noGrp="1"/>
          </p:cNvSpPr>
          <p:nvPr>
            <p:ph idx="1"/>
          </p:nvPr>
        </p:nvSpPr>
        <p:spPr>
          <a:xfrm>
            <a:off x="2425971" y="1795029"/>
            <a:ext cx="8915400" cy="4923183"/>
          </a:xfrm>
        </p:spPr>
        <p:txBody>
          <a:bodyPr/>
          <a:lstStyle/>
          <a:p>
            <a:pPr marL="0" indent="0">
              <a:buNone/>
            </a:pPr>
            <a:r>
              <a:rPr lang="hr-HR" b="1" dirty="0"/>
              <a:t>1.korak</a:t>
            </a:r>
          </a:p>
          <a:p>
            <a:pPr marL="0" indent="0">
              <a:buNone/>
            </a:pPr>
            <a:r>
              <a:rPr lang="hr-HR" dirty="0"/>
              <a:t>Ivana</a:t>
            </a:r>
          </a:p>
          <a:p>
            <a:pPr marL="0" indent="0">
              <a:buNone/>
            </a:pPr>
            <a:r>
              <a:rPr lang="hr-HR" dirty="0"/>
              <a:t>Matea</a:t>
            </a:r>
          </a:p>
          <a:p>
            <a:pPr marL="0" indent="0">
              <a:buNone/>
            </a:pPr>
            <a:r>
              <a:rPr lang="hr-HR" b="1" dirty="0"/>
              <a:t>2.korak</a:t>
            </a:r>
          </a:p>
          <a:p>
            <a:pPr marL="0" indent="0">
              <a:buNone/>
            </a:pPr>
            <a:r>
              <a:rPr lang="hr-HR" dirty="0"/>
              <a:t>Ivana</a:t>
            </a:r>
          </a:p>
          <a:p>
            <a:pPr marL="0" indent="0">
              <a:buNone/>
            </a:pPr>
            <a:r>
              <a:rPr lang="hr-HR" dirty="0"/>
              <a:t>Matea</a:t>
            </a:r>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r>
              <a:rPr lang="hr-HR" dirty="0"/>
              <a:t>Matea                                     Ivana   24+54=78</a:t>
            </a:r>
          </a:p>
        </p:txBody>
      </p:sp>
      <p:sp>
        <p:nvSpPr>
          <p:cNvPr id="29" name="TekstniOkvir 28">
            <a:extLst>
              <a:ext uri="{FF2B5EF4-FFF2-40B4-BE49-F238E27FC236}">
                <a16:creationId xmlns:a16="http://schemas.microsoft.com/office/drawing/2014/main" id="{A6F03034-E6D7-42A1-8F8B-AA2FE4C1333B}"/>
              </a:ext>
            </a:extLst>
          </p:cNvPr>
          <p:cNvSpPr txBox="1"/>
          <p:nvPr/>
        </p:nvSpPr>
        <p:spPr>
          <a:xfrm>
            <a:off x="8700502" y="5062971"/>
            <a:ext cx="1638226" cy="369332"/>
          </a:xfrm>
          <a:prstGeom prst="rect">
            <a:avLst/>
          </a:prstGeom>
          <a:noFill/>
        </p:spPr>
        <p:txBody>
          <a:bodyPr wrap="square" rtlCol="0">
            <a:spAutoFit/>
          </a:bodyPr>
          <a:lstStyle/>
          <a:p>
            <a:r>
              <a:rPr lang="hr-HR" dirty="0"/>
              <a:t>jednako</a:t>
            </a:r>
          </a:p>
        </p:txBody>
      </p:sp>
      <p:grpSp>
        <p:nvGrpSpPr>
          <p:cNvPr id="8" name="Grupa 7">
            <a:extLst>
              <a:ext uri="{FF2B5EF4-FFF2-40B4-BE49-F238E27FC236}">
                <a16:creationId xmlns:a16="http://schemas.microsoft.com/office/drawing/2014/main" id="{408D2709-1551-4348-8EE2-D29FDE6A4945}"/>
              </a:ext>
            </a:extLst>
          </p:cNvPr>
          <p:cNvGrpSpPr/>
          <p:nvPr/>
        </p:nvGrpSpPr>
        <p:grpSpPr>
          <a:xfrm>
            <a:off x="3391150" y="2128400"/>
            <a:ext cx="4768378" cy="743237"/>
            <a:chOff x="3391150" y="2128400"/>
            <a:chExt cx="4768378" cy="743237"/>
          </a:xfrm>
        </p:grpSpPr>
        <p:cxnSp>
          <p:nvCxnSpPr>
            <p:cNvPr id="5" name="Ravni poveznik 4">
              <a:extLst>
                <a:ext uri="{FF2B5EF4-FFF2-40B4-BE49-F238E27FC236}">
                  <a16:creationId xmlns:a16="http://schemas.microsoft.com/office/drawing/2014/main" id="{DF013F63-1B22-42EC-8FD1-12413796E4FC}"/>
                </a:ext>
              </a:extLst>
            </p:cNvPr>
            <p:cNvCxnSpPr>
              <a:cxnSpLocks/>
            </p:cNvCxnSpPr>
            <p:nvPr/>
          </p:nvCxnSpPr>
          <p:spPr>
            <a:xfrm>
              <a:off x="3391150" y="2464222"/>
              <a:ext cx="1523998" cy="13112"/>
            </a:xfrm>
            <a:prstGeom prst="line">
              <a:avLst/>
            </a:prstGeom>
          </p:spPr>
          <p:style>
            <a:lnRef idx="3">
              <a:schemeClr val="accent1"/>
            </a:lnRef>
            <a:fillRef idx="0">
              <a:schemeClr val="accent1"/>
            </a:fillRef>
            <a:effectRef idx="2">
              <a:schemeClr val="accent1"/>
            </a:effectRef>
            <a:fontRef idx="minor">
              <a:schemeClr val="tx1"/>
            </a:fontRef>
          </p:style>
        </p:cxnSp>
        <p:sp>
          <p:nvSpPr>
            <p:cNvPr id="9" name="TekstniOkvir 8">
              <a:extLst>
                <a:ext uri="{FF2B5EF4-FFF2-40B4-BE49-F238E27FC236}">
                  <a16:creationId xmlns:a16="http://schemas.microsoft.com/office/drawing/2014/main" id="{3EE476C5-DF33-4AA3-8A5D-D37876EC6B5F}"/>
                </a:ext>
              </a:extLst>
            </p:cNvPr>
            <p:cNvSpPr txBox="1"/>
            <p:nvPr/>
          </p:nvSpPr>
          <p:spPr>
            <a:xfrm>
              <a:off x="6035532" y="2128400"/>
              <a:ext cx="848139" cy="369332"/>
            </a:xfrm>
            <a:prstGeom prst="rect">
              <a:avLst/>
            </a:prstGeom>
            <a:noFill/>
          </p:spPr>
          <p:txBody>
            <a:bodyPr wrap="square" rtlCol="0">
              <a:spAutoFit/>
            </a:bodyPr>
            <a:lstStyle/>
            <a:p>
              <a:r>
                <a:rPr lang="hr-HR" dirty="0"/>
                <a:t>54</a:t>
              </a:r>
            </a:p>
          </p:txBody>
        </p:sp>
        <p:cxnSp>
          <p:nvCxnSpPr>
            <p:cNvPr id="13" name="Ravni poveznik 12">
              <a:extLst>
                <a:ext uri="{FF2B5EF4-FFF2-40B4-BE49-F238E27FC236}">
                  <a16:creationId xmlns:a16="http://schemas.microsoft.com/office/drawing/2014/main" id="{C795BE8E-7514-4AC1-96DB-48EB1129BC45}"/>
                </a:ext>
              </a:extLst>
            </p:cNvPr>
            <p:cNvCxnSpPr>
              <a:cxnSpLocks/>
            </p:cNvCxnSpPr>
            <p:nvPr/>
          </p:nvCxnSpPr>
          <p:spPr>
            <a:xfrm>
              <a:off x="5060599" y="2464222"/>
              <a:ext cx="3098929" cy="16336"/>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Ravni poveznik 35">
              <a:extLst>
                <a:ext uri="{FF2B5EF4-FFF2-40B4-BE49-F238E27FC236}">
                  <a16:creationId xmlns:a16="http://schemas.microsoft.com/office/drawing/2014/main" id="{C9C65717-F1C3-4F73-9FD5-F99B78052FD2}"/>
                </a:ext>
              </a:extLst>
            </p:cNvPr>
            <p:cNvCxnSpPr>
              <a:cxnSpLocks/>
            </p:cNvCxnSpPr>
            <p:nvPr/>
          </p:nvCxnSpPr>
          <p:spPr>
            <a:xfrm flipV="1">
              <a:off x="3432313" y="2865081"/>
              <a:ext cx="1547184" cy="6556"/>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6" name="Grupa 15">
            <a:extLst>
              <a:ext uri="{FF2B5EF4-FFF2-40B4-BE49-F238E27FC236}">
                <a16:creationId xmlns:a16="http://schemas.microsoft.com/office/drawing/2014/main" id="{3F30B590-4A8B-48FA-82A3-A2107C617BB9}"/>
              </a:ext>
            </a:extLst>
          </p:cNvPr>
          <p:cNvGrpSpPr/>
          <p:nvPr/>
        </p:nvGrpSpPr>
        <p:grpSpPr>
          <a:xfrm>
            <a:off x="3362326" y="4737199"/>
            <a:ext cx="5148042" cy="912728"/>
            <a:chOff x="3362326" y="4737199"/>
            <a:chExt cx="5148042" cy="912728"/>
          </a:xfrm>
        </p:grpSpPr>
        <p:cxnSp>
          <p:nvCxnSpPr>
            <p:cNvPr id="18" name="Ravni poveznik 17">
              <a:extLst>
                <a:ext uri="{FF2B5EF4-FFF2-40B4-BE49-F238E27FC236}">
                  <a16:creationId xmlns:a16="http://schemas.microsoft.com/office/drawing/2014/main" id="{D1794935-E6C2-49B5-8EE9-3EF13935AB9C}"/>
                </a:ext>
              </a:extLst>
            </p:cNvPr>
            <p:cNvCxnSpPr>
              <a:cxnSpLocks/>
            </p:cNvCxnSpPr>
            <p:nvPr/>
          </p:nvCxnSpPr>
          <p:spPr>
            <a:xfrm>
              <a:off x="6538559" y="5169165"/>
              <a:ext cx="5102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Ravni poveznik 18">
              <a:extLst>
                <a:ext uri="{FF2B5EF4-FFF2-40B4-BE49-F238E27FC236}">
                  <a16:creationId xmlns:a16="http://schemas.microsoft.com/office/drawing/2014/main" id="{631536F2-2EF6-422E-B8F9-DBCD33B77F1C}"/>
                </a:ext>
              </a:extLst>
            </p:cNvPr>
            <p:cNvCxnSpPr>
              <a:cxnSpLocks/>
            </p:cNvCxnSpPr>
            <p:nvPr/>
          </p:nvCxnSpPr>
          <p:spPr>
            <a:xfrm>
              <a:off x="7086958" y="5155702"/>
              <a:ext cx="510209"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kstniOkvir 19">
              <a:extLst>
                <a:ext uri="{FF2B5EF4-FFF2-40B4-BE49-F238E27FC236}">
                  <a16:creationId xmlns:a16="http://schemas.microsoft.com/office/drawing/2014/main" id="{387CA3EC-1E6F-4148-8D04-902ED98276CE}"/>
                </a:ext>
              </a:extLst>
            </p:cNvPr>
            <p:cNvSpPr txBox="1"/>
            <p:nvPr/>
          </p:nvSpPr>
          <p:spPr>
            <a:xfrm>
              <a:off x="6562860" y="4737199"/>
              <a:ext cx="848139" cy="369332"/>
            </a:xfrm>
            <a:prstGeom prst="rect">
              <a:avLst/>
            </a:prstGeom>
            <a:noFill/>
          </p:spPr>
          <p:txBody>
            <a:bodyPr wrap="square" rtlCol="0">
              <a:spAutoFit/>
            </a:bodyPr>
            <a:lstStyle/>
            <a:p>
              <a:r>
                <a:rPr lang="hr-HR" dirty="0"/>
                <a:t>10</a:t>
              </a:r>
            </a:p>
          </p:txBody>
        </p:sp>
        <p:sp>
          <p:nvSpPr>
            <p:cNvPr id="21" name="TekstniOkvir 20">
              <a:extLst>
                <a:ext uri="{FF2B5EF4-FFF2-40B4-BE49-F238E27FC236}">
                  <a16:creationId xmlns:a16="http://schemas.microsoft.com/office/drawing/2014/main" id="{96D5346E-FBF7-4751-B590-65DE20199467}"/>
                </a:ext>
              </a:extLst>
            </p:cNvPr>
            <p:cNvSpPr txBox="1"/>
            <p:nvPr/>
          </p:nvSpPr>
          <p:spPr>
            <a:xfrm>
              <a:off x="7127535" y="4744020"/>
              <a:ext cx="848139" cy="369332"/>
            </a:xfrm>
            <a:prstGeom prst="rect">
              <a:avLst/>
            </a:prstGeom>
            <a:noFill/>
          </p:spPr>
          <p:txBody>
            <a:bodyPr wrap="square" rtlCol="0">
              <a:spAutoFit/>
            </a:bodyPr>
            <a:lstStyle/>
            <a:p>
              <a:r>
                <a:rPr lang="hr-HR" dirty="0"/>
                <a:t>10</a:t>
              </a:r>
            </a:p>
          </p:txBody>
        </p:sp>
        <p:sp>
          <p:nvSpPr>
            <p:cNvPr id="23" name="TekstniOkvir 22">
              <a:extLst>
                <a:ext uri="{FF2B5EF4-FFF2-40B4-BE49-F238E27FC236}">
                  <a16:creationId xmlns:a16="http://schemas.microsoft.com/office/drawing/2014/main" id="{57BFDADF-EB56-42DC-B537-223AD344D37E}"/>
                </a:ext>
              </a:extLst>
            </p:cNvPr>
            <p:cNvSpPr txBox="1"/>
            <p:nvPr/>
          </p:nvSpPr>
          <p:spPr>
            <a:xfrm>
              <a:off x="5384367" y="5274039"/>
              <a:ext cx="2522066" cy="369332"/>
            </a:xfrm>
            <a:prstGeom prst="rect">
              <a:avLst/>
            </a:prstGeom>
            <a:noFill/>
          </p:spPr>
          <p:txBody>
            <a:bodyPr wrap="square" rtlCol="0">
              <a:spAutoFit/>
            </a:bodyPr>
            <a:lstStyle/>
            <a:p>
              <a:r>
                <a:rPr lang="hr-HR" dirty="0"/>
                <a:t>    </a:t>
              </a:r>
              <a:r>
                <a:rPr lang="hr-HR" b="1" dirty="0">
                  <a:solidFill>
                    <a:srgbClr val="0070C0"/>
                  </a:solidFill>
                </a:rPr>
                <a:t>24  </a:t>
              </a:r>
              <a:r>
                <a:rPr lang="hr-HR" dirty="0"/>
                <a:t>+       10  +  10</a:t>
              </a:r>
            </a:p>
          </p:txBody>
        </p:sp>
        <p:cxnSp>
          <p:nvCxnSpPr>
            <p:cNvPr id="24" name="Ravni poveznik 23">
              <a:extLst>
                <a:ext uri="{FF2B5EF4-FFF2-40B4-BE49-F238E27FC236}">
                  <a16:creationId xmlns:a16="http://schemas.microsoft.com/office/drawing/2014/main" id="{73F90F3C-77F0-45CA-A86D-9D99081B64AC}"/>
                </a:ext>
              </a:extLst>
            </p:cNvPr>
            <p:cNvCxnSpPr>
              <a:cxnSpLocks/>
            </p:cNvCxnSpPr>
            <p:nvPr/>
          </p:nvCxnSpPr>
          <p:spPr>
            <a:xfrm>
              <a:off x="4979497" y="5629728"/>
              <a:ext cx="2688268"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Desna vitičasta zagrada 27">
              <a:extLst>
                <a:ext uri="{FF2B5EF4-FFF2-40B4-BE49-F238E27FC236}">
                  <a16:creationId xmlns:a16="http://schemas.microsoft.com/office/drawing/2014/main" id="{4D3BCDC1-571F-4EE1-898F-84331B50C9FB}"/>
                </a:ext>
              </a:extLst>
            </p:cNvPr>
            <p:cNvSpPr/>
            <p:nvPr/>
          </p:nvSpPr>
          <p:spPr>
            <a:xfrm>
              <a:off x="8165808" y="4858459"/>
              <a:ext cx="344560" cy="778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cxnSp>
          <p:nvCxnSpPr>
            <p:cNvPr id="43" name="Ravni poveznik 42">
              <a:extLst>
                <a:ext uri="{FF2B5EF4-FFF2-40B4-BE49-F238E27FC236}">
                  <a16:creationId xmlns:a16="http://schemas.microsoft.com/office/drawing/2014/main" id="{C51788D1-B031-4E65-B70D-3231B14BCCC0}"/>
                </a:ext>
              </a:extLst>
            </p:cNvPr>
            <p:cNvCxnSpPr>
              <a:cxnSpLocks/>
            </p:cNvCxnSpPr>
            <p:nvPr/>
          </p:nvCxnSpPr>
          <p:spPr>
            <a:xfrm>
              <a:off x="3362326" y="5141773"/>
              <a:ext cx="1523998" cy="13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Ravni poveznik 43">
              <a:extLst>
                <a:ext uri="{FF2B5EF4-FFF2-40B4-BE49-F238E27FC236}">
                  <a16:creationId xmlns:a16="http://schemas.microsoft.com/office/drawing/2014/main" id="{4CD91CE1-6018-4FD0-8F65-1FD7024C6206}"/>
                </a:ext>
              </a:extLst>
            </p:cNvPr>
            <p:cNvCxnSpPr>
              <a:cxnSpLocks/>
            </p:cNvCxnSpPr>
            <p:nvPr/>
          </p:nvCxnSpPr>
          <p:spPr>
            <a:xfrm>
              <a:off x="4979497" y="5148942"/>
              <a:ext cx="1523998" cy="1311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45" name="Ravni poveznik 44">
              <a:extLst>
                <a:ext uri="{FF2B5EF4-FFF2-40B4-BE49-F238E27FC236}">
                  <a16:creationId xmlns:a16="http://schemas.microsoft.com/office/drawing/2014/main" id="{650CA70C-511C-4D63-B68F-8ACC7C9F86C5}"/>
                </a:ext>
              </a:extLst>
            </p:cNvPr>
            <p:cNvCxnSpPr>
              <a:cxnSpLocks/>
            </p:cNvCxnSpPr>
            <p:nvPr/>
          </p:nvCxnSpPr>
          <p:spPr>
            <a:xfrm>
              <a:off x="3362326" y="5636815"/>
              <a:ext cx="1523998" cy="13112"/>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0" name="Grupa 9">
            <a:extLst>
              <a:ext uri="{FF2B5EF4-FFF2-40B4-BE49-F238E27FC236}">
                <a16:creationId xmlns:a16="http://schemas.microsoft.com/office/drawing/2014/main" id="{F5C00E2C-7EC1-44C0-8733-3CDEDDCCBFA5}"/>
              </a:ext>
            </a:extLst>
          </p:cNvPr>
          <p:cNvGrpSpPr/>
          <p:nvPr/>
        </p:nvGrpSpPr>
        <p:grpSpPr>
          <a:xfrm>
            <a:off x="3391150" y="3301113"/>
            <a:ext cx="4312168" cy="810910"/>
            <a:chOff x="3391150" y="3301113"/>
            <a:chExt cx="4312168" cy="810910"/>
          </a:xfrm>
        </p:grpSpPr>
        <p:sp>
          <p:nvSpPr>
            <p:cNvPr id="12" name="TekstniOkvir 11">
              <a:extLst>
                <a:ext uri="{FF2B5EF4-FFF2-40B4-BE49-F238E27FC236}">
                  <a16:creationId xmlns:a16="http://schemas.microsoft.com/office/drawing/2014/main" id="{3F50F949-6055-4F77-BDD9-0332E8C99E63}"/>
                </a:ext>
              </a:extLst>
            </p:cNvPr>
            <p:cNvSpPr txBox="1"/>
            <p:nvPr/>
          </p:nvSpPr>
          <p:spPr>
            <a:xfrm>
              <a:off x="5655356" y="3301113"/>
              <a:ext cx="848139" cy="369332"/>
            </a:xfrm>
            <a:prstGeom prst="rect">
              <a:avLst/>
            </a:prstGeom>
            <a:noFill/>
          </p:spPr>
          <p:txBody>
            <a:bodyPr wrap="square" rtlCol="0">
              <a:spAutoFit/>
            </a:bodyPr>
            <a:lstStyle/>
            <a:p>
              <a:r>
                <a:rPr lang="hr-HR" dirty="0"/>
                <a:t>   44</a:t>
              </a:r>
            </a:p>
          </p:txBody>
        </p:sp>
        <p:cxnSp>
          <p:nvCxnSpPr>
            <p:cNvPr id="14" name="Ravni poveznik 13">
              <a:extLst>
                <a:ext uri="{FF2B5EF4-FFF2-40B4-BE49-F238E27FC236}">
                  <a16:creationId xmlns:a16="http://schemas.microsoft.com/office/drawing/2014/main" id="{A0D1B780-1FD3-4E5D-997B-4966751805C2}"/>
                </a:ext>
              </a:extLst>
            </p:cNvPr>
            <p:cNvCxnSpPr>
              <a:cxnSpLocks/>
            </p:cNvCxnSpPr>
            <p:nvPr/>
          </p:nvCxnSpPr>
          <p:spPr>
            <a:xfrm>
              <a:off x="5015050" y="4087491"/>
              <a:ext cx="51020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kstniOkvir 14">
              <a:extLst>
                <a:ext uri="{FF2B5EF4-FFF2-40B4-BE49-F238E27FC236}">
                  <a16:creationId xmlns:a16="http://schemas.microsoft.com/office/drawing/2014/main" id="{A46591AA-4258-4E67-B17D-9C3231BC2A0A}"/>
                </a:ext>
              </a:extLst>
            </p:cNvPr>
            <p:cNvSpPr txBox="1"/>
            <p:nvPr/>
          </p:nvSpPr>
          <p:spPr>
            <a:xfrm>
              <a:off x="5094242" y="3742691"/>
              <a:ext cx="745431" cy="369332"/>
            </a:xfrm>
            <a:prstGeom prst="rect">
              <a:avLst/>
            </a:prstGeom>
            <a:noFill/>
          </p:spPr>
          <p:txBody>
            <a:bodyPr wrap="square" rtlCol="0">
              <a:spAutoFit/>
            </a:bodyPr>
            <a:lstStyle/>
            <a:p>
              <a:r>
                <a:rPr lang="hr-HR" dirty="0"/>
                <a:t>10</a:t>
              </a:r>
            </a:p>
          </p:txBody>
        </p:sp>
        <p:cxnSp>
          <p:nvCxnSpPr>
            <p:cNvPr id="37" name="Ravni poveznik 36">
              <a:extLst>
                <a:ext uri="{FF2B5EF4-FFF2-40B4-BE49-F238E27FC236}">
                  <a16:creationId xmlns:a16="http://schemas.microsoft.com/office/drawing/2014/main" id="{B2D2C7A1-4644-4010-986A-F508A28D82DE}"/>
                </a:ext>
              </a:extLst>
            </p:cNvPr>
            <p:cNvCxnSpPr>
              <a:cxnSpLocks/>
            </p:cNvCxnSpPr>
            <p:nvPr/>
          </p:nvCxnSpPr>
          <p:spPr>
            <a:xfrm>
              <a:off x="3391150" y="3686632"/>
              <a:ext cx="1523998" cy="13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Ravni poveznik 41">
              <a:extLst>
                <a:ext uri="{FF2B5EF4-FFF2-40B4-BE49-F238E27FC236}">
                  <a16:creationId xmlns:a16="http://schemas.microsoft.com/office/drawing/2014/main" id="{DB9BE885-9C9A-4828-9977-045D275A08A4}"/>
                </a:ext>
              </a:extLst>
            </p:cNvPr>
            <p:cNvCxnSpPr>
              <a:cxnSpLocks/>
            </p:cNvCxnSpPr>
            <p:nvPr/>
          </p:nvCxnSpPr>
          <p:spPr>
            <a:xfrm>
              <a:off x="3391150" y="4087491"/>
              <a:ext cx="1523998" cy="13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Ravni poveznik 56">
              <a:extLst>
                <a:ext uri="{FF2B5EF4-FFF2-40B4-BE49-F238E27FC236}">
                  <a16:creationId xmlns:a16="http://schemas.microsoft.com/office/drawing/2014/main" id="{294F7374-C0A4-4781-AAC5-FD4F773C0228}"/>
                </a:ext>
              </a:extLst>
            </p:cNvPr>
            <p:cNvCxnSpPr>
              <a:cxnSpLocks/>
            </p:cNvCxnSpPr>
            <p:nvPr/>
          </p:nvCxnSpPr>
          <p:spPr>
            <a:xfrm>
              <a:off x="5015050" y="3699744"/>
              <a:ext cx="2688268"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7" name="Grupa 16">
            <a:extLst>
              <a:ext uri="{FF2B5EF4-FFF2-40B4-BE49-F238E27FC236}">
                <a16:creationId xmlns:a16="http://schemas.microsoft.com/office/drawing/2014/main" id="{772FCCD6-707D-45CA-A277-1EF405191A8F}"/>
              </a:ext>
            </a:extLst>
          </p:cNvPr>
          <p:cNvGrpSpPr/>
          <p:nvPr/>
        </p:nvGrpSpPr>
        <p:grpSpPr>
          <a:xfrm>
            <a:off x="3432313" y="6030022"/>
            <a:ext cx="1523998" cy="394250"/>
            <a:chOff x="3432313" y="6030022"/>
            <a:chExt cx="1523998" cy="394250"/>
          </a:xfrm>
        </p:grpSpPr>
        <p:cxnSp>
          <p:nvCxnSpPr>
            <p:cNvPr id="59" name="Ravni poveznik 58">
              <a:extLst>
                <a:ext uri="{FF2B5EF4-FFF2-40B4-BE49-F238E27FC236}">
                  <a16:creationId xmlns:a16="http://schemas.microsoft.com/office/drawing/2014/main" id="{14180AE1-E69F-43CD-9CBC-5EFDD4E3508E}"/>
                </a:ext>
              </a:extLst>
            </p:cNvPr>
            <p:cNvCxnSpPr>
              <a:cxnSpLocks/>
            </p:cNvCxnSpPr>
            <p:nvPr/>
          </p:nvCxnSpPr>
          <p:spPr>
            <a:xfrm>
              <a:off x="3432313" y="6411160"/>
              <a:ext cx="1523998" cy="1311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60" name="TekstniOkvir 59">
              <a:extLst>
                <a:ext uri="{FF2B5EF4-FFF2-40B4-BE49-F238E27FC236}">
                  <a16:creationId xmlns:a16="http://schemas.microsoft.com/office/drawing/2014/main" id="{D055901A-4903-405A-8690-6020EBC3DC62}"/>
                </a:ext>
              </a:extLst>
            </p:cNvPr>
            <p:cNvSpPr txBox="1"/>
            <p:nvPr/>
          </p:nvSpPr>
          <p:spPr>
            <a:xfrm>
              <a:off x="3920731" y="6030022"/>
              <a:ext cx="441146" cy="369332"/>
            </a:xfrm>
            <a:prstGeom prst="rect">
              <a:avLst/>
            </a:prstGeom>
            <a:noFill/>
          </p:spPr>
          <p:txBody>
            <a:bodyPr wrap="none" rtlCol="0">
              <a:spAutoFit/>
            </a:bodyPr>
            <a:lstStyle/>
            <a:p>
              <a:r>
                <a:rPr lang="hr-HR" b="1" dirty="0">
                  <a:solidFill>
                    <a:srgbClr val="0070C0"/>
                  </a:solidFill>
                </a:rPr>
                <a:t>24</a:t>
              </a:r>
            </a:p>
          </p:txBody>
        </p:sp>
      </p:grpSp>
      <p:sp>
        <p:nvSpPr>
          <p:cNvPr id="65" name="TekstniOkvir 64">
            <a:extLst>
              <a:ext uri="{FF2B5EF4-FFF2-40B4-BE49-F238E27FC236}">
                <a16:creationId xmlns:a16="http://schemas.microsoft.com/office/drawing/2014/main" id="{6E6C11D8-FF1E-4A5F-9D97-9ECA8962BA03}"/>
              </a:ext>
            </a:extLst>
          </p:cNvPr>
          <p:cNvSpPr txBox="1"/>
          <p:nvPr/>
        </p:nvSpPr>
        <p:spPr>
          <a:xfrm>
            <a:off x="9833113" y="6268278"/>
            <a:ext cx="1523998" cy="369332"/>
          </a:xfrm>
          <a:prstGeom prst="rect">
            <a:avLst/>
          </a:prstGeom>
          <a:noFill/>
        </p:spPr>
        <p:txBody>
          <a:bodyPr wrap="square" rtlCol="0">
            <a:spAutoFit/>
          </a:bodyPr>
          <a:lstStyle/>
          <a:p>
            <a:r>
              <a:rPr lang="hr-HR" dirty="0">
                <a:hlinkClick r:id="rId2" action="ppaction://hlinksldjump"/>
              </a:rPr>
              <a:t>POVRATAK</a:t>
            </a:r>
            <a:endParaRPr lang="hr-HR" dirty="0"/>
          </a:p>
        </p:txBody>
      </p:sp>
      <p:pic>
        <p:nvPicPr>
          <p:cNvPr id="4" name="Slika 3">
            <a:extLst>
              <a:ext uri="{FF2B5EF4-FFF2-40B4-BE49-F238E27FC236}">
                <a16:creationId xmlns:a16="http://schemas.microsoft.com/office/drawing/2014/main" id="{C7A2DA06-C700-424E-82FD-A5C8C893CF43}"/>
              </a:ext>
            </a:extLst>
          </p:cNvPr>
          <p:cNvPicPr>
            <a:picLocks noChangeAspect="1"/>
          </p:cNvPicPr>
          <p:nvPr/>
        </p:nvPicPr>
        <p:blipFill>
          <a:blip r:embed="rId3"/>
          <a:stretch>
            <a:fillRect/>
          </a:stretch>
        </p:blipFill>
        <p:spPr>
          <a:xfrm>
            <a:off x="9513072" y="211734"/>
            <a:ext cx="2379153" cy="1784365"/>
          </a:xfrm>
          <a:prstGeom prst="rect">
            <a:avLst/>
          </a:prstGeom>
        </p:spPr>
      </p:pic>
    </p:spTree>
    <p:extLst>
      <p:ext uri="{BB962C8B-B14F-4D97-AF65-F5344CB8AC3E}">
        <p14:creationId xmlns:p14="http://schemas.microsoft.com/office/powerpoint/2010/main" val="193249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 calcmode="lin" valueType="num">
                                      <p:cBhvr additive="base">
                                        <p:cTn id="5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64E01B-0E2C-441D-8830-6EEAEB0EC311}"/>
              </a:ext>
            </a:extLst>
          </p:cNvPr>
          <p:cNvSpPr>
            <a:spLocks noGrp="1"/>
          </p:cNvSpPr>
          <p:nvPr>
            <p:ph type="title"/>
          </p:nvPr>
        </p:nvSpPr>
        <p:spPr>
          <a:xfrm>
            <a:off x="1894259" y="370774"/>
            <a:ext cx="8911687" cy="648099"/>
          </a:xfrm>
        </p:spPr>
        <p:txBody>
          <a:bodyPr>
            <a:noAutofit/>
          </a:bodyPr>
          <a:lstStyle/>
          <a:p>
            <a:r>
              <a:rPr lang="hr-HR" sz="2400" b="1" dirty="0"/>
              <a:t>Rješenje ZADATAK 16.</a:t>
            </a:r>
            <a:r>
              <a:rPr lang="hr-HR" sz="2400" dirty="0"/>
              <a:t> (Županijsko natjecanje 2013.)</a:t>
            </a:r>
            <a:br>
              <a:rPr lang="hr-HR" sz="2400" b="1" dirty="0"/>
            </a:br>
            <a:endParaRPr lang="hr-HR" sz="2400" dirty="0"/>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7348FB57-DBE2-46B7-A9FC-C7D584038740}"/>
                  </a:ext>
                </a:extLst>
              </p:cNvPr>
              <p:cNvSpPr>
                <a:spLocks noGrp="1"/>
              </p:cNvSpPr>
              <p:nvPr>
                <p:ph idx="1"/>
              </p:nvPr>
            </p:nvSpPr>
            <p:spPr>
              <a:xfrm>
                <a:off x="2589212" y="1272208"/>
                <a:ext cx="8915400" cy="4961681"/>
              </a:xfrm>
            </p:spPr>
            <p:txBody>
              <a:bodyPr>
                <a:normAutofit lnSpcReduction="10000"/>
              </a:bodyPr>
              <a:lstStyle/>
              <a:p>
                <a:pPr marL="0" indent="0">
                  <a:buNone/>
                </a:pPr>
                <a:r>
                  <a:rPr lang="hr-HR" sz="2400" b="1" dirty="0"/>
                  <a:t>1</a:t>
                </a:r>
                <a:r>
                  <a:rPr lang="hr-HR" sz="2400" b="1" dirty="0">
                    <a:solidFill>
                      <a:schemeClr val="tx1">
                        <a:lumMod val="85000"/>
                        <a:lumOff val="15000"/>
                      </a:schemeClr>
                    </a:solidFill>
                    <a:latin typeface="+mj-lt"/>
                    <a:ea typeface="+mj-ea"/>
                    <a:cs typeface="+mj-cs"/>
                  </a:rPr>
                  <a:t>.Način ALGEBARSKA METODA</a:t>
                </a:r>
              </a:p>
              <a:p>
                <a:pPr>
                  <a:buFont typeface="Wingdings" panose="05000000000000000000" pitchFamily="2" charset="2"/>
                  <a:buChar char="§"/>
                </a:pPr>
                <a:r>
                  <a:rPr lang="hr-HR" sz="2400" dirty="0">
                    <a:solidFill>
                      <a:schemeClr val="tx1">
                        <a:lumMod val="85000"/>
                        <a:lumOff val="15000"/>
                      </a:schemeClr>
                    </a:solidFill>
                    <a:latin typeface="+mj-lt"/>
                    <a:ea typeface="+mj-ea"/>
                    <a:cs typeface="+mj-cs"/>
                  </a:rPr>
                  <a:t>Kako su osam slanaca tj.</a:t>
                </a:r>
                <a:r>
                  <a:rPr lang="hr-HR" sz="2400" dirty="0">
                    <a:solidFill>
                      <a:schemeClr val="tx1">
                        <a:lumMod val="85000"/>
                        <a:lumOff val="15000"/>
                      </a:schemeClr>
                    </a:solidFill>
                  </a:rPr>
                  <a:t>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i="1">
                            <a:solidFill>
                              <a:schemeClr val="tx1">
                                <a:lumMod val="85000"/>
                                <a:lumOff val="15000"/>
                              </a:schemeClr>
                            </a:solidFill>
                            <a:latin typeface="Cambria Math"/>
                          </a:rPr>
                          <m:t>24</m:t>
                        </m:r>
                      </m:num>
                      <m:den>
                        <m:r>
                          <a:rPr lang="hr-HR" sz="2400" i="1">
                            <a:solidFill>
                              <a:schemeClr val="tx1">
                                <a:lumMod val="85000"/>
                                <a:lumOff val="15000"/>
                              </a:schemeClr>
                            </a:solidFill>
                            <a:latin typeface="Cambria Math"/>
                          </a:rPr>
                          <m:t>3</m:t>
                        </m:r>
                      </m:den>
                    </m:f>
                  </m:oMath>
                </a14:m>
                <a:r>
                  <a:rPr lang="hr-HR" sz="2400" dirty="0">
                    <a:solidFill>
                      <a:schemeClr val="tx1">
                        <a:lumMod val="85000"/>
                        <a:lumOff val="15000"/>
                      </a:schemeClr>
                    </a:solidFill>
                  </a:rPr>
                  <a:t> slanaca </a:t>
                </a:r>
                <a:r>
                  <a:rPr lang="hr-HR" sz="2400" dirty="0">
                    <a:solidFill>
                      <a:schemeClr val="tx1">
                        <a:lumMod val="85000"/>
                        <a:lumOff val="15000"/>
                      </a:schemeClr>
                    </a:solidFill>
                    <a:latin typeface="+mj-lt"/>
                    <a:ea typeface="+mj-ea"/>
                    <a:cs typeface="+mj-cs"/>
                  </a:rPr>
                  <a:t>podijelile na 3 jednaka dijela  to je svaka djevojčica pojela po  </a:t>
                </a:r>
                <a14:m>
                  <m:oMath xmlns:m="http://schemas.openxmlformats.org/officeDocument/2006/math">
                    <m:f>
                      <m:fPr>
                        <m:ctrlPr>
                          <a:rPr lang="hr-HR" sz="2400" i="1" smtClean="0">
                            <a:solidFill>
                              <a:schemeClr val="tx1">
                                <a:lumMod val="85000"/>
                                <a:lumOff val="15000"/>
                              </a:schemeClr>
                            </a:solidFill>
                            <a:latin typeface="Cambria Math" panose="02040503050406030204" pitchFamily="18" charset="0"/>
                            <a:ea typeface="+mj-ea"/>
                            <a:cs typeface="+mj-cs"/>
                          </a:rPr>
                        </m:ctrlPr>
                      </m:fPr>
                      <m:num>
                        <m:r>
                          <a:rPr lang="hr-HR" sz="2400" b="0" i="1" smtClean="0">
                            <a:solidFill>
                              <a:schemeClr val="tx1">
                                <a:lumMod val="85000"/>
                                <a:lumOff val="15000"/>
                              </a:schemeClr>
                            </a:solidFill>
                            <a:latin typeface="Cambria Math" panose="02040503050406030204" pitchFamily="18" charset="0"/>
                            <a:ea typeface="+mj-ea"/>
                            <a:cs typeface="+mj-cs"/>
                          </a:rPr>
                          <m:t>8</m:t>
                        </m:r>
                      </m:num>
                      <m:den>
                        <m:r>
                          <a:rPr lang="hr-HR" sz="2400" b="0" i="1" smtClean="0">
                            <a:solidFill>
                              <a:schemeClr val="tx1">
                                <a:lumMod val="85000"/>
                                <a:lumOff val="15000"/>
                              </a:schemeClr>
                            </a:solidFill>
                            <a:latin typeface="Cambria Math" panose="02040503050406030204" pitchFamily="18" charset="0"/>
                            <a:ea typeface="+mj-ea"/>
                            <a:cs typeface="+mj-cs"/>
                          </a:rPr>
                          <m:t>3</m:t>
                        </m:r>
                      </m:den>
                    </m:f>
                  </m:oMath>
                </a14:m>
                <a:r>
                  <a:rPr lang="hr-HR" sz="2400" dirty="0">
                    <a:solidFill>
                      <a:schemeClr val="tx1">
                        <a:lumMod val="85000"/>
                        <a:lumOff val="15000"/>
                      </a:schemeClr>
                    </a:solidFill>
                    <a:latin typeface="+mj-lt"/>
                    <a:ea typeface="+mj-ea"/>
                    <a:cs typeface="+mj-cs"/>
                  </a:rPr>
                  <a:t> slanaca.</a:t>
                </a:r>
                <a:r>
                  <a:rPr lang="hr-HR" sz="2400" dirty="0">
                    <a:solidFill>
                      <a:schemeClr val="tx1">
                        <a:lumMod val="85000"/>
                        <a:lumOff val="15000"/>
                      </a:schemeClr>
                    </a:solidFill>
                    <a:ea typeface="+mj-ea"/>
                    <a:cs typeface="+mj-cs"/>
                  </a:rPr>
                  <a:t> </a:t>
                </a:r>
                <a:endParaRPr lang="hr-HR" sz="2400" dirty="0">
                  <a:solidFill>
                    <a:schemeClr val="tx1">
                      <a:lumMod val="85000"/>
                      <a:lumOff val="15000"/>
                    </a:schemeClr>
                  </a:solidFill>
                  <a:latin typeface="+mj-lt"/>
                  <a:ea typeface="+mj-ea"/>
                  <a:cs typeface="+mj-cs"/>
                </a:endParaRPr>
              </a:p>
              <a:p>
                <a:pPr>
                  <a:buFont typeface="Wingdings" panose="05000000000000000000" pitchFamily="2" charset="2"/>
                  <a:buChar char="§"/>
                </a:pPr>
                <a:r>
                  <a:rPr lang="hr-HR" sz="2400" dirty="0">
                    <a:solidFill>
                      <a:schemeClr val="tx1">
                        <a:lumMod val="85000"/>
                        <a:lumOff val="15000"/>
                      </a:schemeClr>
                    </a:solidFill>
                    <a:latin typeface="+mj-lt"/>
                    <a:ea typeface="+mj-ea"/>
                    <a:cs typeface="+mj-cs"/>
                  </a:rPr>
                  <a:t>Slavica je imala 3 slanca tj.</a:t>
                </a:r>
                <a:r>
                  <a:rPr lang="hr-HR" sz="2400" dirty="0">
                    <a:solidFill>
                      <a:schemeClr val="tx1">
                        <a:lumMod val="85000"/>
                        <a:lumOff val="15000"/>
                      </a:schemeClr>
                    </a:solidFill>
                  </a:rPr>
                  <a:t>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b="0" i="1" smtClean="0">
                            <a:solidFill>
                              <a:schemeClr val="tx1">
                                <a:lumMod val="85000"/>
                                <a:lumOff val="15000"/>
                              </a:schemeClr>
                            </a:solidFill>
                            <a:latin typeface="Cambria Math" panose="02040503050406030204" pitchFamily="18" charset="0"/>
                          </a:rPr>
                          <m:t>9</m:t>
                        </m:r>
                      </m:num>
                      <m:den>
                        <m:r>
                          <a:rPr lang="hr-HR" sz="2400" i="1">
                            <a:solidFill>
                              <a:schemeClr val="tx1">
                                <a:lumMod val="85000"/>
                                <a:lumOff val="15000"/>
                              </a:schemeClr>
                            </a:solidFill>
                            <a:latin typeface="Cambria Math" panose="02040503050406030204" pitchFamily="18" charset="0"/>
                          </a:rPr>
                          <m:t>3</m:t>
                        </m:r>
                      </m:den>
                    </m:f>
                  </m:oMath>
                </a14:m>
                <a:r>
                  <a:rPr lang="hr-HR" sz="2400" dirty="0">
                    <a:solidFill>
                      <a:schemeClr val="tx1">
                        <a:lumMod val="85000"/>
                        <a:lumOff val="15000"/>
                      </a:schemeClr>
                    </a:solidFill>
                  </a:rPr>
                  <a:t>  slanaca, a to znači da je Perica pojela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b="0" i="1" smtClean="0">
                            <a:solidFill>
                              <a:schemeClr val="tx1">
                                <a:lumMod val="85000"/>
                                <a:lumOff val="15000"/>
                              </a:schemeClr>
                            </a:solidFill>
                            <a:latin typeface="Cambria Math" panose="02040503050406030204" pitchFamily="18" charset="0"/>
                          </a:rPr>
                          <m:t>1 </m:t>
                        </m:r>
                      </m:num>
                      <m:den>
                        <m:r>
                          <a:rPr lang="hr-HR" sz="2400" i="1">
                            <a:solidFill>
                              <a:schemeClr val="tx1">
                                <a:lumMod val="85000"/>
                                <a:lumOff val="15000"/>
                              </a:schemeClr>
                            </a:solidFill>
                            <a:latin typeface="Cambria Math" panose="02040503050406030204" pitchFamily="18" charset="0"/>
                          </a:rPr>
                          <m:t>3</m:t>
                        </m:r>
                      </m:den>
                    </m:f>
                    <m:r>
                      <a:rPr lang="hr-HR" sz="2400" b="0" i="1" smtClean="0">
                        <a:solidFill>
                          <a:schemeClr val="tx1">
                            <a:lumMod val="85000"/>
                            <a:lumOff val="15000"/>
                          </a:schemeClr>
                        </a:solidFill>
                        <a:latin typeface="Cambria Math" panose="02040503050406030204" pitchFamily="18" charset="0"/>
                      </a:rPr>
                      <m:t>  </m:t>
                    </m:r>
                  </m:oMath>
                </a14:m>
                <a:r>
                  <a:rPr lang="hr-HR" sz="2400" dirty="0">
                    <a:solidFill>
                      <a:schemeClr val="tx1">
                        <a:lumMod val="85000"/>
                        <a:lumOff val="15000"/>
                      </a:schemeClr>
                    </a:solidFill>
                  </a:rPr>
                  <a:t> njezina slanca. </a:t>
                </a:r>
              </a:p>
              <a:p>
                <a:pPr>
                  <a:buFont typeface="Wingdings" panose="05000000000000000000" pitchFamily="2" charset="2"/>
                  <a:buChar char="§"/>
                </a:pPr>
                <a:r>
                  <a:rPr lang="hr-HR" sz="2400" dirty="0">
                    <a:solidFill>
                      <a:schemeClr val="tx1">
                        <a:lumMod val="85000"/>
                        <a:lumOff val="15000"/>
                      </a:schemeClr>
                    </a:solidFill>
                  </a:rPr>
                  <a:t>Anica je imala 5 slanca tj.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b="0" i="1" smtClean="0">
                            <a:solidFill>
                              <a:schemeClr val="tx1">
                                <a:lumMod val="85000"/>
                                <a:lumOff val="15000"/>
                              </a:schemeClr>
                            </a:solidFill>
                            <a:latin typeface="Cambria Math" panose="02040503050406030204" pitchFamily="18" charset="0"/>
                          </a:rPr>
                          <m:t>15</m:t>
                        </m:r>
                      </m:num>
                      <m:den>
                        <m:r>
                          <a:rPr lang="hr-HR" sz="2400" i="1">
                            <a:solidFill>
                              <a:schemeClr val="tx1">
                                <a:lumMod val="85000"/>
                                <a:lumOff val="15000"/>
                              </a:schemeClr>
                            </a:solidFill>
                            <a:latin typeface="Cambria Math" panose="02040503050406030204" pitchFamily="18" charset="0"/>
                          </a:rPr>
                          <m:t>3</m:t>
                        </m:r>
                      </m:den>
                    </m:f>
                  </m:oMath>
                </a14:m>
                <a:r>
                  <a:rPr lang="hr-HR" sz="2400" dirty="0">
                    <a:solidFill>
                      <a:schemeClr val="tx1">
                        <a:lumMod val="85000"/>
                        <a:lumOff val="15000"/>
                      </a:schemeClr>
                    </a:solidFill>
                  </a:rPr>
                  <a:t>  slanaca, a to znači da je Perica pojela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b="0" i="1" smtClean="0">
                            <a:solidFill>
                              <a:schemeClr val="tx1">
                                <a:lumMod val="85000"/>
                                <a:lumOff val="15000"/>
                              </a:schemeClr>
                            </a:solidFill>
                            <a:latin typeface="Cambria Math" panose="02040503050406030204" pitchFamily="18" charset="0"/>
                          </a:rPr>
                          <m:t>7</m:t>
                        </m:r>
                        <m:r>
                          <a:rPr lang="hr-HR" sz="2400" i="1">
                            <a:solidFill>
                              <a:schemeClr val="tx1">
                                <a:lumMod val="85000"/>
                                <a:lumOff val="15000"/>
                              </a:schemeClr>
                            </a:solidFill>
                            <a:latin typeface="Cambria Math" panose="02040503050406030204" pitchFamily="18" charset="0"/>
                          </a:rPr>
                          <m:t> </m:t>
                        </m:r>
                      </m:num>
                      <m:den>
                        <m:r>
                          <a:rPr lang="hr-HR" sz="2400" i="1">
                            <a:solidFill>
                              <a:schemeClr val="tx1">
                                <a:lumMod val="85000"/>
                                <a:lumOff val="15000"/>
                              </a:schemeClr>
                            </a:solidFill>
                            <a:latin typeface="Cambria Math" panose="02040503050406030204" pitchFamily="18" charset="0"/>
                          </a:rPr>
                          <m:t>3</m:t>
                        </m:r>
                      </m:den>
                    </m:f>
                    <m:r>
                      <a:rPr lang="hr-HR" sz="2400" i="1">
                        <a:solidFill>
                          <a:schemeClr val="tx1">
                            <a:lumMod val="85000"/>
                            <a:lumOff val="15000"/>
                          </a:schemeClr>
                        </a:solidFill>
                        <a:latin typeface="Cambria Math" panose="02040503050406030204" pitchFamily="18" charset="0"/>
                      </a:rPr>
                      <m:t>  </m:t>
                    </m:r>
                  </m:oMath>
                </a14:m>
                <a:r>
                  <a:rPr lang="hr-HR" sz="2400" dirty="0">
                    <a:solidFill>
                      <a:schemeClr val="tx1">
                        <a:lumMod val="85000"/>
                        <a:lumOff val="15000"/>
                      </a:schemeClr>
                    </a:solidFill>
                  </a:rPr>
                  <a:t>njezina slanca. </a:t>
                </a:r>
              </a:p>
              <a:p>
                <a:pPr>
                  <a:buFont typeface="Wingdings" panose="05000000000000000000" pitchFamily="2" charset="2"/>
                  <a:buChar char="§"/>
                </a:pPr>
                <a:r>
                  <a:rPr lang="hr-HR" sz="2400" dirty="0">
                    <a:solidFill>
                      <a:schemeClr val="tx1">
                        <a:lumMod val="85000"/>
                        <a:lumOff val="15000"/>
                      </a:schemeClr>
                    </a:solidFill>
                  </a:rPr>
                  <a:t>Kako je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i="1">
                            <a:solidFill>
                              <a:schemeClr val="tx1">
                                <a:lumMod val="85000"/>
                                <a:lumOff val="15000"/>
                              </a:schemeClr>
                            </a:solidFill>
                            <a:latin typeface="Cambria Math" panose="02040503050406030204" pitchFamily="18" charset="0"/>
                          </a:rPr>
                          <m:t>7 </m:t>
                        </m:r>
                      </m:num>
                      <m:den>
                        <m:r>
                          <a:rPr lang="hr-HR" sz="2400" i="1">
                            <a:solidFill>
                              <a:schemeClr val="tx1">
                                <a:lumMod val="85000"/>
                                <a:lumOff val="15000"/>
                              </a:schemeClr>
                            </a:solidFill>
                            <a:latin typeface="Cambria Math" panose="02040503050406030204" pitchFamily="18" charset="0"/>
                          </a:rPr>
                          <m:t>3</m:t>
                        </m:r>
                      </m:den>
                    </m:f>
                    <m:r>
                      <a:rPr lang="hr-HR" sz="2400" i="1">
                        <a:solidFill>
                          <a:schemeClr val="tx1">
                            <a:lumMod val="85000"/>
                            <a:lumOff val="15000"/>
                          </a:schemeClr>
                        </a:solidFill>
                        <a:latin typeface="Cambria Math" panose="02040503050406030204" pitchFamily="18" charset="0"/>
                      </a:rPr>
                      <m:t> </m:t>
                    </m:r>
                  </m:oMath>
                </a14:m>
                <a:r>
                  <a:rPr lang="hr-HR" sz="2400" dirty="0">
                    <a:solidFill>
                      <a:schemeClr val="tx1">
                        <a:lumMod val="85000"/>
                        <a:lumOff val="15000"/>
                      </a:schemeClr>
                    </a:solidFill>
                  </a:rPr>
                  <a:t> sedam puta veće od  </a:t>
                </a:r>
                <a14:m>
                  <m:oMath xmlns:m="http://schemas.openxmlformats.org/officeDocument/2006/math">
                    <m:f>
                      <m:fPr>
                        <m:ctrlPr>
                          <a:rPr lang="hr-HR" sz="2400" i="1">
                            <a:solidFill>
                              <a:schemeClr val="tx1">
                                <a:lumMod val="85000"/>
                                <a:lumOff val="15000"/>
                              </a:schemeClr>
                            </a:solidFill>
                            <a:latin typeface="Cambria Math" panose="02040503050406030204" pitchFamily="18" charset="0"/>
                          </a:rPr>
                        </m:ctrlPr>
                      </m:fPr>
                      <m:num>
                        <m:r>
                          <a:rPr lang="hr-HR" sz="2400" b="0" i="1" smtClean="0">
                            <a:solidFill>
                              <a:schemeClr val="tx1">
                                <a:lumMod val="85000"/>
                                <a:lumOff val="15000"/>
                              </a:schemeClr>
                            </a:solidFill>
                            <a:latin typeface="Cambria Math" panose="02040503050406030204" pitchFamily="18" charset="0"/>
                          </a:rPr>
                          <m:t>1</m:t>
                        </m:r>
                        <m:r>
                          <a:rPr lang="hr-HR" sz="2400" i="1">
                            <a:solidFill>
                              <a:schemeClr val="tx1">
                                <a:lumMod val="85000"/>
                                <a:lumOff val="15000"/>
                              </a:schemeClr>
                            </a:solidFill>
                            <a:latin typeface="Cambria Math" panose="02040503050406030204" pitchFamily="18" charset="0"/>
                          </a:rPr>
                          <m:t> </m:t>
                        </m:r>
                      </m:num>
                      <m:den>
                        <m:r>
                          <a:rPr lang="hr-HR" sz="2400" i="1">
                            <a:solidFill>
                              <a:schemeClr val="tx1">
                                <a:lumMod val="85000"/>
                                <a:lumOff val="15000"/>
                              </a:schemeClr>
                            </a:solidFill>
                            <a:latin typeface="Cambria Math" panose="02040503050406030204" pitchFamily="18" charset="0"/>
                          </a:rPr>
                          <m:t>3</m:t>
                        </m:r>
                      </m:den>
                    </m:f>
                  </m:oMath>
                </a14:m>
                <a:r>
                  <a:rPr lang="hr-HR" sz="2400" dirty="0">
                    <a:solidFill>
                      <a:schemeClr val="tx1">
                        <a:lumMod val="85000"/>
                        <a:lumOff val="15000"/>
                      </a:schemeClr>
                    </a:solidFill>
                  </a:rPr>
                  <a:t> , Anica treba od 8 kn dobiti 7 kn, a Slavica 1 kn.</a:t>
                </a:r>
              </a:p>
              <a:p>
                <a:pPr marL="0" indent="0">
                  <a:buNone/>
                </a:pPr>
                <a:endParaRPr lang="hr-HR" sz="2400" dirty="0">
                  <a:solidFill>
                    <a:schemeClr val="tx1">
                      <a:lumMod val="85000"/>
                      <a:lumOff val="15000"/>
                    </a:schemeClr>
                  </a:solidFill>
                  <a:latin typeface="+mj-lt"/>
                  <a:ea typeface="+mj-ea"/>
                  <a:cs typeface="+mj-cs"/>
                </a:endParaRPr>
              </a:p>
            </p:txBody>
          </p:sp>
        </mc:Choice>
        <mc:Fallback xmlns="">
          <p:sp>
            <p:nvSpPr>
              <p:cNvPr id="3" name="Rezervirano mjesto sadržaja 2">
                <a:extLst>
                  <a:ext uri="{FF2B5EF4-FFF2-40B4-BE49-F238E27FC236}">
                    <a16:creationId xmlns:a16="http://schemas.microsoft.com/office/drawing/2014/main" id="{7348FB57-DBE2-46B7-A9FC-C7D584038740}"/>
                  </a:ext>
                </a:extLst>
              </p:cNvPr>
              <p:cNvSpPr>
                <a:spLocks noGrp="1" noRot="1" noChangeAspect="1" noMove="1" noResize="1" noEditPoints="1" noAdjustHandles="1" noChangeArrowheads="1" noChangeShapeType="1" noTextEdit="1"/>
              </p:cNvSpPr>
              <p:nvPr>
                <p:ph idx="1"/>
              </p:nvPr>
            </p:nvSpPr>
            <p:spPr>
              <a:xfrm>
                <a:off x="2589212" y="1272208"/>
                <a:ext cx="8915400" cy="4961681"/>
              </a:xfrm>
              <a:blipFill>
                <a:blip r:embed="rId2"/>
                <a:stretch>
                  <a:fillRect l="-1094" t="-1720" b="-737"/>
                </a:stretch>
              </a:blipFill>
            </p:spPr>
            <p:txBody>
              <a:bodyPr/>
              <a:lstStyle/>
              <a:p>
                <a:r>
                  <a:rPr lang="hr-HR">
                    <a:noFill/>
                  </a:rPr>
                  <a:t> </a:t>
                </a:r>
              </a:p>
            </p:txBody>
          </p:sp>
        </mc:Fallback>
      </mc:AlternateContent>
      <p:sp>
        <p:nvSpPr>
          <p:cNvPr id="4" name="TekstniOkvir 3">
            <a:extLst>
              <a:ext uri="{FF2B5EF4-FFF2-40B4-BE49-F238E27FC236}">
                <a16:creationId xmlns:a16="http://schemas.microsoft.com/office/drawing/2014/main" id="{36878455-48CE-44DF-A3A0-C44D9D47D753}"/>
              </a:ext>
            </a:extLst>
          </p:cNvPr>
          <p:cNvSpPr txBox="1"/>
          <p:nvPr/>
        </p:nvSpPr>
        <p:spPr>
          <a:xfrm>
            <a:off x="9369287" y="5989983"/>
            <a:ext cx="1484243" cy="369332"/>
          </a:xfrm>
          <a:prstGeom prst="rect">
            <a:avLst/>
          </a:prstGeom>
          <a:noFill/>
        </p:spPr>
        <p:txBody>
          <a:bodyPr wrap="square" rtlCol="0">
            <a:spAutoFit/>
          </a:bodyPr>
          <a:lstStyle/>
          <a:p>
            <a:r>
              <a:rPr lang="hr-HR" dirty="0">
                <a:hlinkClick r:id="rId3" action="ppaction://hlinksldjump"/>
              </a:rPr>
              <a:t>POVRATAK</a:t>
            </a:r>
            <a:endParaRPr lang="hr-HR" dirty="0"/>
          </a:p>
        </p:txBody>
      </p:sp>
      <p:pic>
        <p:nvPicPr>
          <p:cNvPr id="6" name="Slika 5">
            <a:extLst>
              <a:ext uri="{FF2B5EF4-FFF2-40B4-BE49-F238E27FC236}">
                <a16:creationId xmlns:a16="http://schemas.microsoft.com/office/drawing/2014/main" id="{246F12F3-7629-451E-A5C3-1CA68BC782C0}"/>
              </a:ext>
            </a:extLst>
          </p:cNvPr>
          <p:cNvPicPr>
            <a:picLocks noChangeAspect="1"/>
          </p:cNvPicPr>
          <p:nvPr/>
        </p:nvPicPr>
        <p:blipFill>
          <a:blip r:embed="rId4"/>
          <a:stretch>
            <a:fillRect/>
          </a:stretch>
        </p:blipFill>
        <p:spPr>
          <a:xfrm>
            <a:off x="9602788" y="117439"/>
            <a:ext cx="2406316" cy="1353553"/>
          </a:xfrm>
          <a:prstGeom prst="rect">
            <a:avLst/>
          </a:prstGeom>
        </p:spPr>
      </p:pic>
    </p:spTree>
    <p:extLst>
      <p:ext uri="{BB962C8B-B14F-4D97-AF65-F5344CB8AC3E}">
        <p14:creationId xmlns:p14="http://schemas.microsoft.com/office/powerpoint/2010/main" val="107391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973079-9EC5-4775-B57B-71C9A8D603E1}"/>
              </a:ext>
            </a:extLst>
          </p:cNvPr>
          <p:cNvSpPr>
            <a:spLocks noGrp="1"/>
          </p:cNvSpPr>
          <p:nvPr>
            <p:ph type="title"/>
          </p:nvPr>
        </p:nvSpPr>
        <p:spPr>
          <a:xfrm>
            <a:off x="1640156" y="252952"/>
            <a:ext cx="8911687" cy="1280890"/>
          </a:xfrm>
        </p:spPr>
        <p:txBody>
          <a:bodyPr>
            <a:normAutofit/>
          </a:bodyPr>
          <a:lstStyle/>
          <a:p>
            <a:r>
              <a:rPr lang="hr-HR" sz="2400" b="1" dirty="0"/>
              <a:t>Rješenje ZADATAK 16.</a:t>
            </a:r>
            <a:r>
              <a:rPr lang="hr-HR" sz="2400" dirty="0"/>
              <a:t> (Županijsko natjecanje 2013.)</a:t>
            </a:r>
            <a:br>
              <a:rPr lang="hr-HR" sz="2400" b="1" dirty="0"/>
            </a:br>
            <a:endParaRPr lang="hr-HR" sz="2400" dirty="0"/>
          </a:p>
        </p:txBody>
      </p:sp>
      <p:sp>
        <p:nvSpPr>
          <p:cNvPr id="3" name="Rezervirano mjesto sadržaja 2">
            <a:extLst>
              <a:ext uri="{FF2B5EF4-FFF2-40B4-BE49-F238E27FC236}">
                <a16:creationId xmlns:a16="http://schemas.microsoft.com/office/drawing/2014/main" id="{97AFFBD3-3ED5-4F03-9DA5-C3D4D7B7700E}"/>
              </a:ext>
            </a:extLst>
          </p:cNvPr>
          <p:cNvSpPr>
            <a:spLocks noGrp="1"/>
          </p:cNvSpPr>
          <p:nvPr>
            <p:ph idx="1"/>
          </p:nvPr>
        </p:nvSpPr>
        <p:spPr>
          <a:xfrm>
            <a:off x="1397255" y="1172438"/>
            <a:ext cx="10349948" cy="5162099"/>
          </a:xfrm>
        </p:spPr>
        <p:txBody>
          <a:bodyPr/>
          <a:lstStyle/>
          <a:p>
            <a:pPr marL="0" indent="0">
              <a:buNone/>
            </a:pPr>
            <a:r>
              <a:rPr lang="hr-HR" sz="2400" b="1" dirty="0">
                <a:solidFill>
                  <a:schemeClr val="tx1">
                    <a:lumMod val="85000"/>
                    <a:lumOff val="15000"/>
                  </a:schemeClr>
                </a:solidFill>
              </a:rPr>
              <a:t>2.Način METODA DUŽINA</a:t>
            </a:r>
          </a:p>
          <a:p>
            <a:pPr marL="0" indent="0">
              <a:buNone/>
            </a:pPr>
            <a:r>
              <a:rPr lang="hr-HR" sz="2000" dirty="0"/>
              <a:t>Perica je dala za svoj dio 8kn , a to je trećina ukupne vrijednosti slanaca. Dakle svi slanci koštaju 24 kn.</a:t>
            </a:r>
          </a:p>
          <a:p>
            <a:pPr marL="0" indent="0">
              <a:buNone/>
            </a:pPr>
            <a:r>
              <a:rPr lang="hr-HR" sz="2400" b="1" dirty="0">
                <a:solidFill>
                  <a:schemeClr val="tx1">
                    <a:lumMod val="85000"/>
                    <a:lumOff val="15000"/>
                  </a:schemeClr>
                </a:solidFill>
              </a:rPr>
              <a:t> </a:t>
            </a:r>
            <a:r>
              <a:rPr lang="hr-HR" dirty="0"/>
              <a:t>Anica                                                                                 24 kn                      3 kn           1  1  1</a:t>
            </a:r>
          </a:p>
          <a:p>
            <a:pPr marL="0" indent="0">
              <a:buNone/>
            </a:pPr>
            <a:r>
              <a:rPr lang="hr-HR" dirty="0"/>
              <a:t>Slavica  </a:t>
            </a:r>
          </a:p>
          <a:p>
            <a:pPr marL="0" indent="0">
              <a:buNone/>
            </a:pPr>
            <a:r>
              <a:rPr lang="hr-HR" dirty="0"/>
              <a:t>Plaćeno      A          N         I          C           A                    S L A V I C A</a:t>
            </a:r>
            <a:br>
              <a:rPr lang="hr-HR" dirty="0"/>
            </a:br>
            <a:r>
              <a:rPr lang="hr-HR" dirty="0"/>
              <a:t> kolača</a:t>
            </a:r>
          </a:p>
          <a:p>
            <a:pPr marL="0" indent="0">
              <a:buNone/>
            </a:pPr>
            <a:r>
              <a:rPr lang="hr-HR" dirty="0"/>
              <a:t>Pojeli</a:t>
            </a:r>
            <a:br>
              <a:rPr lang="hr-HR" dirty="0"/>
            </a:br>
            <a:r>
              <a:rPr lang="hr-HR" dirty="0"/>
              <a:t>kolača         Anica                            Perica                           Slavica</a:t>
            </a:r>
          </a:p>
        </p:txBody>
      </p:sp>
      <p:grpSp>
        <p:nvGrpSpPr>
          <p:cNvPr id="106" name="Grupa 105">
            <a:extLst>
              <a:ext uri="{FF2B5EF4-FFF2-40B4-BE49-F238E27FC236}">
                <a16:creationId xmlns:a16="http://schemas.microsoft.com/office/drawing/2014/main" id="{4146A561-E019-4C38-BFB5-55F87286680D}"/>
              </a:ext>
            </a:extLst>
          </p:cNvPr>
          <p:cNvGrpSpPr/>
          <p:nvPr/>
        </p:nvGrpSpPr>
        <p:grpSpPr>
          <a:xfrm>
            <a:off x="2592924" y="2451652"/>
            <a:ext cx="7404198" cy="715617"/>
            <a:chOff x="2592924" y="2451652"/>
            <a:chExt cx="7404198" cy="715617"/>
          </a:xfrm>
        </p:grpSpPr>
        <p:cxnSp>
          <p:nvCxnSpPr>
            <p:cNvPr id="4" name="Ravni poveznik 3">
              <a:extLst>
                <a:ext uri="{FF2B5EF4-FFF2-40B4-BE49-F238E27FC236}">
                  <a16:creationId xmlns:a16="http://schemas.microsoft.com/office/drawing/2014/main" id="{E1D9B4C4-B20F-4718-A8F4-FB2B4DAE5B6A}"/>
                </a:ext>
              </a:extLst>
            </p:cNvPr>
            <p:cNvCxnSpPr/>
            <p:nvPr/>
          </p:nvCxnSpPr>
          <p:spPr>
            <a:xfrm>
              <a:off x="2592925" y="267693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Ravni poveznik 4">
              <a:extLst>
                <a:ext uri="{FF2B5EF4-FFF2-40B4-BE49-F238E27FC236}">
                  <a16:creationId xmlns:a16="http://schemas.microsoft.com/office/drawing/2014/main" id="{E759F656-DF92-4DDB-8AA6-681F37B04BFD}"/>
                </a:ext>
              </a:extLst>
            </p:cNvPr>
            <p:cNvCxnSpPr/>
            <p:nvPr/>
          </p:nvCxnSpPr>
          <p:spPr>
            <a:xfrm>
              <a:off x="3512294" y="267693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Ravni poveznik 5">
              <a:extLst>
                <a:ext uri="{FF2B5EF4-FFF2-40B4-BE49-F238E27FC236}">
                  <a16:creationId xmlns:a16="http://schemas.microsoft.com/office/drawing/2014/main" id="{AFFA4850-9B68-44B3-BC07-4B39DE853516}"/>
                </a:ext>
              </a:extLst>
            </p:cNvPr>
            <p:cNvCxnSpPr/>
            <p:nvPr/>
          </p:nvCxnSpPr>
          <p:spPr>
            <a:xfrm>
              <a:off x="4440416" y="267693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Ravni poveznik 6">
              <a:extLst>
                <a:ext uri="{FF2B5EF4-FFF2-40B4-BE49-F238E27FC236}">
                  <a16:creationId xmlns:a16="http://schemas.microsoft.com/office/drawing/2014/main" id="{5DD964E9-66D3-480E-84DF-1E81F9E17E7C}"/>
                </a:ext>
              </a:extLst>
            </p:cNvPr>
            <p:cNvCxnSpPr/>
            <p:nvPr/>
          </p:nvCxnSpPr>
          <p:spPr>
            <a:xfrm>
              <a:off x="5341094" y="267693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Ravni poveznik 7">
              <a:extLst>
                <a:ext uri="{FF2B5EF4-FFF2-40B4-BE49-F238E27FC236}">
                  <a16:creationId xmlns:a16="http://schemas.microsoft.com/office/drawing/2014/main" id="{366C7E6D-9D9D-4DB8-867A-E536B723F116}"/>
                </a:ext>
              </a:extLst>
            </p:cNvPr>
            <p:cNvCxnSpPr/>
            <p:nvPr/>
          </p:nvCxnSpPr>
          <p:spPr>
            <a:xfrm>
              <a:off x="6202487" y="267693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Ravni poveznik 8">
              <a:extLst>
                <a:ext uri="{FF2B5EF4-FFF2-40B4-BE49-F238E27FC236}">
                  <a16:creationId xmlns:a16="http://schemas.microsoft.com/office/drawing/2014/main" id="{C5E1921F-8DB1-4A94-973F-C71262B9B015}"/>
                </a:ext>
              </a:extLst>
            </p:cNvPr>
            <p:cNvCxnSpPr/>
            <p:nvPr/>
          </p:nvCxnSpPr>
          <p:spPr>
            <a:xfrm>
              <a:off x="2592924" y="307450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Ravni poveznik 9">
              <a:extLst>
                <a:ext uri="{FF2B5EF4-FFF2-40B4-BE49-F238E27FC236}">
                  <a16:creationId xmlns:a16="http://schemas.microsoft.com/office/drawing/2014/main" id="{6BEC6BF9-4FB1-4248-86C1-9FECFE5E4AD5}"/>
                </a:ext>
              </a:extLst>
            </p:cNvPr>
            <p:cNvCxnSpPr/>
            <p:nvPr/>
          </p:nvCxnSpPr>
          <p:spPr>
            <a:xfrm>
              <a:off x="3512294" y="307450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Ravni poveznik 10">
              <a:extLst>
                <a:ext uri="{FF2B5EF4-FFF2-40B4-BE49-F238E27FC236}">
                  <a16:creationId xmlns:a16="http://schemas.microsoft.com/office/drawing/2014/main" id="{444DB58E-6B5A-41D6-838E-D680FA9B0F60}"/>
                </a:ext>
              </a:extLst>
            </p:cNvPr>
            <p:cNvCxnSpPr/>
            <p:nvPr/>
          </p:nvCxnSpPr>
          <p:spPr>
            <a:xfrm>
              <a:off x="4440415" y="307450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Desna vitičasta zagrada 11">
              <a:extLst>
                <a:ext uri="{FF2B5EF4-FFF2-40B4-BE49-F238E27FC236}">
                  <a16:creationId xmlns:a16="http://schemas.microsoft.com/office/drawing/2014/main" id="{06B456F6-7EC6-425B-BC27-18399BE7FC13}"/>
                </a:ext>
              </a:extLst>
            </p:cNvPr>
            <p:cNvSpPr/>
            <p:nvPr/>
          </p:nvSpPr>
          <p:spPr>
            <a:xfrm>
              <a:off x="7195930" y="2451652"/>
              <a:ext cx="119270" cy="7156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cxnSp>
          <p:nvCxnSpPr>
            <p:cNvPr id="13" name="Ravni poveznik 12">
              <a:extLst>
                <a:ext uri="{FF2B5EF4-FFF2-40B4-BE49-F238E27FC236}">
                  <a16:creationId xmlns:a16="http://schemas.microsoft.com/office/drawing/2014/main" id="{A7096AA3-0182-4DB9-9232-A6CAF7EBEA4B}"/>
                </a:ext>
              </a:extLst>
            </p:cNvPr>
            <p:cNvCxnSpPr/>
            <p:nvPr/>
          </p:nvCxnSpPr>
          <p:spPr>
            <a:xfrm>
              <a:off x="9255001" y="2832649"/>
              <a:ext cx="742121"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8" name="Grupa 27">
            <a:extLst>
              <a:ext uri="{FF2B5EF4-FFF2-40B4-BE49-F238E27FC236}">
                <a16:creationId xmlns:a16="http://schemas.microsoft.com/office/drawing/2014/main" id="{169BDC34-C1E9-42C2-8B9D-7F04207791F7}"/>
              </a:ext>
            </a:extLst>
          </p:cNvPr>
          <p:cNvGrpSpPr/>
          <p:nvPr/>
        </p:nvGrpSpPr>
        <p:grpSpPr>
          <a:xfrm>
            <a:off x="3360500" y="4208554"/>
            <a:ext cx="742121" cy="59138"/>
            <a:chOff x="2446972" y="4420095"/>
            <a:chExt cx="742121" cy="59138"/>
          </a:xfrm>
        </p:grpSpPr>
        <p:cxnSp>
          <p:nvCxnSpPr>
            <p:cNvPr id="14" name="Ravni poveznik 13">
              <a:extLst>
                <a:ext uri="{FF2B5EF4-FFF2-40B4-BE49-F238E27FC236}">
                  <a16:creationId xmlns:a16="http://schemas.microsoft.com/office/drawing/2014/main" id="{5C8CD076-7130-4B50-96FA-231BE5F51142}"/>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Dijagram toka: Poveznik 21">
              <a:extLst>
                <a:ext uri="{FF2B5EF4-FFF2-40B4-BE49-F238E27FC236}">
                  <a16:creationId xmlns:a16="http://schemas.microsoft.com/office/drawing/2014/main" id="{8C9D2457-9A77-4029-BBBB-4665C8D5A9BE}"/>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Dijagram toka: Poveznik 26">
              <a:extLst>
                <a:ext uri="{FF2B5EF4-FFF2-40B4-BE49-F238E27FC236}">
                  <a16:creationId xmlns:a16="http://schemas.microsoft.com/office/drawing/2014/main" id="{62E0C731-74B9-43A4-B17F-76AA3BF72DB3}"/>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29" name="Grupa 28">
            <a:extLst>
              <a:ext uri="{FF2B5EF4-FFF2-40B4-BE49-F238E27FC236}">
                <a16:creationId xmlns:a16="http://schemas.microsoft.com/office/drawing/2014/main" id="{D3BF5CC2-B0BB-46C6-B700-BB7266A82CDF}"/>
              </a:ext>
            </a:extLst>
          </p:cNvPr>
          <p:cNvGrpSpPr/>
          <p:nvPr/>
        </p:nvGrpSpPr>
        <p:grpSpPr>
          <a:xfrm>
            <a:off x="2503803" y="4188347"/>
            <a:ext cx="742121" cy="59138"/>
            <a:chOff x="2446972" y="4420095"/>
            <a:chExt cx="742121" cy="59138"/>
          </a:xfrm>
        </p:grpSpPr>
        <p:cxnSp>
          <p:nvCxnSpPr>
            <p:cNvPr id="30" name="Ravni poveznik 29">
              <a:extLst>
                <a:ext uri="{FF2B5EF4-FFF2-40B4-BE49-F238E27FC236}">
                  <a16:creationId xmlns:a16="http://schemas.microsoft.com/office/drawing/2014/main" id="{824BEC1C-D380-4840-A35C-9EFF30E4D849}"/>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Dijagram toka: Poveznik 30">
              <a:extLst>
                <a:ext uri="{FF2B5EF4-FFF2-40B4-BE49-F238E27FC236}">
                  <a16:creationId xmlns:a16="http://schemas.microsoft.com/office/drawing/2014/main" id="{2ABFDEA1-01B2-440B-AD03-70D4C9D7DACA}"/>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Dijagram toka: Poveznik 31">
              <a:extLst>
                <a:ext uri="{FF2B5EF4-FFF2-40B4-BE49-F238E27FC236}">
                  <a16:creationId xmlns:a16="http://schemas.microsoft.com/office/drawing/2014/main" id="{E2712274-5A19-49DC-82A4-47D2CF041ED7}"/>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3" name="Grupa 32">
            <a:extLst>
              <a:ext uri="{FF2B5EF4-FFF2-40B4-BE49-F238E27FC236}">
                <a16:creationId xmlns:a16="http://schemas.microsoft.com/office/drawing/2014/main" id="{A48DB5C0-9942-460B-AE78-DE3161DADBC4}"/>
              </a:ext>
            </a:extLst>
          </p:cNvPr>
          <p:cNvGrpSpPr/>
          <p:nvPr/>
        </p:nvGrpSpPr>
        <p:grpSpPr>
          <a:xfrm>
            <a:off x="4219767" y="4208554"/>
            <a:ext cx="742121" cy="59138"/>
            <a:chOff x="2446972" y="4420095"/>
            <a:chExt cx="742121" cy="59138"/>
          </a:xfrm>
        </p:grpSpPr>
        <p:cxnSp>
          <p:nvCxnSpPr>
            <p:cNvPr id="34" name="Ravni poveznik 33">
              <a:extLst>
                <a:ext uri="{FF2B5EF4-FFF2-40B4-BE49-F238E27FC236}">
                  <a16:creationId xmlns:a16="http://schemas.microsoft.com/office/drawing/2014/main" id="{1AAFCE08-AEB9-44D2-918A-51B6CD55FCD4}"/>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Dijagram toka: Poveznik 34">
              <a:extLst>
                <a:ext uri="{FF2B5EF4-FFF2-40B4-BE49-F238E27FC236}">
                  <a16:creationId xmlns:a16="http://schemas.microsoft.com/office/drawing/2014/main" id="{0430CCB5-4B81-47AA-B337-0BD489587677}"/>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6" name="Dijagram toka: Poveznik 35">
              <a:extLst>
                <a:ext uri="{FF2B5EF4-FFF2-40B4-BE49-F238E27FC236}">
                  <a16:creationId xmlns:a16="http://schemas.microsoft.com/office/drawing/2014/main" id="{690029C4-0DA8-4B17-9DBA-17CCD69F0538}"/>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7" name="Grupa 36">
            <a:extLst>
              <a:ext uri="{FF2B5EF4-FFF2-40B4-BE49-F238E27FC236}">
                <a16:creationId xmlns:a16="http://schemas.microsoft.com/office/drawing/2014/main" id="{FF4B2A21-6E48-4849-A1F2-0DAEBD2B0D80}"/>
              </a:ext>
            </a:extLst>
          </p:cNvPr>
          <p:cNvGrpSpPr/>
          <p:nvPr/>
        </p:nvGrpSpPr>
        <p:grpSpPr>
          <a:xfrm>
            <a:off x="5830108" y="4215348"/>
            <a:ext cx="742121" cy="59138"/>
            <a:chOff x="2446972" y="4420095"/>
            <a:chExt cx="742121" cy="59138"/>
          </a:xfrm>
        </p:grpSpPr>
        <p:cxnSp>
          <p:nvCxnSpPr>
            <p:cNvPr id="38" name="Ravni poveznik 37">
              <a:extLst>
                <a:ext uri="{FF2B5EF4-FFF2-40B4-BE49-F238E27FC236}">
                  <a16:creationId xmlns:a16="http://schemas.microsoft.com/office/drawing/2014/main" id="{64140B7B-2ABF-474E-B8AE-1CDBB78A0F5C}"/>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39" name="Dijagram toka: Poveznik 38">
              <a:extLst>
                <a:ext uri="{FF2B5EF4-FFF2-40B4-BE49-F238E27FC236}">
                  <a16:creationId xmlns:a16="http://schemas.microsoft.com/office/drawing/2014/main" id="{B0A0E191-9DC4-4052-BC3D-95E1198AC822}"/>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0" name="Dijagram toka: Poveznik 39">
              <a:extLst>
                <a:ext uri="{FF2B5EF4-FFF2-40B4-BE49-F238E27FC236}">
                  <a16:creationId xmlns:a16="http://schemas.microsoft.com/office/drawing/2014/main" id="{A371F1C1-9612-4A84-A1F2-7B50A8B328A1}"/>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41" name="Grupa 40">
            <a:extLst>
              <a:ext uri="{FF2B5EF4-FFF2-40B4-BE49-F238E27FC236}">
                <a16:creationId xmlns:a16="http://schemas.microsoft.com/office/drawing/2014/main" id="{CE8AAAA9-680E-40CA-B14A-89BC88249666}"/>
              </a:ext>
            </a:extLst>
          </p:cNvPr>
          <p:cNvGrpSpPr/>
          <p:nvPr/>
        </p:nvGrpSpPr>
        <p:grpSpPr>
          <a:xfrm>
            <a:off x="5025997" y="4222142"/>
            <a:ext cx="742121" cy="59138"/>
            <a:chOff x="2446972" y="4420095"/>
            <a:chExt cx="742121" cy="59138"/>
          </a:xfrm>
        </p:grpSpPr>
        <p:cxnSp>
          <p:nvCxnSpPr>
            <p:cNvPr id="42" name="Ravni poveznik 41">
              <a:extLst>
                <a:ext uri="{FF2B5EF4-FFF2-40B4-BE49-F238E27FC236}">
                  <a16:creationId xmlns:a16="http://schemas.microsoft.com/office/drawing/2014/main" id="{CF659EDB-F85A-444C-AC01-492D8589F790}"/>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43" name="Dijagram toka: Poveznik 42">
              <a:extLst>
                <a:ext uri="{FF2B5EF4-FFF2-40B4-BE49-F238E27FC236}">
                  <a16:creationId xmlns:a16="http://schemas.microsoft.com/office/drawing/2014/main" id="{D0E083C3-A43E-4BE7-AC2B-9EEB28F585DF}"/>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4" name="Dijagram toka: Poveznik 43">
              <a:extLst>
                <a:ext uri="{FF2B5EF4-FFF2-40B4-BE49-F238E27FC236}">
                  <a16:creationId xmlns:a16="http://schemas.microsoft.com/office/drawing/2014/main" id="{9A297BA3-06CB-4416-B978-F9D3F0B2A95B}"/>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45" name="Grupa 44">
            <a:extLst>
              <a:ext uri="{FF2B5EF4-FFF2-40B4-BE49-F238E27FC236}">
                <a16:creationId xmlns:a16="http://schemas.microsoft.com/office/drawing/2014/main" id="{DB486F82-55E0-4589-8CBD-FC76A75493D2}"/>
              </a:ext>
            </a:extLst>
          </p:cNvPr>
          <p:cNvGrpSpPr/>
          <p:nvPr/>
        </p:nvGrpSpPr>
        <p:grpSpPr>
          <a:xfrm>
            <a:off x="6635741" y="4227438"/>
            <a:ext cx="742121" cy="59138"/>
            <a:chOff x="2446972" y="4420095"/>
            <a:chExt cx="742121" cy="59138"/>
          </a:xfrm>
        </p:grpSpPr>
        <p:cxnSp>
          <p:nvCxnSpPr>
            <p:cNvPr id="46" name="Ravni poveznik 45">
              <a:extLst>
                <a:ext uri="{FF2B5EF4-FFF2-40B4-BE49-F238E27FC236}">
                  <a16:creationId xmlns:a16="http://schemas.microsoft.com/office/drawing/2014/main" id="{76F36FA2-DE7F-4B1E-9C39-499054228DB5}"/>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47" name="Dijagram toka: Poveznik 46">
              <a:extLst>
                <a:ext uri="{FF2B5EF4-FFF2-40B4-BE49-F238E27FC236}">
                  <a16:creationId xmlns:a16="http://schemas.microsoft.com/office/drawing/2014/main" id="{D0A77E76-D725-41A8-A696-6BF36D9C27B3}"/>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8" name="Dijagram toka: Poveznik 47">
              <a:extLst>
                <a:ext uri="{FF2B5EF4-FFF2-40B4-BE49-F238E27FC236}">
                  <a16:creationId xmlns:a16="http://schemas.microsoft.com/office/drawing/2014/main" id="{EA03F25A-1966-4DAC-8C12-04323F7181C3}"/>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49" name="Grupa 48">
            <a:extLst>
              <a:ext uri="{FF2B5EF4-FFF2-40B4-BE49-F238E27FC236}">
                <a16:creationId xmlns:a16="http://schemas.microsoft.com/office/drawing/2014/main" id="{F009C2D8-AE59-4C0C-A3DC-C86DA5981F1A}"/>
              </a:ext>
            </a:extLst>
          </p:cNvPr>
          <p:cNvGrpSpPr/>
          <p:nvPr/>
        </p:nvGrpSpPr>
        <p:grpSpPr>
          <a:xfrm>
            <a:off x="7497806" y="4217916"/>
            <a:ext cx="742121" cy="59138"/>
            <a:chOff x="2446972" y="4420095"/>
            <a:chExt cx="742121" cy="59138"/>
          </a:xfrm>
        </p:grpSpPr>
        <p:cxnSp>
          <p:nvCxnSpPr>
            <p:cNvPr id="50" name="Ravni poveznik 49">
              <a:extLst>
                <a:ext uri="{FF2B5EF4-FFF2-40B4-BE49-F238E27FC236}">
                  <a16:creationId xmlns:a16="http://schemas.microsoft.com/office/drawing/2014/main" id="{33211D4C-DFA9-4ADD-8A88-0A18D003F161}"/>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51" name="Dijagram toka: Poveznik 50">
              <a:extLst>
                <a:ext uri="{FF2B5EF4-FFF2-40B4-BE49-F238E27FC236}">
                  <a16:creationId xmlns:a16="http://schemas.microsoft.com/office/drawing/2014/main" id="{9248C6AA-634D-43FD-840A-53F1D0D552CC}"/>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2" name="Dijagram toka: Poveznik 51">
              <a:extLst>
                <a:ext uri="{FF2B5EF4-FFF2-40B4-BE49-F238E27FC236}">
                  <a16:creationId xmlns:a16="http://schemas.microsoft.com/office/drawing/2014/main" id="{F5307C36-3C50-4807-8B1C-31937426ACD0}"/>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53" name="Grupa 52">
            <a:extLst>
              <a:ext uri="{FF2B5EF4-FFF2-40B4-BE49-F238E27FC236}">
                <a16:creationId xmlns:a16="http://schemas.microsoft.com/office/drawing/2014/main" id="{D0E79CFB-4907-4F5D-8CF2-76E2E6887222}"/>
              </a:ext>
            </a:extLst>
          </p:cNvPr>
          <p:cNvGrpSpPr/>
          <p:nvPr/>
        </p:nvGrpSpPr>
        <p:grpSpPr>
          <a:xfrm>
            <a:off x="8293922" y="4224538"/>
            <a:ext cx="742121" cy="59138"/>
            <a:chOff x="2446972" y="4420095"/>
            <a:chExt cx="742121" cy="59138"/>
          </a:xfrm>
        </p:grpSpPr>
        <p:cxnSp>
          <p:nvCxnSpPr>
            <p:cNvPr id="54" name="Ravni poveznik 53">
              <a:extLst>
                <a:ext uri="{FF2B5EF4-FFF2-40B4-BE49-F238E27FC236}">
                  <a16:creationId xmlns:a16="http://schemas.microsoft.com/office/drawing/2014/main" id="{47B63AA5-726B-4434-89DB-3BD12BD08257}"/>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55" name="Dijagram toka: Poveznik 54">
              <a:extLst>
                <a:ext uri="{FF2B5EF4-FFF2-40B4-BE49-F238E27FC236}">
                  <a16:creationId xmlns:a16="http://schemas.microsoft.com/office/drawing/2014/main" id="{DB69FE30-FC44-4924-9015-00E066FA5F85}"/>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6" name="Dijagram toka: Poveznik 55">
              <a:extLst>
                <a:ext uri="{FF2B5EF4-FFF2-40B4-BE49-F238E27FC236}">
                  <a16:creationId xmlns:a16="http://schemas.microsoft.com/office/drawing/2014/main" id="{48ABF6B8-53EF-45D3-A732-B9B81D0C295B}"/>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07" name="Grupa 106">
            <a:extLst>
              <a:ext uri="{FF2B5EF4-FFF2-40B4-BE49-F238E27FC236}">
                <a16:creationId xmlns:a16="http://schemas.microsoft.com/office/drawing/2014/main" id="{129D3173-D730-44B1-96C8-7CAC9564D50E}"/>
              </a:ext>
            </a:extLst>
          </p:cNvPr>
          <p:cNvGrpSpPr/>
          <p:nvPr/>
        </p:nvGrpSpPr>
        <p:grpSpPr>
          <a:xfrm>
            <a:off x="2513158" y="3560954"/>
            <a:ext cx="6571689" cy="324488"/>
            <a:chOff x="2513158" y="3560954"/>
            <a:chExt cx="6571689" cy="324488"/>
          </a:xfrm>
        </p:grpSpPr>
        <p:cxnSp>
          <p:nvCxnSpPr>
            <p:cNvPr id="75" name="Ravni poveznik 74">
              <a:extLst>
                <a:ext uri="{FF2B5EF4-FFF2-40B4-BE49-F238E27FC236}">
                  <a16:creationId xmlns:a16="http://schemas.microsoft.com/office/drawing/2014/main" id="{DE881790-00FE-4999-91A4-80B83D17B106}"/>
                </a:ext>
              </a:extLst>
            </p:cNvPr>
            <p:cNvCxnSpPr/>
            <p:nvPr/>
          </p:nvCxnSpPr>
          <p:spPr>
            <a:xfrm>
              <a:off x="2513158" y="375348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Ravni poveznik 75">
              <a:extLst>
                <a:ext uri="{FF2B5EF4-FFF2-40B4-BE49-F238E27FC236}">
                  <a16:creationId xmlns:a16="http://schemas.microsoft.com/office/drawing/2014/main" id="{E236E7E7-B59A-4339-81EC-999809122AC0}"/>
                </a:ext>
              </a:extLst>
            </p:cNvPr>
            <p:cNvCxnSpPr/>
            <p:nvPr/>
          </p:nvCxnSpPr>
          <p:spPr>
            <a:xfrm>
              <a:off x="3360500" y="375348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Ravni poveznik 76">
              <a:extLst>
                <a:ext uri="{FF2B5EF4-FFF2-40B4-BE49-F238E27FC236}">
                  <a16:creationId xmlns:a16="http://schemas.microsoft.com/office/drawing/2014/main" id="{65A7AE65-1FD9-4166-AF8C-10D55AFD091C}"/>
                </a:ext>
              </a:extLst>
            </p:cNvPr>
            <p:cNvCxnSpPr/>
            <p:nvPr/>
          </p:nvCxnSpPr>
          <p:spPr>
            <a:xfrm>
              <a:off x="4190748" y="375348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8" name="Ravni poveznik 77">
              <a:extLst>
                <a:ext uri="{FF2B5EF4-FFF2-40B4-BE49-F238E27FC236}">
                  <a16:creationId xmlns:a16="http://schemas.microsoft.com/office/drawing/2014/main" id="{1B302DDA-F2E7-43F4-92D5-ED11D08B5EAE}"/>
                </a:ext>
              </a:extLst>
            </p:cNvPr>
            <p:cNvCxnSpPr/>
            <p:nvPr/>
          </p:nvCxnSpPr>
          <p:spPr>
            <a:xfrm>
              <a:off x="5087987" y="375348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9" name="Ravni poveznik 78">
              <a:extLst>
                <a:ext uri="{FF2B5EF4-FFF2-40B4-BE49-F238E27FC236}">
                  <a16:creationId xmlns:a16="http://schemas.microsoft.com/office/drawing/2014/main" id="{A934C023-4521-4564-BE32-F823178010A4}"/>
                </a:ext>
              </a:extLst>
            </p:cNvPr>
            <p:cNvCxnSpPr/>
            <p:nvPr/>
          </p:nvCxnSpPr>
          <p:spPr>
            <a:xfrm>
              <a:off x="5895875" y="3753488"/>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Ravni poveznik 79">
              <a:extLst>
                <a:ext uri="{FF2B5EF4-FFF2-40B4-BE49-F238E27FC236}">
                  <a16:creationId xmlns:a16="http://schemas.microsoft.com/office/drawing/2014/main" id="{0673B45D-680F-49F3-894E-AD1BB5D6AC3F}"/>
                </a:ext>
              </a:extLst>
            </p:cNvPr>
            <p:cNvCxnSpPr/>
            <p:nvPr/>
          </p:nvCxnSpPr>
          <p:spPr>
            <a:xfrm>
              <a:off x="6704435" y="3763425"/>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1" name="Ravni poveznik 80">
              <a:extLst>
                <a:ext uri="{FF2B5EF4-FFF2-40B4-BE49-F238E27FC236}">
                  <a16:creationId xmlns:a16="http://schemas.microsoft.com/office/drawing/2014/main" id="{EC75FA3D-9983-499B-B92E-276413AD1386}"/>
                </a:ext>
              </a:extLst>
            </p:cNvPr>
            <p:cNvCxnSpPr>
              <a:cxnSpLocks/>
            </p:cNvCxnSpPr>
            <p:nvPr/>
          </p:nvCxnSpPr>
          <p:spPr>
            <a:xfrm>
              <a:off x="7497806" y="3763043"/>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3" name="Ravni poveznik 82">
              <a:extLst>
                <a:ext uri="{FF2B5EF4-FFF2-40B4-BE49-F238E27FC236}">
                  <a16:creationId xmlns:a16="http://schemas.microsoft.com/office/drawing/2014/main" id="{C580D50D-ADD0-427B-84A8-5287018F838E}"/>
                </a:ext>
              </a:extLst>
            </p:cNvPr>
            <p:cNvCxnSpPr/>
            <p:nvPr/>
          </p:nvCxnSpPr>
          <p:spPr>
            <a:xfrm>
              <a:off x="8342726" y="3770050"/>
              <a:ext cx="7421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Ravni poveznik 84">
              <a:extLst>
                <a:ext uri="{FF2B5EF4-FFF2-40B4-BE49-F238E27FC236}">
                  <a16:creationId xmlns:a16="http://schemas.microsoft.com/office/drawing/2014/main" id="{906ED61A-30ED-44F6-901E-1EB9090386BA}"/>
                </a:ext>
              </a:extLst>
            </p:cNvPr>
            <p:cNvCxnSpPr>
              <a:cxnSpLocks/>
            </p:cNvCxnSpPr>
            <p:nvPr/>
          </p:nvCxnSpPr>
          <p:spPr>
            <a:xfrm>
              <a:off x="6641202" y="3560954"/>
              <a:ext cx="0" cy="324488"/>
            </a:xfrm>
            <a:prstGeom prst="line">
              <a:avLst/>
            </a:prstGeom>
          </p:spPr>
          <p:style>
            <a:lnRef idx="3">
              <a:schemeClr val="dk1"/>
            </a:lnRef>
            <a:fillRef idx="0">
              <a:schemeClr val="dk1"/>
            </a:fillRef>
            <a:effectRef idx="2">
              <a:schemeClr val="dk1"/>
            </a:effectRef>
            <a:fontRef idx="minor">
              <a:schemeClr val="tx1"/>
            </a:fontRef>
          </p:style>
        </p:cxnSp>
      </p:grpSp>
      <p:grpSp>
        <p:nvGrpSpPr>
          <p:cNvPr id="111" name="Grupa 110">
            <a:extLst>
              <a:ext uri="{FF2B5EF4-FFF2-40B4-BE49-F238E27FC236}">
                <a16:creationId xmlns:a16="http://schemas.microsoft.com/office/drawing/2014/main" id="{A89C8DCE-FAE1-41A1-A399-F261E631EFCC}"/>
              </a:ext>
            </a:extLst>
          </p:cNvPr>
          <p:cNvGrpSpPr/>
          <p:nvPr/>
        </p:nvGrpSpPr>
        <p:grpSpPr>
          <a:xfrm>
            <a:off x="4687041" y="3885442"/>
            <a:ext cx="2319760" cy="1220404"/>
            <a:chOff x="4687041" y="3885442"/>
            <a:chExt cx="2319760" cy="1220404"/>
          </a:xfrm>
        </p:grpSpPr>
        <p:cxnSp>
          <p:nvCxnSpPr>
            <p:cNvPr id="70" name="Ravni poveznik 69">
              <a:extLst>
                <a:ext uri="{FF2B5EF4-FFF2-40B4-BE49-F238E27FC236}">
                  <a16:creationId xmlns:a16="http://schemas.microsoft.com/office/drawing/2014/main" id="{78D5D0F3-B53C-4FE0-B1FB-D2DCAE1C94C4}"/>
                </a:ext>
              </a:extLst>
            </p:cNvPr>
            <p:cNvCxnSpPr>
              <a:cxnSpLocks/>
            </p:cNvCxnSpPr>
            <p:nvPr/>
          </p:nvCxnSpPr>
          <p:spPr>
            <a:xfrm>
              <a:off x="4687041" y="3907849"/>
              <a:ext cx="5398" cy="842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Ravni poveznik 71">
              <a:extLst>
                <a:ext uri="{FF2B5EF4-FFF2-40B4-BE49-F238E27FC236}">
                  <a16:creationId xmlns:a16="http://schemas.microsoft.com/office/drawing/2014/main" id="{12D38AA6-A0D4-4AAF-B5E5-E50FBFB8145D}"/>
                </a:ext>
              </a:extLst>
            </p:cNvPr>
            <p:cNvCxnSpPr>
              <a:cxnSpLocks/>
            </p:cNvCxnSpPr>
            <p:nvPr/>
          </p:nvCxnSpPr>
          <p:spPr>
            <a:xfrm flipH="1">
              <a:off x="6919643" y="3885442"/>
              <a:ext cx="6224" cy="816901"/>
            </a:xfrm>
            <a:prstGeom prst="line">
              <a:avLst/>
            </a:prstGeom>
          </p:spPr>
          <p:style>
            <a:lnRef idx="1">
              <a:schemeClr val="accent1"/>
            </a:lnRef>
            <a:fillRef idx="0">
              <a:schemeClr val="accent1"/>
            </a:fillRef>
            <a:effectRef idx="0">
              <a:schemeClr val="accent1"/>
            </a:effectRef>
            <a:fontRef idx="minor">
              <a:schemeClr val="tx1"/>
            </a:fontRef>
          </p:style>
        </p:cxnSp>
        <p:sp>
          <p:nvSpPr>
            <p:cNvPr id="74" name="Desna vitičasta zagrada 73">
              <a:extLst>
                <a:ext uri="{FF2B5EF4-FFF2-40B4-BE49-F238E27FC236}">
                  <a16:creationId xmlns:a16="http://schemas.microsoft.com/office/drawing/2014/main" id="{71A3243E-AA79-4C92-93CF-EB14760061B2}"/>
                </a:ext>
              </a:extLst>
            </p:cNvPr>
            <p:cNvSpPr/>
            <p:nvPr/>
          </p:nvSpPr>
          <p:spPr>
            <a:xfrm rot="5400000">
              <a:off x="5773553" y="3973611"/>
              <a:ext cx="45719" cy="2176244"/>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cxnSp>
          <p:nvCxnSpPr>
            <p:cNvPr id="97" name="Ravni poveznik 96">
              <a:extLst>
                <a:ext uri="{FF2B5EF4-FFF2-40B4-BE49-F238E27FC236}">
                  <a16:creationId xmlns:a16="http://schemas.microsoft.com/office/drawing/2014/main" id="{C2D075C0-487D-48AB-9211-5A8850C4B60B}"/>
                </a:ext>
              </a:extLst>
            </p:cNvPr>
            <p:cNvCxnSpPr>
              <a:cxnSpLocks/>
            </p:cNvCxnSpPr>
            <p:nvPr/>
          </p:nvCxnSpPr>
          <p:spPr>
            <a:xfrm>
              <a:off x="6635741" y="3956792"/>
              <a:ext cx="0" cy="10820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TekstniOkvir 98">
              <a:extLst>
                <a:ext uri="{FF2B5EF4-FFF2-40B4-BE49-F238E27FC236}">
                  <a16:creationId xmlns:a16="http://schemas.microsoft.com/office/drawing/2014/main" id="{B5910B32-6ADE-4AC2-A4E2-9D494069C552}"/>
                </a:ext>
              </a:extLst>
            </p:cNvPr>
            <p:cNvSpPr txBox="1"/>
            <p:nvPr/>
          </p:nvSpPr>
          <p:spPr>
            <a:xfrm>
              <a:off x="5497290" y="4736514"/>
              <a:ext cx="265430" cy="369332"/>
            </a:xfrm>
            <a:prstGeom prst="rect">
              <a:avLst/>
            </a:prstGeom>
            <a:noFill/>
          </p:spPr>
          <p:txBody>
            <a:bodyPr wrap="square" rtlCol="0">
              <a:spAutoFit/>
            </a:bodyPr>
            <a:lstStyle/>
            <a:p>
              <a:r>
                <a:rPr lang="hr-HR" b="1" dirty="0"/>
                <a:t>7</a:t>
              </a:r>
            </a:p>
          </p:txBody>
        </p:sp>
        <p:sp>
          <p:nvSpPr>
            <p:cNvPr id="100" name="TekstniOkvir 99">
              <a:extLst>
                <a:ext uri="{FF2B5EF4-FFF2-40B4-BE49-F238E27FC236}">
                  <a16:creationId xmlns:a16="http://schemas.microsoft.com/office/drawing/2014/main" id="{AD1B8113-0B72-473B-B11E-A932CCCDD58A}"/>
                </a:ext>
              </a:extLst>
            </p:cNvPr>
            <p:cNvSpPr txBox="1"/>
            <p:nvPr/>
          </p:nvSpPr>
          <p:spPr>
            <a:xfrm>
              <a:off x="6599021" y="4702343"/>
              <a:ext cx="407780" cy="369332"/>
            </a:xfrm>
            <a:prstGeom prst="rect">
              <a:avLst/>
            </a:prstGeom>
            <a:noFill/>
          </p:spPr>
          <p:txBody>
            <a:bodyPr wrap="square" rtlCol="0">
              <a:spAutoFit/>
            </a:bodyPr>
            <a:lstStyle/>
            <a:p>
              <a:r>
                <a:rPr lang="hr-HR" b="1" dirty="0"/>
                <a:t>1</a:t>
              </a:r>
            </a:p>
          </p:txBody>
        </p:sp>
      </p:grpSp>
      <p:grpSp>
        <p:nvGrpSpPr>
          <p:cNvPr id="101" name="Grupa 100">
            <a:extLst>
              <a:ext uri="{FF2B5EF4-FFF2-40B4-BE49-F238E27FC236}">
                <a16:creationId xmlns:a16="http://schemas.microsoft.com/office/drawing/2014/main" id="{74001E68-E88D-4753-998E-F6AAC47B377A}"/>
              </a:ext>
            </a:extLst>
          </p:cNvPr>
          <p:cNvGrpSpPr/>
          <p:nvPr/>
        </p:nvGrpSpPr>
        <p:grpSpPr>
          <a:xfrm>
            <a:off x="10433963" y="2799675"/>
            <a:ext cx="742121" cy="59138"/>
            <a:chOff x="2446972" y="4420095"/>
            <a:chExt cx="742121" cy="59138"/>
          </a:xfrm>
        </p:grpSpPr>
        <p:cxnSp>
          <p:nvCxnSpPr>
            <p:cNvPr id="102" name="Ravni poveznik 101">
              <a:extLst>
                <a:ext uri="{FF2B5EF4-FFF2-40B4-BE49-F238E27FC236}">
                  <a16:creationId xmlns:a16="http://schemas.microsoft.com/office/drawing/2014/main" id="{3AA2EACC-B28A-4B81-8A81-AF307CF15159}"/>
                </a:ext>
              </a:extLst>
            </p:cNvPr>
            <p:cNvCxnSpPr/>
            <p:nvPr/>
          </p:nvCxnSpPr>
          <p:spPr>
            <a:xfrm>
              <a:off x="2446972" y="4479233"/>
              <a:ext cx="742121" cy="0"/>
            </a:xfrm>
            <a:prstGeom prst="line">
              <a:avLst/>
            </a:prstGeom>
          </p:spPr>
          <p:style>
            <a:lnRef idx="3">
              <a:schemeClr val="accent1"/>
            </a:lnRef>
            <a:fillRef idx="0">
              <a:schemeClr val="accent1"/>
            </a:fillRef>
            <a:effectRef idx="2">
              <a:schemeClr val="accent1"/>
            </a:effectRef>
            <a:fontRef idx="minor">
              <a:schemeClr val="tx1"/>
            </a:fontRef>
          </p:style>
        </p:cxnSp>
        <p:sp>
          <p:nvSpPr>
            <p:cNvPr id="103" name="Dijagram toka: Poveznik 102">
              <a:extLst>
                <a:ext uri="{FF2B5EF4-FFF2-40B4-BE49-F238E27FC236}">
                  <a16:creationId xmlns:a16="http://schemas.microsoft.com/office/drawing/2014/main" id="{C0E4A85A-4A69-4C9B-AE36-87F75A956C47}"/>
                </a:ext>
              </a:extLst>
            </p:cNvPr>
            <p:cNvSpPr/>
            <p:nvPr/>
          </p:nvSpPr>
          <p:spPr>
            <a:xfrm>
              <a:off x="2695767" y="4426889"/>
              <a:ext cx="45719" cy="523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4" name="Dijagram toka: Poveznik 103">
              <a:extLst>
                <a:ext uri="{FF2B5EF4-FFF2-40B4-BE49-F238E27FC236}">
                  <a16:creationId xmlns:a16="http://schemas.microsoft.com/office/drawing/2014/main" id="{E9CC41D3-39B3-432A-9667-CC29CDC775A5}"/>
                </a:ext>
              </a:extLst>
            </p:cNvPr>
            <p:cNvSpPr/>
            <p:nvPr/>
          </p:nvSpPr>
          <p:spPr>
            <a:xfrm>
              <a:off x="2918265" y="4420095"/>
              <a:ext cx="45719" cy="45719"/>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05" name="TekstniOkvir 104">
            <a:extLst>
              <a:ext uri="{FF2B5EF4-FFF2-40B4-BE49-F238E27FC236}">
                <a16:creationId xmlns:a16="http://schemas.microsoft.com/office/drawing/2014/main" id="{64283714-C153-4100-B4E7-4D46C8168370}"/>
              </a:ext>
            </a:extLst>
          </p:cNvPr>
          <p:cNvSpPr txBox="1"/>
          <p:nvPr/>
        </p:nvSpPr>
        <p:spPr>
          <a:xfrm>
            <a:off x="9405581" y="5864558"/>
            <a:ext cx="1695974" cy="369332"/>
          </a:xfrm>
          <a:prstGeom prst="rect">
            <a:avLst/>
          </a:prstGeom>
          <a:noFill/>
        </p:spPr>
        <p:txBody>
          <a:bodyPr wrap="square" rtlCol="0">
            <a:spAutoFit/>
          </a:bodyPr>
          <a:lstStyle/>
          <a:p>
            <a:r>
              <a:rPr lang="hr-HR" dirty="0">
                <a:hlinkClick r:id="rId2" action="ppaction://hlinksldjump"/>
              </a:rPr>
              <a:t>POVRATAK</a:t>
            </a:r>
            <a:endParaRPr lang="hr-HR" dirty="0"/>
          </a:p>
        </p:txBody>
      </p:sp>
      <p:sp>
        <p:nvSpPr>
          <p:cNvPr id="113" name="Pravokutnik 112">
            <a:extLst>
              <a:ext uri="{FF2B5EF4-FFF2-40B4-BE49-F238E27FC236}">
                <a16:creationId xmlns:a16="http://schemas.microsoft.com/office/drawing/2014/main" id="{EB4282DA-F676-4C91-BB73-B0DC639E6E5E}"/>
              </a:ext>
            </a:extLst>
          </p:cNvPr>
          <p:cNvSpPr/>
          <p:nvPr/>
        </p:nvSpPr>
        <p:spPr>
          <a:xfrm>
            <a:off x="1860752" y="5630180"/>
            <a:ext cx="7164495" cy="461665"/>
          </a:xfrm>
          <a:prstGeom prst="rect">
            <a:avLst/>
          </a:prstGeom>
        </p:spPr>
        <p:txBody>
          <a:bodyPr wrap="square">
            <a:spAutoFit/>
          </a:bodyPr>
          <a:lstStyle/>
          <a:p>
            <a:pPr>
              <a:buFont typeface="Wingdings" panose="05000000000000000000" pitchFamily="2" charset="2"/>
              <a:buChar char="§"/>
            </a:pPr>
            <a:r>
              <a:rPr lang="hr-HR" sz="2400" dirty="0">
                <a:solidFill>
                  <a:schemeClr val="tx1">
                    <a:lumMod val="85000"/>
                    <a:lumOff val="15000"/>
                  </a:schemeClr>
                </a:solidFill>
              </a:rPr>
              <a:t>Anica treba od 8 kn dobiti 7 kn, a Slavica 1 kn.</a:t>
            </a:r>
          </a:p>
        </p:txBody>
      </p:sp>
      <p:pic>
        <p:nvPicPr>
          <p:cNvPr id="15" name="Slika 14">
            <a:extLst>
              <a:ext uri="{FF2B5EF4-FFF2-40B4-BE49-F238E27FC236}">
                <a16:creationId xmlns:a16="http://schemas.microsoft.com/office/drawing/2014/main" id="{EFF936F2-3990-4629-B41E-81EBAE9D3027}"/>
              </a:ext>
            </a:extLst>
          </p:cNvPr>
          <p:cNvPicPr>
            <a:picLocks noChangeAspect="1"/>
          </p:cNvPicPr>
          <p:nvPr/>
        </p:nvPicPr>
        <p:blipFill>
          <a:blip r:embed="rId3"/>
          <a:stretch>
            <a:fillRect/>
          </a:stretch>
        </p:blipFill>
        <p:spPr>
          <a:xfrm>
            <a:off x="9564783" y="166184"/>
            <a:ext cx="2402032" cy="1353429"/>
          </a:xfrm>
          <a:prstGeom prst="rect">
            <a:avLst/>
          </a:prstGeom>
        </p:spPr>
      </p:pic>
    </p:spTree>
    <p:extLst>
      <p:ext uri="{BB962C8B-B14F-4D97-AF65-F5344CB8AC3E}">
        <p14:creationId xmlns:p14="http://schemas.microsoft.com/office/powerpoint/2010/main" val="18392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ppt_x"/>
                                          </p:val>
                                        </p:tav>
                                        <p:tav tm="100000">
                                          <p:val>
                                            <p:strVal val="#ppt_x"/>
                                          </p:val>
                                        </p:tav>
                                      </p:tavLst>
                                    </p:anim>
                                    <p:anim calcmode="lin" valueType="num">
                                      <p:cBhvr additive="base">
                                        <p:cTn id="2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fill="hold"/>
                                        <p:tgtEl>
                                          <p:spTgt spid="107"/>
                                        </p:tgtEl>
                                        <p:attrNameLst>
                                          <p:attrName>ppt_x</p:attrName>
                                        </p:attrNameLst>
                                      </p:cBhvr>
                                      <p:tavLst>
                                        <p:tav tm="0">
                                          <p:val>
                                            <p:strVal val="#ppt_x"/>
                                          </p:val>
                                        </p:tav>
                                        <p:tav tm="100000">
                                          <p:val>
                                            <p:strVal val="#ppt_x"/>
                                          </p:val>
                                        </p:tav>
                                      </p:tavLst>
                                    </p:anim>
                                    <p:anim calcmode="lin" valueType="num">
                                      <p:cBhvr additive="base">
                                        <p:cTn id="30"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cBhvr additive="base">
                                        <p:cTn id="71" dur="500" fill="hold"/>
                                        <p:tgtEl>
                                          <p:spTgt spid="111"/>
                                        </p:tgtEl>
                                        <p:attrNameLst>
                                          <p:attrName>ppt_x</p:attrName>
                                        </p:attrNameLst>
                                      </p:cBhvr>
                                      <p:tavLst>
                                        <p:tav tm="0">
                                          <p:val>
                                            <p:strVal val="#ppt_x"/>
                                          </p:val>
                                        </p:tav>
                                        <p:tav tm="100000">
                                          <p:val>
                                            <p:strVal val="#ppt_x"/>
                                          </p:val>
                                        </p:tav>
                                      </p:tavLst>
                                    </p:anim>
                                    <p:anim calcmode="lin" valueType="num">
                                      <p:cBhvr additive="base">
                                        <p:cTn id="7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additive="base">
                                        <p:cTn id="77" dur="500" fill="hold"/>
                                        <p:tgtEl>
                                          <p:spTgt spid="113"/>
                                        </p:tgtEl>
                                        <p:attrNameLst>
                                          <p:attrName>ppt_x</p:attrName>
                                        </p:attrNameLst>
                                      </p:cBhvr>
                                      <p:tavLst>
                                        <p:tav tm="0">
                                          <p:val>
                                            <p:strVal val="#ppt_x"/>
                                          </p:val>
                                        </p:tav>
                                        <p:tav tm="100000">
                                          <p:val>
                                            <p:strVal val="#ppt_x"/>
                                          </p:val>
                                        </p:tav>
                                      </p:tavLst>
                                    </p:anim>
                                    <p:anim calcmode="lin" valueType="num">
                                      <p:cBhvr additive="base">
                                        <p:cTn id="78"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7D7AB3-12C0-4032-9D6F-5EB4170D15CE}"/>
              </a:ext>
            </a:extLst>
          </p:cNvPr>
          <p:cNvSpPr>
            <a:spLocks noGrp="1"/>
          </p:cNvSpPr>
          <p:nvPr>
            <p:ph type="title"/>
          </p:nvPr>
        </p:nvSpPr>
        <p:spPr>
          <a:xfrm>
            <a:off x="2155604" y="180913"/>
            <a:ext cx="8911687" cy="1280890"/>
          </a:xfrm>
        </p:spPr>
        <p:txBody>
          <a:bodyPr>
            <a:normAutofit/>
          </a:bodyPr>
          <a:lstStyle/>
          <a:p>
            <a:r>
              <a:rPr lang="hr-HR" sz="2400" b="1" dirty="0"/>
              <a:t>Rješenje ZADATAK 17.</a:t>
            </a:r>
            <a:r>
              <a:rPr lang="hr-HR" sz="2400" dirty="0"/>
              <a:t> (Županijsko natjecanje 2012.)</a:t>
            </a:r>
            <a:br>
              <a:rPr lang="hr-HR" sz="2400" b="1" dirty="0"/>
            </a:br>
            <a:r>
              <a:rPr lang="hr-HR" sz="2400" b="1" dirty="0"/>
              <a:t>1.način METODA RJEŠAVANJA UNATRAG</a:t>
            </a:r>
            <a:endParaRPr lang="hr-HR" sz="2400" dirty="0"/>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3BB6DF55-27B1-42AA-BC96-EBA6B7747F1B}"/>
                  </a:ext>
                </a:extLst>
              </p:cNvPr>
              <p:cNvSpPr>
                <a:spLocks noGrp="1"/>
              </p:cNvSpPr>
              <p:nvPr>
                <p:ph idx="1"/>
              </p:nvPr>
            </p:nvSpPr>
            <p:spPr>
              <a:xfrm>
                <a:off x="2483195" y="1748535"/>
                <a:ext cx="8915400" cy="4559220"/>
              </a:xfrm>
            </p:spPr>
            <p:txBody>
              <a:bodyPr>
                <a:normAutofit fontScale="92500" lnSpcReduction="20000"/>
              </a:bodyPr>
              <a:lstStyle/>
              <a:p>
                <a:r>
                  <a:rPr lang="hr-HR" sz="2400" dirty="0"/>
                  <a:t>Jure je dobio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1</m:t>
                        </m:r>
                      </m:num>
                      <m:den>
                        <m:r>
                          <a:rPr lang="hr-HR" sz="2400" b="0" i="1" smtClean="0">
                            <a:latin typeface="Cambria Math" panose="02040503050406030204" pitchFamily="18" charset="0"/>
                          </a:rPr>
                          <m:t>4</m:t>
                        </m:r>
                      </m:den>
                    </m:f>
                  </m:oMath>
                </a14:m>
                <a:r>
                  <a:rPr lang="hr-HR" sz="2400" dirty="0"/>
                  <a:t>  novog ostatka pa je Anti ostalo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3</m:t>
                        </m:r>
                      </m:num>
                      <m:den>
                        <m:r>
                          <a:rPr lang="hr-HR" sz="2400" b="0" i="1" smtClean="0">
                            <a:latin typeface="Cambria Math" panose="02040503050406030204" pitchFamily="18" charset="0"/>
                          </a:rPr>
                          <m:t>4</m:t>
                        </m:r>
                      </m:den>
                    </m:f>
                  </m:oMath>
                </a14:m>
                <a:r>
                  <a:rPr lang="hr-HR" sz="2400" dirty="0"/>
                  <a:t>  novog ostatka.</a:t>
                </a:r>
              </a:p>
              <a:p>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3</m:t>
                        </m:r>
                      </m:num>
                      <m:den>
                        <m:r>
                          <a:rPr lang="hr-HR" sz="2400" i="1">
                            <a:latin typeface="Cambria Math" panose="02040503050406030204" pitchFamily="18" charset="0"/>
                          </a:rPr>
                          <m:t>4</m:t>
                        </m:r>
                      </m:den>
                    </m:f>
                  </m:oMath>
                </a14:m>
                <a:r>
                  <a:rPr lang="hr-HR" sz="2400" dirty="0"/>
                  <a:t>  novog ostatka je 900 kn pa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4</m:t>
                        </m:r>
                      </m:den>
                    </m:f>
                  </m:oMath>
                </a14:m>
                <a:r>
                  <a:rPr lang="hr-HR" sz="2400" dirty="0"/>
                  <a:t>  novog ostatka  iznosi 300 kn.</a:t>
                </a:r>
              </a:p>
              <a:p>
                <a:r>
                  <a:rPr lang="hr-HR" sz="2400" dirty="0"/>
                  <a:t>Jure je zaradio 300kn + 800 kn = 1100 kn</a:t>
                </a:r>
              </a:p>
              <a:p>
                <a:r>
                  <a:rPr lang="hr-HR" sz="2400" dirty="0"/>
                  <a:t>Marko je dobio 500 kn i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b="0" i="1" smtClean="0">
                            <a:latin typeface="Cambria Math" panose="02040503050406030204" pitchFamily="18" charset="0"/>
                          </a:rPr>
                          <m:t>5</m:t>
                        </m:r>
                      </m:den>
                    </m:f>
                    <m:r>
                      <a:rPr lang="hr-HR" sz="2400" b="0" i="0" smtClean="0">
                        <a:latin typeface="Cambria Math" panose="02040503050406030204" pitchFamily="18" charset="0"/>
                      </a:rPr>
                      <m:t> </m:t>
                    </m:r>
                  </m:oMath>
                </a14:m>
                <a:r>
                  <a:rPr lang="hr-HR" sz="2400" dirty="0"/>
                  <a:t> ostatka , a to znači da je Juri i Anti ostalo ukupno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4</m:t>
                        </m:r>
                      </m:num>
                      <m:den>
                        <m:r>
                          <a:rPr lang="hr-HR" sz="2400" b="0" i="1" smtClean="0">
                            <a:latin typeface="Cambria Math" panose="02040503050406030204" pitchFamily="18" charset="0"/>
                          </a:rPr>
                          <m:t>5  </m:t>
                        </m:r>
                      </m:den>
                    </m:f>
                  </m:oMath>
                </a14:m>
                <a:r>
                  <a:rPr lang="hr-HR" sz="2400" dirty="0"/>
                  <a:t> ostatka</a:t>
                </a:r>
              </a:p>
              <a:p>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4</m:t>
                        </m:r>
                      </m:num>
                      <m:den>
                        <m:r>
                          <a:rPr lang="hr-HR" sz="2400" i="1">
                            <a:latin typeface="Cambria Math" panose="02040503050406030204" pitchFamily="18" charset="0"/>
                          </a:rPr>
                          <m:t>5  </m:t>
                        </m:r>
                      </m:den>
                    </m:f>
                  </m:oMath>
                </a14:m>
                <a:r>
                  <a:rPr lang="hr-HR" sz="2400" dirty="0"/>
                  <a:t> ostatka ukupno iznosi 1100 kn +900 kn= 2000 kn</a:t>
                </a:r>
              </a:p>
              <a:p>
                <a:r>
                  <a:rPr lang="hr-HR" sz="2400" dirty="0"/>
                  <a:t>Dakle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5</m:t>
                        </m:r>
                      </m:den>
                    </m:f>
                    <m:r>
                      <a:rPr lang="hr-HR" sz="2400" b="0" i="0" smtClean="0">
                        <a:latin typeface="Cambria Math"/>
                      </a:rPr>
                      <m:t> </m:t>
                    </m:r>
                    <m:r>
                      <a:rPr lang="hr-HR" sz="2400">
                        <a:latin typeface="Cambria Math" panose="02040503050406030204" pitchFamily="18" charset="0"/>
                      </a:rPr>
                      <m:t> </m:t>
                    </m:r>
                  </m:oMath>
                </a14:m>
                <a:r>
                  <a:rPr lang="hr-HR" sz="2400" dirty="0"/>
                  <a:t>ostatka iznosi 2000 kn:4=500 kn</a:t>
                </a:r>
              </a:p>
              <a:p>
                <a:r>
                  <a:rPr lang="hr-HR" sz="2400" dirty="0"/>
                  <a:t>Marko je zaradio 500kn+500 kn=1000 kn.</a:t>
                </a:r>
              </a:p>
              <a:p>
                <a:r>
                  <a:rPr lang="hr-HR" sz="2400" dirty="0"/>
                  <a:t>Ukupno su zaradili 1000 kn+1100 kn+900 kn= 3000 kn</a:t>
                </a:r>
              </a:p>
            </p:txBody>
          </p:sp>
        </mc:Choice>
        <mc:Fallback xmlns="">
          <p:sp>
            <p:nvSpPr>
              <p:cNvPr id="3" name="Rezervirano mjesto sadržaja 2">
                <a:extLst>
                  <a:ext uri="{FF2B5EF4-FFF2-40B4-BE49-F238E27FC236}">
                    <a16:creationId xmlns="" xmlns:a16="http://schemas.microsoft.com/office/drawing/2014/main" xmlns:a14="http://schemas.microsoft.com/office/drawing/2010/main" id="{3BB6DF55-27B1-42AA-BC96-EBA6B7747F1B}"/>
                  </a:ext>
                </a:extLst>
              </p:cNvPr>
              <p:cNvSpPr>
                <a:spLocks noGrp="1" noRot="1" noChangeAspect="1" noMove="1" noResize="1" noEditPoints="1" noAdjustHandles="1" noChangeArrowheads="1" noChangeShapeType="1" noTextEdit="1"/>
              </p:cNvSpPr>
              <p:nvPr>
                <p:ph idx="1"/>
              </p:nvPr>
            </p:nvSpPr>
            <p:spPr>
              <a:xfrm>
                <a:off x="2483195" y="1748535"/>
                <a:ext cx="8915400" cy="4559220"/>
              </a:xfrm>
              <a:blipFill rotWithShape="1">
                <a:blip r:embed="rId2"/>
                <a:stretch>
                  <a:fillRect l="-752" t="-1070"/>
                </a:stretch>
              </a:blipFill>
            </p:spPr>
            <p:txBody>
              <a:bodyPr/>
              <a:lstStyle/>
              <a:p>
                <a:r>
                  <a:rPr lang="en-US">
                    <a:noFill/>
                  </a:rPr>
                  <a:t> </a:t>
                </a:r>
              </a:p>
            </p:txBody>
          </p:sp>
        </mc:Fallback>
      </mc:AlternateContent>
      <p:sp>
        <p:nvSpPr>
          <p:cNvPr id="4" name="TekstniOkvir 3">
            <a:extLst>
              <a:ext uri="{FF2B5EF4-FFF2-40B4-BE49-F238E27FC236}">
                <a16:creationId xmlns:a16="http://schemas.microsoft.com/office/drawing/2014/main" id="{A557859B-81E2-462D-8B84-469CAAD0D0E9}"/>
              </a:ext>
            </a:extLst>
          </p:cNvPr>
          <p:cNvSpPr txBox="1"/>
          <p:nvPr/>
        </p:nvSpPr>
        <p:spPr>
          <a:xfrm>
            <a:off x="9846365" y="6307755"/>
            <a:ext cx="1804021" cy="369332"/>
          </a:xfrm>
          <a:prstGeom prst="rect">
            <a:avLst/>
          </a:prstGeom>
          <a:noFill/>
        </p:spPr>
        <p:txBody>
          <a:bodyPr wrap="square" rtlCol="0">
            <a:spAutoFit/>
          </a:bodyPr>
          <a:lstStyle/>
          <a:p>
            <a:r>
              <a:rPr lang="hr-HR" dirty="0">
                <a:hlinkClick r:id="rId3" action="ppaction://hlinksldjump"/>
              </a:rPr>
              <a:t>POVRATAK</a:t>
            </a:r>
            <a:endParaRPr lang="hr-HR" dirty="0"/>
          </a:p>
        </p:txBody>
      </p:sp>
    </p:spTree>
    <p:extLst>
      <p:ext uri="{BB962C8B-B14F-4D97-AF65-F5344CB8AC3E}">
        <p14:creationId xmlns:p14="http://schemas.microsoft.com/office/powerpoint/2010/main" val="29536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DC8237-7835-45CB-AC12-A790775FDD35}"/>
              </a:ext>
            </a:extLst>
          </p:cNvPr>
          <p:cNvSpPr>
            <a:spLocks noGrp="1"/>
          </p:cNvSpPr>
          <p:nvPr>
            <p:ph type="title"/>
          </p:nvPr>
        </p:nvSpPr>
        <p:spPr>
          <a:xfrm>
            <a:off x="2076091" y="213028"/>
            <a:ext cx="8911687" cy="1280890"/>
          </a:xfrm>
        </p:spPr>
        <p:txBody>
          <a:bodyPr>
            <a:normAutofit/>
          </a:bodyPr>
          <a:lstStyle/>
          <a:p>
            <a:r>
              <a:rPr lang="hr-HR" sz="2400" b="1" dirty="0"/>
              <a:t>Rješenje ZADATAK 17.</a:t>
            </a:r>
            <a:r>
              <a:rPr lang="hr-HR" sz="2400" dirty="0"/>
              <a:t> (Županijsko natjecanje 2012.)</a:t>
            </a:r>
            <a:br>
              <a:rPr lang="hr-HR" sz="2400" b="1" dirty="0"/>
            </a:br>
            <a:r>
              <a:rPr lang="hr-HR" sz="2400" b="1" dirty="0"/>
              <a:t>2.način DESCARTESOVA METODA</a:t>
            </a:r>
            <a:endParaRPr lang="hr-HR" sz="2400" dirty="0"/>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43B5EA22-3CC9-4125-81A6-ADD71B2BE8B4}"/>
                  </a:ext>
                </a:extLst>
              </p:cNvPr>
              <p:cNvSpPr>
                <a:spLocks noGrp="1"/>
              </p:cNvSpPr>
              <p:nvPr>
                <p:ph idx="1"/>
              </p:nvPr>
            </p:nvSpPr>
            <p:spPr>
              <a:xfrm>
                <a:off x="2271161" y="1493918"/>
                <a:ext cx="4477509" cy="3777622"/>
              </a:xfrm>
            </p:spPr>
            <p:txBody>
              <a:bodyPr>
                <a:normAutofit/>
              </a:bodyPr>
              <a:lstStyle/>
              <a:p>
                <a:r>
                  <a:rPr lang="hr-HR" sz="2000" dirty="0"/>
                  <a:t>Ukupan iznos novca x</a:t>
                </a:r>
              </a:p>
              <a:p>
                <a:r>
                  <a:rPr lang="hr-HR" sz="2000" b="1" dirty="0"/>
                  <a:t>Marko </a:t>
                </a:r>
                <a:r>
                  <a:rPr lang="hr-HR" sz="2000" dirty="0"/>
                  <a:t> 500 + </a:t>
                </a:r>
                <a14:m>
                  <m:oMath xmlns:m="http://schemas.openxmlformats.org/officeDocument/2006/math">
                    <m:f>
                      <m:fPr>
                        <m:ctrlPr>
                          <a:rPr lang="hr-HR" sz="2000" i="1" smtClean="0">
                            <a:latin typeface="Cambria Math" panose="02040503050406030204" pitchFamily="18" charset="0"/>
                          </a:rPr>
                        </m:ctrlPr>
                      </m:fPr>
                      <m:num>
                        <m:r>
                          <a:rPr lang="hr-HR" sz="2000" b="0" i="1" smtClean="0">
                            <a:latin typeface="Cambria Math" panose="02040503050406030204" pitchFamily="18" charset="0"/>
                          </a:rPr>
                          <m:t>1</m:t>
                        </m:r>
                      </m:num>
                      <m:den>
                        <m:r>
                          <a:rPr lang="hr-HR" sz="2000" b="0" i="1" smtClean="0">
                            <a:latin typeface="Cambria Math" panose="02040503050406030204" pitchFamily="18" charset="0"/>
                          </a:rPr>
                          <m:t>5</m:t>
                        </m:r>
                      </m:den>
                    </m:f>
                  </m:oMath>
                </a14:m>
                <a:r>
                  <a:rPr lang="hr-HR" sz="2000" dirty="0"/>
                  <a:t> · (x-500) = </a:t>
                </a:r>
                <a:br>
                  <a:rPr lang="hr-HR" sz="2000" dirty="0"/>
                </a:br>
                <a:r>
                  <a:rPr lang="hr-HR" sz="2000" dirty="0"/>
                  <a:t>              500 + </a:t>
                </a:r>
                <a14:m>
                  <m:oMath xmlns:m="http://schemas.openxmlformats.org/officeDocument/2006/math">
                    <m:f>
                      <m:fPr>
                        <m:ctrlPr>
                          <a:rPr lang="hr-HR" sz="2000" i="1" smtClean="0">
                            <a:latin typeface="Cambria Math" panose="02040503050406030204" pitchFamily="18" charset="0"/>
                          </a:rPr>
                        </m:ctrlPr>
                      </m:fPr>
                      <m:num>
                        <m:r>
                          <a:rPr lang="hr-HR" sz="2000" b="0" i="1" smtClean="0">
                            <a:latin typeface="Cambria Math" panose="02040503050406030204" pitchFamily="18" charset="0"/>
                          </a:rPr>
                          <m:t>1</m:t>
                        </m:r>
                      </m:num>
                      <m:den>
                        <m:r>
                          <a:rPr lang="hr-HR" sz="2000" b="0" i="1" smtClean="0">
                            <a:latin typeface="Cambria Math" panose="02040503050406030204" pitchFamily="18" charset="0"/>
                          </a:rPr>
                          <m:t>5</m:t>
                        </m:r>
                      </m:den>
                    </m:f>
                    <m:r>
                      <a:rPr lang="hr-HR" sz="2000" b="0" i="1" smtClean="0">
                        <a:latin typeface="Cambria Math" panose="02040503050406030204" pitchFamily="18" charset="0"/>
                      </a:rPr>
                      <m:t> </m:t>
                    </m:r>
                  </m:oMath>
                </a14:m>
                <a:r>
                  <a:rPr lang="hr-HR" sz="2000" dirty="0"/>
                  <a:t>x-100 =  </a:t>
                </a:r>
                <a:r>
                  <a:rPr lang="hr-HR" sz="2000" b="1" dirty="0"/>
                  <a:t>400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𝟓</m:t>
                        </m:r>
                      </m:den>
                    </m:f>
                    <m:r>
                      <a:rPr lang="hr-HR" sz="2000" b="1" i="1">
                        <a:latin typeface="Cambria Math" panose="02040503050406030204" pitchFamily="18" charset="0"/>
                      </a:rPr>
                      <m:t> </m:t>
                    </m:r>
                  </m:oMath>
                </a14:m>
                <a:r>
                  <a:rPr lang="hr-HR" sz="2000" b="1" dirty="0"/>
                  <a:t>x</a:t>
                </a:r>
              </a:p>
              <a:p>
                <a:r>
                  <a:rPr lang="hr-HR" sz="2000" b="1" dirty="0"/>
                  <a:t>Jure </a:t>
                </a:r>
                <a:r>
                  <a:rPr lang="hr-HR" sz="2000" dirty="0"/>
                  <a:t>800 + </a:t>
                </a:r>
                <a14:m>
                  <m:oMath xmlns:m="http://schemas.openxmlformats.org/officeDocument/2006/math">
                    <m:f>
                      <m:fPr>
                        <m:ctrlPr>
                          <a:rPr lang="hr-HR" sz="2000" i="1" smtClean="0">
                            <a:latin typeface="Cambria Math" panose="02040503050406030204" pitchFamily="18" charset="0"/>
                          </a:rPr>
                        </m:ctrlPr>
                      </m:fPr>
                      <m:num>
                        <m:r>
                          <a:rPr lang="hr-HR" sz="2000" b="0" i="1" smtClean="0">
                            <a:latin typeface="Cambria Math" panose="02040503050406030204" pitchFamily="18" charset="0"/>
                          </a:rPr>
                          <m:t>1</m:t>
                        </m:r>
                      </m:num>
                      <m:den>
                        <m:r>
                          <a:rPr lang="hr-HR" sz="2000" b="0" i="1" smtClean="0">
                            <a:latin typeface="Cambria Math" panose="02040503050406030204" pitchFamily="18" charset="0"/>
                          </a:rPr>
                          <m:t>4</m:t>
                        </m:r>
                      </m:den>
                    </m:f>
                  </m:oMath>
                </a14:m>
                <a:r>
                  <a:rPr lang="hr-HR" sz="2000" dirty="0"/>
                  <a:t> · (x-800-400-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5</m:t>
                        </m:r>
                      </m:den>
                    </m:f>
                    <m:r>
                      <a:rPr lang="hr-HR" sz="2000" i="1">
                        <a:latin typeface="Cambria Math" panose="02040503050406030204" pitchFamily="18" charset="0"/>
                      </a:rPr>
                      <m:t> </m:t>
                    </m:r>
                  </m:oMath>
                </a14:m>
                <a:r>
                  <a:rPr lang="hr-HR" sz="2000" dirty="0"/>
                  <a:t>x) = </a:t>
                </a:r>
                <a:br>
                  <a:rPr lang="hr-HR" sz="2000" dirty="0"/>
                </a:br>
                <a:r>
                  <a:rPr lang="hr-HR" sz="2000" dirty="0"/>
                  <a:t>        800 +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r>
                          <a:rPr lang="hr-HR" sz="2000" b="0" i="1" smtClean="0">
                            <a:latin typeface="Cambria Math" panose="02040503050406030204" pitchFamily="18" charset="0"/>
                          </a:rPr>
                          <m:t> </m:t>
                        </m:r>
                      </m:num>
                      <m:den>
                        <m:r>
                          <a:rPr lang="hr-HR" sz="2000" i="1">
                            <a:latin typeface="Cambria Math" panose="02040503050406030204" pitchFamily="18" charset="0"/>
                          </a:rPr>
                          <m:t>4</m:t>
                        </m:r>
                        <m:r>
                          <a:rPr lang="hr-HR" sz="2000" b="0" i="1" smtClean="0">
                            <a:latin typeface="Cambria Math" panose="02040503050406030204" pitchFamily="18" charset="0"/>
                          </a:rPr>
                          <m:t> </m:t>
                        </m:r>
                      </m:den>
                    </m:f>
                    <m:r>
                      <a:rPr lang="hr-HR" sz="2000" b="0" i="1" smtClean="0">
                        <a:latin typeface="Cambria Math"/>
                      </a:rPr>
                      <m:t>·</m:t>
                    </m:r>
                    <m:r>
                      <a:rPr lang="hr-HR" sz="2000" b="0" i="0" smtClean="0">
                        <a:latin typeface="Cambria Math" panose="02040503050406030204" pitchFamily="18" charset="0"/>
                      </a:rPr>
                      <m:t>(</m:t>
                    </m:r>
                    <m:f>
                      <m:fPr>
                        <m:ctrlPr>
                          <a:rPr lang="hr-HR" sz="2000" i="1">
                            <a:latin typeface="Cambria Math" panose="02040503050406030204" pitchFamily="18" charset="0"/>
                          </a:rPr>
                        </m:ctrlPr>
                      </m:fPr>
                      <m:num>
                        <m:r>
                          <a:rPr lang="hr-HR" sz="2000" b="0" i="1" smtClean="0">
                            <a:latin typeface="Cambria Math" panose="02040503050406030204" pitchFamily="18" charset="0"/>
                          </a:rPr>
                          <m:t>4</m:t>
                        </m:r>
                      </m:num>
                      <m:den>
                        <m:r>
                          <a:rPr lang="hr-HR" sz="2000" i="1">
                            <a:latin typeface="Cambria Math" panose="02040503050406030204" pitchFamily="18" charset="0"/>
                          </a:rPr>
                          <m:t>5</m:t>
                        </m:r>
                      </m:den>
                    </m:f>
                    <m:r>
                      <a:rPr lang="hr-HR" sz="2000" i="1">
                        <a:latin typeface="Cambria Math" panose="02040503050406030204" pitchFamily="18" charset="0"/>
                      </a:rPr>
                      <m:t> </m:t>
                    </m:r>
                  </m:oMath>
                </a14:m>
                <a:r>
                  <a:rPr lang="hr-HR" sz="2000" dirty="0"/>
                  <a:t>x -1200)=</a:t>
                </a:r>
                <a:br>
                  <a:rPr lang="hr-HR" sz="2000" dirty="0"/>
                </a:br>
                <a:r>
                  <a:rPr lang="hr-HR" sz="2000" dirty="0"/>
                  <a:t>        800+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5</m:t>
                        </m:r>
                      </m:den>
                    </m:f>
                    <m:r>
                      <a:rPr lang="hr-HR" sz="2000" i="1">
                        <a:latin typeface="Cambria Math" panose="02040503050406030204" pitchFamily="18" charset="0"/>
                      </a:rPr>
                      <m:t> </m:t>
                    </m:r>
                  </m:oMath>
                </a14:m>
                <a:r>
                  <a:rPr lang="hr-HR" sz="2000" dirty="0"/>
                  <a:t>x -300 = </a:t>
                </a:r>
                <a:r>
                  <a:rPr lang="hr-HR" sz="2000" b="1" dirty="0"/>
                  <a:t>500+ </a:t>
                </a:r>
                <a14:m>
                  <m:oMath xmlns:m="http://schemas.openxmlformats.org/officeDocument/2006/math">
                    <m:f>
                      <m:fPr>
                        <m:ctrlPr>
                          <a:rPr lang="hr-HR" sz="2000" b="1" i="1">
                            <a:latin typeface="Cambria Math" panose="02040503050406030204" pitchFamily="18" charset="0"/>
                          </a:rPr>
                        </m:ctrlPr>
                      </m:fPr>
                      <m:num>
                        <m:r>
                          <a:rPr lang="hr-HR" sz="2000" b="1" i="1">
                            <a:latin typeface="Cambria Math" panose="02040503050406030204" pitchFamily="18" charset="0"/>
                          </a:rPr>
                          <m:t>𝟏</m:t>
                        </m:r>
                      </m:num>
                      <m:den>
                        <m:r>
                          <a:rPr lang="hr-HR" sz="2000" b="1" i="1">
                            <a:latin typeface="Cambria Math" panose="02040503050406030204" pitchFamily="18" charset="0"/>
                          </a:rPr>
                          <m:t>𝟓</m:t>
                        </m:r>
                      </m:den>
                    </m:f>
                    <m:r>
                      <a:rPr lang="hr-HR" sz="2000" b="1" i="1">
                        <a:latin typeface="Cambria Math" panose="02040503050406030204" pitchFamily="18" charset="0"/>
                      </a:rPr>
                      <m:t> </m:t>
                    </m:r>
                  </m:oMath>
                </a14:m>
                <a:r>
                  <a:rPr lang="hr-HR" sz="2000" b="1" dirty="0"/>
                  <a:t>x</a:t>
                </a:r>
              </a:p>
              <a:p>
                <a:r>
                  <a:rPr lang="hr-HR" sz="2000" b="1" dirty="0"/>
                  <a:t>Ante 900 kn</a:t>
                </a:r>
              </a:p>
              <a:p>
                <a:endParaRPr lang="hr-HR" b="1" dirty="0"/>
              </a:p>
              <a:p>
                <a:pPr marL="0" indent="0">
                  <a:buNone/>
                </a:pPr>
                <a:endParaRPr lang="hr-HR" b="1" dirty="0"/>
              </a:p>
              <a:p>
                <a:pPr marL="0" indent="0">
                  <a:buNone/>
                </a:pPr>
                <a:endParaRPr lang="hr-HR" b="1" dirty="0"/>
              </a:p>
              <a:p>
                <a:pPr marL="0" indent="0">
                  <a:buNone/>
                </a:pPr>
                <a:endParaRPr lang="hr-HR" b="1" dirty="0"/>
              </a:p>
              <a:p>
                <a:pPr marL="0" indent="0">
                  <a:buNone/>
                </a:pPr>
                <a:endParaRPr lang="hr-HR" b="1" dirty="0"/>
              </a:p>
            </p:txBody>
          </p:sp>
        </mc:Choice>
        <mc:Fallback xmlns="">
          <p:sp>
            <p:nvSpPr>
              <p:cNvPr id="3" name="Rezervirano mjesto sadržaja 2">
                <a:extLst>
                  <a:ext uri="{FF2B5EF4-FFF2-40B4-BE49-F238E27FC236}">
                    <a16:creationId xmlns="" xmlns:a16="http://schemas.microsoft.com/office/drawing/2014/main" xmlns:a14="http://schemas.microsoft.com/office/drawing/2010/main" id="{43B5EA22-3CC9-4125-81A6-ADD71B2BE8B4}"/>
                  </a:ext>
                </a:extLst>
              </p:cNvPr>
              <p:cNvSpPr>
                <a:spLocks noGrp="1" noRot="1" noChangeAspect="1" noMove="1" noResize="1" noEditPoints="1" noAdjustHandles="1" noChangeArrowheads="1" noChangeShapeType="1" noTextEdit="1"/>
              </p:cNvSpPr>
              <p:nvPr>
                <p:ph idx="1"/>
              </p:nvPr>
            </p:nvSpPr>
            <p:spPr>
              <a:xfrm>
                <a:off x="2271161" y="1493918"/>
                <a:ext cx="4477509" cy="3777622"/>
              </a:xfrm>
              <a:blipFill rotWithShape="1">
                <a:blip r:embed="rId2"/>
                <a:stretch>
                  <a:fillRect l="-1362" t="-806" b="-41935"/>
                </a:stretch>
              </a:blipFill>
            </p:spPr>
            <p:txBody>
              <a:bodyPr/>
              <a:lstStyle/>
              <a:p>
                <a:r>
                  <a:rPr lang="en-US">
                    <a:noFill/>
                  </a:rPr>
                  <a:t> </a:t>
                </a:r>
              </a:p>
            </p:txBody>
          </p:sp>
        </mc:Fallback>
      </mc:AlternateContent>
      <p:sp>
        <p:nvSpPr>
          <p:cNvPr id="4" name="TekstniOkvir 3">
            <a:extLst>
              <a:ext uri="{FF2B5EF4-FFF2-40B4-BE49-F238E27FC236}">
                <a16:creationId xmlns:a16="http://schemas.microsoft.com/office/drawing/2014/main" id="{CF891518-F463-4387-98F2-AFEDF0F058A7}"/>
              </a:ext>
            </a:extLst>
          </p:cNvPr>
          <p:cNvSpPr txBox="1"/>
          <p:nvPr/>
        </p:nvSpPr>
        <p:spPr>
          <a:xfrm>
            <a:off x="9833113" y="6228522"/>
            <a:ext cx="1881809" cy="369332"/>
          </a:xfrm>
          <a:prstGeom prst="rect">
            <a:avLst/>
          </a:prstGeom>
          <a:noFill/>
        </p:spPr>
        <p:txBody>
          <a:bodyPr wrap="square" rtlCol="0">
            <a:spAutoFit/>
          </a:bodyPr>
          <a:lstStyle/>
          <a:p>
            <a:r>
              <a:rPr lang="hr-HR" dirty="0">
                <a:hlinkClick r:id="rId3" action="ppaction://hlinksldjump"/>
              </a:rPr>
              <a:t>POVRATAK</a:t>
            </a:r>
            <a:endParaRPr lang="hr-HR" dirty="0"/>
          </a:p>
        </p:txBody>
      </p:sp>
      <mc:AlternateContent xmlns:mc="http://schemas.openxmlformats.org/markup-compatibility/2006" xmlns:a14="http://schemas.microsoft.com/office/drawing/2010/main">
        <mc:Choice Requires="a14">
          <p:sp>
            <p:nvSpPr>
              <p:cNvPr id="6" name="TekstniOkvir 5">
                <a:extLst>
                  <a:ext uri="{FF2B5EF4-FFF2-40B4-BE49-F238E27FC236}">
                    <a16:creationId xmlns:a16="http://schemas.microsoft.com/office/drawing/2014/main" id="{C5E9F7D5-A572-4850-9D43-AD0130D8F3B0}"/>
                  </a:ext>
                </a:extLst>
              </p:cNvPr>
              <p:cNvSpPr txBox="1"/>
              <p:nvPr/>
            </p:nvSpPr>
            <p:spPr>
              <a:xfrm>
                <a:off x="7594358" y="1022179"/>
                <a:ext cx="4477509" cy="4350165"/>
              </a:xfrm>
              <a:prstGeom prst="rect">
                <a:avLst/>
              </a:prstGeom>
              <a:noFill/>
            </p:spPr>
            <p:txBody>
              <a:bodyPr wrap="square" rtlCol="0">
                <a:spAutoFit/>
              </a:bodyPr>
              <a:lstStyle/>
              <a:p>
                <a:r>
                  <a:rPr lang="hr-HR" sz="2400" b="1" dirty="0"/>
                  <a:t>400 +</a:t>
                </a:r>
                <a14:m>
                  <m:oMath xmlns:m="http://schemas.openxmlformats.org/officeDocument/2006/math">
                    <m:f>
                      <m:fPr>
                        <m:ctrlPr>
                          <a:rPr lang="hr-HR" sz="2400" b="1" i="1">
                            <a:latin typeface="Cambria Math" panose="02040503050406030204" pitchFamily="18" charset="0"/>
                          </a:rPr>
                        </m:ctrlPr>
                      </m:fPr>
                      <m:num>
                        <m:r>
                          <a:rPr lang="hr-HR" sz="2400" b="1" i="1">
                            <a:latin typeface="Cambria Math" panose="02040503050406030204" pitchFamily="18" charset="0"/>
                          </a:rPr>
                          <m:t>𝟏</m:t>
                        </m:r>
                      </m:num>
                      <m:den>
                        <m:r>
                          <a:rPr lang="hr-HR" sz="2400" b="1" i="1">
                            <a:latin typeface="Cambria Math" panose="02040503050406030204" pitchFamily="18" charset="0"/>
                          </a:rPr>
                          <m:t>𝟓</m:t>
                        </m:r>
                      </m:den>
                    </m:f>
                    <m:r>
                      <a:rPr lang="hr-HR" sz="2400" b="1" i="1">
                        <a:latin typeface="Cambria Math" panose="02040503050406030204" pitchFamily="18" charset="0"/>
                      </a:rPr>
                      <m:t> </m:t>
                    </m:r>
                  </m:oMath>
                </a14:m>
                <a:r>
                  <a:rPr lang="hr-HR" sz="2400" b="1" dirty="0"/>
                  <a:t>x +500+ </a:t>
                </a:r>
                <a14:m>
                  <m:oMath xmlns:m="http://schemas.openxmlformats.org/officeDocument/2006/math">
                    <m:f>
                      <m:fPr>
                        <m:ctrlPr>
                          <a:rPr lang="hr-HR" sz="2400" b="1" i="1">
                            <a:latin typeface="Cambria Math" panose="02040503050406030204" pitchFamily="18" charset="0"/>
                          </a:rPr>
                        </m:ctrlPr>
                      </m:fPr>
                      <m:num>
                        <m:r>
                          <a:rPr lang="hr-HR" sz="2400" b="1" i="1">
                            <a:latin typeface="Cambria Math" panose="02040503050406030204" pitchFamily="18" charset="0"/>
                          </a:rPr>
                          <m:t>𝟏</m:t>
                        </m:r>
                      </m:num>
                      <m:den>
                        <m:r>
                          <a:rPr lang="hr-HR" sz="2400" b="1" i="1">
                            <a:latin typeface="Cambria Math" panose="02040503050406030204" pitchFamily="18" charset="0"/>
                          </a:rPr>
                          <m:t>𝟓</m:t>
                        </m:r>
                      </m:den>
                    </m:f>
                    <m:r>
                      <a:rPr lang="hr-HR" sz="2400" b="1" i="1">
                        <a:latin typeface="Cambria Math" panose="02040503050406030204" pitchFamily="18" charset="0"/>
                      </a:rPr>
                      <m:t> </m:t>
                    </m:r>
                  </m:oMath>
                </a14:m>
                <a:r>
                  <a:rPr lang="hr-HR" sz="2400" b="1" dirty="0"/>
                  <a:t>x+ 900 =x</a:t>
                </a:r>
              </a:p>
              <a:p>
                <a:endParaRPr lang="hr-HR" sz="2400" b="1" dirty="0"/>
              </a:p>
              <a:p>
                <a:r>
                  <a:rPr lang="hr-HR" sz="2400" b="1" dirty="0"/>
                  <a:t>1800 + </a:t>
                </a:r>
                <a14:m>
                  <m:oMath xmlns:m="http://schemas.openxmlformats.org/officeDocument/2006/math">
                    <m:f>
                      <m:fPr>
                        <m:ctrlPr>
                          <a:rPr lang="hr-HR" sz="2400" b="1" i="1">
                            <a:latin typeface="Cambria Math" panose="02040503050406030204" pitchFamily="18" charset="0"/>
                          </a:rPr>
                        </m:ctrlPr>
                      </m:fPr>
                      <m:num>
                        <m:r>
                          <a:rPr lang="hr-HR" sz="2400" b="1" i="1" smtClean="0">
                            <a:latin typeface="Cambria Math" panose="02040503050406030204" pitchFamily="18" charset="0"/>
                          </a:rPr>
                          <m:t>𝟐</m:t>
                        </m:r>
                      </m:num>
                      <m:den>
                        <m:r>
                          <a:rPr lang="hr-HR" sz="2400" b="1" i="1">
                            <a:latin typeface="Cambria Math" panose="02040503050406030204" pitchFamily="18" charset="0"/>
                          </a:rPr>
                          <m:t>𝟓</m:t>
                        </m:r>
                      </m:den>
                    </m:f>
                    <m:r>
                      <a:rPr lang="hr-HR" sz="2400" b="1" i="1">
                        <a:latin typeface="Cambria Math" panose="02040503050406030204" pitchFamily="18" charset="0"/>
                      </a:rPr>
                      <m:t> </m:t>
                    </m:r>
                  </m:oMath>
                </a14:m>
                <a:r>
                  <a:rPr lang="hr-HR" sz="2400" b="1" dirty="0"/>
                  <a:t>x = x</a:t>
                </a:r>
              </a:p>
              <a:p>
                <a:endParaRPr lang="hr-HR" sz="2400" b="1" dirty="0"/>
              </a:p>
              <a:p>
                <a14:m>
                  <m:oMath xmlns:m="http://schemas.openxmlformats.org/officeDocument/2006/math">
                    <m:f>
                      <m:fPr>
                        <m:ctrlPr>
                          <a:rPr lang="hr-HR" sz="2400" b="1" i="1">
                            <a:latin typeface="Cambria Math" panose="02040503050406030204" pitchFamily="18" charset="0"/>
                          </a:rPr>
                        </m:ctrlPr>
                      </m:fPr>
                      <m:num>
                        <m:r>
                          <a:rPr lang="hr-HR" sz="2400" b="1" i="1" smtClean="0">
                            <a:latin typeface="Cambria Math" panose="02040503050406030204" pitchFamily="18" charset="0"/>
                          </a:rPr>
                          <m:t>𝟑</m:t>
                        </m:r>
                      </m:num>
                      <m:den>
                        <m:r>
                          <a:rPr lang="hr-HR" sz="2400" b="1" i="1">
                            <a:latin typeface="Cambria Math" panose="02040503050406030204" pitchFamily="18" charset="0"/>
                          </a:rPr>
                          <m:t>𝟓</m:t>
                        </m:r>
                      </m:den>
                    </m:f>
                    <m:r>
                      <a:rPr lang="hr-HR" sz="2400" b="1" i="1">
                        <a:latin typeface="Cambria Math" panose="02040503050406030204" pitchFamily="18" charset="0"/>
                      </a:rPr>
                      <m:t> </m:t>
                    </m:r>
                  </m:oMath>
                </a14:m>
                <a:r>
                  <a:rPr lang="hr-HR" sz="2400" b="1" dirty="0"/>
                  <a:t>x = 1800</a:t>
                </a:r>
              </a:p>
              <a:p>
                <a:endParaRPr lang="hr-HR" sz="2400" b="1" dirty="0"/>
              </a:p>
              <a:p>
                <a14:m>
                  <m:oMath xmlns:m="http://schemas.openxmlformats.org/officeDocument/2006/math">
                    <m:f>
                      <m:fPr>
                        <m:ctrlPr>
                          <a:rPr lang="hr-HR" sz="2400" b="1" i="1">
                            <a:latin typeface="Cambria Math" panose="02040503050406030204" pitchFamily="18" charset="0"/>
                          </a:rPr>
                        </m:ctrlPr>
                      </m:fPr>
                      <m:num>
                        <m:r>
                          <a:rPr lang="hr-HR" sz="2400" b="1" i="1" smtClean="0">
                            <a:latin typeface="Cambria Math" panose="02040503050406030204" pitchFamily="18" charset="0"/>
                          </a:rPr>
                          <m:t>𝟏</m:t>
                        </m:r>
                      </m:num>
                      <m:den>
                        <m:r>
                          <a:rPr lang="hr-HR" sz="2400" b="1" i="1">
                            <a:latin typeface="Cambria Math" panose="02040503050406030204" pitchFamily="18" charset="0"/>
                          </a:rPr>
                          <m:t>𝟓</m:t>
                        </m:r>
                      </m:den>
                    </m:f>
                    <m:r>
                      <a:rPr lang="hr-HR" sz="2400" b="1" i="1">
                        <a:latin typeface="Cambria Math" panose="02040503050406030204" pitchFamily="18" charset="0"/>
                      </a:rPr>
                      <m:t> </m:t>
                    </m:r>
                  </m:oMath>
                </a14:m>
                <a:r>
                  <a:rPr lang="hr-HR" sz="2400" b="1" dirty="0"/>
                  <a:t>x = 600</a:t>
                </a:r>
              </a:p>
              <a:p>
                <a:endParaRPr lang="hr-HR" sz="2400" b="1" dirty="0"/>
              </a:p>
              <a:p>
                <a:r>
                  <a:rPr lang="hr-HR" sz="2400" b="1" dirty="0"/>
                  <a:t>x= 3000 kn</a:t>
                </a:r>
              </a:p>
              <a:p>
                <a:endParaRPr lang="hr-HR" b="1" dirty="0"/>
              </a:p>
            </p:txBody>
          </p:sp>
        </mc:Choice>
        <mc:Fallback xmlns="">
          <p:sp>
            <p:nvSpPr>
              <p:cNvPr id="6" name="TekstniOkvir 5">
                <a:extLst>
                  <a:ext uri="{FF2B5EF4-FFF2-40B4-BE49-F238E27FC236}">
                    <a16:creationId xmlns="" xmlns:a16="http://schemas.microsoft.com/office/drawing/2014/main" xmlns:a14="http://schemas.microsoft.com/office/drawing/2010/main" id="{C5E9F7D5-A572-4850-9D43-AD0130D8F3B0}"/>
                  </a:ext>
                </a:extLst>
              </p:cNvPr>
              <p:cNvSpPr txBox="1">
                <a:spLocks noRot="1" noChangeAspect="1" noMove="1" noResize="1" noEditPoints="1" noAdjustHandles="1" noChangeArrowheads="1" noChangeShapeType="1" noTextEdit="1"/>
              </p:cNvSpPr>
              <p:nvPr/>
            </p:nvSpPr>
            <p:spPr>
              <a:xfrm>
                <a:off x="7594358" y="1022179"/>
                <a:ext cx="4477509" cy="4350165"/>
              </a:xfrm>
              <a:prstGeom prst="rect">
                <a:avLst/>
              </a:prstGeom>
              <a:blipFill rotWithShape="1">
                <a:blip r:embed="rId4"/>
                <a:stretch>
                  <a:fillRect l="-2180" b="-1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kstniOkvir 6">
                <a:extLst>
                  <a:ext uri="{FF2B5EF4-FFF2-40B4-BE49-F238E27FC236}">
                    <a16:creationId xmlns:a16="http://schemas.microsoft.com/office/drawing/2014/main" id="{6BC13B1E-3D75-4723-90BC-AFD28C9861C9}"/>
                  </a:ext>
                </a:extLst>
              </p:cNvPr>
              <p:cNvSpPr txBox="1"/>
              <p:nvPr/>
            </p:nvSpPr>
            <p:spPr>
              <a:xfrm>
                <a:off x="1917063" y="5183988"/>
                <a:ext cx="8340119" cy="1273169"/>
              </a:xfrm>
              <a:prstGeom prst="rect">
                <a:avLst/>
              </a:prstGeom>
              <a:noFill/>
            </p:spPr>
            <p:txBody>
              <a:bodyPr wrap="square" rtlCol="0">
                <a:spAutoFit/>
              </a:bodyPr>
              <a:lstStyle/>
              <a:p>
                <a:r>
                  <a:rPr lang="hr-HR" sz="2000" b="1" dirty="0"/>
                  <a:t>Marko</a:t>
                </a:r>
                <a:r>
                  <a:rPr lang="hr-HR" sz="2000" dirty="0"/>
                  <a:t> je dobio 400 +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5</m:t>
                        </m:r>
                      </m:den>
                    </m:f>
                  </m:oMath>
                </a14:m>
                <a:r>
                  <a:rPr lang="hr-HR" sz="2000" dirty="0"/>
                  <a:t> x= 400 +600 = </a:t>
                </a:r>
                <a:r>
                  <a:rPr lang="hr-HR" sz="2000" b="1" dirty="0"/>
                  <a:t>1000 kuna</a:t>
                </a:r>
              </a:p>
              <a:p>
                <a:r>
                  <a:rPr lang="hr-HR" sz="2000" b="1" dirty="0"/>
                  <a:t>Jure </a:t>
                </a:r>
                <a:r>
                  <a:rPr lang="hr-HR" sz="2000" dirty="0"/>
                  <a:t>je dobio 500 + </a:t>
                </a:r>
                <a14:m>
                  <m:oMath xmlns:m="http://schemas.openxmlformats.org/officeDocument/2006/math">
                    <m:f>
                      <m:fPr>
                        <m:ctrlPr>
                          <a:rPr lang="hr-HR" sz="2000" i="1">
                            <a:latin typeface="Cambria Math" panose="02040503050406030204" pitchFamily="18" charset="0"/>
                          </a:rPr>
                        </m:ctrlPr>
                      </m:fPr>
                      <m:num>
                        <m:r>
                          <a:rPr lang="hr-HR" sz="2000" i="1">
                            <a:latin typeface="Cambria Math" panose="02040503050406030204" pitchFamily="18" charset="0"/>
                          </a:rPr>
                          <m:t>1</m:t>
                        </m:r>
                      </m:num>
                      <m:den>
                        <m:r>
                          <a:rPr lang="hr-HR" sz="2000" i="1">
                            <a:latin typeface="Cambria Math" panose="02040503050406030204" pitchFamily="18" charset="0"/>
                          </a:rPr>
                          <m:t>5</m:t>
                        </m:r>
                      </m:den>
                    </m:f>
                  </m:oMath>
                </a14:m>
                <a:r>
                  <a:rPr lang="hr-HR" sz="2000" dirty="0"/>
                  <a:t> x = 500+600=</a:t>
                </a:r>
                <a:r>
                  <a:rPr lang="hr-HR" sz="2000" b="1" dirty="0"/>
                  <a:t>1100 kuna</a:t>
                </a:r>
              </a:p>
              <a:p>
                <a:r>
                  <a:rPr lang="hr-HR" sz="2000" b="1" dirty="0"/>
                  <a:t>Ante </a:t>
                </a:r>
                <a:r>
                  <a:rPr lang="hr-HR" sz="2000" dirty="0"/>
                  <a:t>je dobio </a:t>
                </a:r>
                <a:r>
                  <a:rPr lang="hr-HR" sz="2000" b="1" dirty="0"/>
                  <a:t>900 kn</a:t>
                </a:r>
              </a:p>
            </p:txBody>
          </p:sp>
        </mc:Choice>
        <mc:Fallback xmlns="">
          <p:sp>
            <p:nvSpPr>
              <p:cNvPr id="7" name="TekstniOkvir 6">
                <a:extLst>
                  <a:ext uri="{FF2B5EF4-FFF2-40B4-BE49-F238E27FC236}">
                    <a16:creationId xmlns="" xmlns:a16="http://schemas.microsoft.com/office/drawing/2014/main" xmlns:a14="http://schemas.microsoft.com/office/drawing/2010/main" id="{6BC13B1E-3D75-4723-90BC-AFD28C9861C9}"/>
                  </a:ext>
                </a:extLst>
              </p:cNvPr>
              <p:cNvSpPr txBox="1">
                <a:spLocks noRot="1" noChangeAspect="1" noMove="1" noResize="1" noEditPoints="1" noAdjustHandles="1" noChangeArrowheads="1" noChangeShapeType="1" noTextEdit="1"/>
              </p:cNvSpPr>
              <p:nvPr/>
            </p:nvSpPr>
            <p:spPr>
              <a:xfrm>
                <a:off x="1917063" y="5183988"/>
                <a:ext cx="8340119" cy="1273169"/>
              </a:xfrm>
              <a:prstGeom prst="rect">
                <a:avLst/>
              </a:prstGeom>
              <a:blipFill rotWithShape="1">
                <a:blip r:embed="rId5"/>
                <a:stretch>
                  <a:fillRect l="-730" b="-7656"/>
                </a:stretch>
              </a:blipFill>
            </p:spPr>
            <p:txBody>
              <a:bodyPr/>
              <a:lstStyle/>
              <a:p>
                <a:r>
                  <a:rPr lang="en-US">
                    <a:noFill/>
                  </a:rPr>
                  <a:t> </a:t>
                </a:r>
              </a:p>
            </p:txBody>
          </p:sp>
        </mc:Fallback>
      </mc:AlternateContent>
    </p:spTree>
    <p:extLst>
      <p:ext uri="{BB962C8B-B14F-4D97-AF65-F5344CB8AC3E}">
        <p14:creationId xmlns:p14="http://schemas.microsoft.com/office/powerpoint/2010/main" val="182275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 calcmode="lin" valueType="num">
                                      <p:cBhvr additive="base">
                                        <p:cTn id="6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 calcmode="lin" valueType="num">
                                      <p:cBhvr additive="base">
                                        <p:cTn id="6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092236-497F-4EC2-9080-12B184E47A77}"/>
              </a:ext>
            </a:extLst>
          </p:cNvPr>
          <p:cNvSpPr>
            <a:spLocks noGrp="1"/>
          </p:cNvSpPr>
          <p:nvPr>
            <p:ph type="title"/>
          </p:nvPr>
        </p:nvSpPr>
        <p:spPr>
          <a:xfrm>
            <a:off x="1953106" y="145303"/>
            <a:ext cx="8911687" cy="1019160"/>
          </a:xfrm>
        </p:spPr>
        <p:txBody>
          <a:bodyPr>
            <a:normAutofit fontScale="90000"/>
          </a:bodyPr>
          <a:lstStyle/>
          <a:p>
            <a:r>
              <a:rPr lang="hr-HR" sz="2400" b="1" dirty="0"/>
              <a:t>Rješenje ZADATAK 18.</a:t>
            </a:r>
            <a:r>
              <a:rPr lang="hr-HR" sz="2400" dirty="0"/>
              <a:t> (Županijsko natjecanje 1998.)</a:t>
            </a:r>
            <a:br>
              <a:rPr lang="hr-HR" sz="2400" b="1" dirty="0"/>
            </a:br>
            <a:br>
              <a:rPr lang="hr-HR" sz="2400" b="1" dirty="0"/>
            </a:br>
            <a:r>
              <a:rPr lang="hr-HR" sz="2400" b="1" dirty="0"/>
              <a:t>1.način ARITMETIČKA METODA</a:t>
            </a:r>
            <a:endParaRPr lang="hr-HR" sz="2400"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EAED64C-E290-495F-B6D4-78729110D0B6}"/>
                  </a:ext>
                </a:extLst>
              </p:cNvPr>
              <p:cNvSpPr>
                <a:spLocks noGrp="1"/>
              </p:cNvSpPr>
              <p:nvPr>
                <p:ph sz="half" idx="1"/>
              </p:nvPr>
            </p:nvSpPr>
            <p:spPr>
              <a:xfrm>
                <a:off x="2125385" y="1524000"/>
                <a:ext cx="9046197" cy="4585252"/>
              </a:xfrm>
            </p:spPr>
            <p:txBody>
              <a:bodyPr>
                <a:normAutofit/>
              </a:bodyPr>
              <a:lstStyle/>
              <a:p>
                <a:pPr marL="0" indent="0">
                  <a:buNone/>
                </a:pPr>
                <a:endParaRPr lang="hr-HR" sz="2400" b="1" u="sng" dirty="0"/>
              </a:p>
              <a:p>
                <a:pPr>
                  <a:buFont typeface="Wingdings" panose="05000000000000000000" pitchFamily="2" charset="2"/>
                  <a:buChar char="§"/>
                </a:pPr>
                <a:r>
                  <a:rPr lang="hr-HR" sz="2200" dirty="0"/>
                  <a:t>Za 1 h tata obere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m:t>
                        </m:r>
                      </m:num>
                      <m:den>
                        <m:r>
                          <a:rPr lang="hr-HR" sz="2200">
                            <a:latin typeface="Cambria Math" panose="02040503050406030204" pitchFamily="18" charset="0"/>
                          </a:rPr>
                          <m:t>10</m:t>
                        </m:r>
                      </m:den>
                    </m:f>
                  </m:oMath>
                </a14:m>
                <a:r>
                  <a:rPr lang="hr-HR" sz="2200" dirty="0"/>
                  <a:t> , a mama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m:t>
                        </m:r>
                      </m:num>
                      <m:den>
                        <m:r>
                          <a:rPr lang="hr-HR" sz="2200">
                            <a:latin typeface="Cambria Math" panose="02040503050406030204" pitchFamily="18" charset="0"/>
                          </a:rPr>
                          <m:t>12</m:t>
                        </m:r>
                      </m:den>
                    </m:f>
                  </m:oMath>
                </a14:m>
                <a:r>
                  <a:rPr lang="hr-HR" sz="2200" dirty="0"/>
                  <a:t>  vinograda.</a:t>
                </a:r>
              </a:p>
              <a:p>
                <a:pPr>
                  <a:buFont typeface="Wingdings" panose="05000000000000000000" pitchFamily="2" charset="2"/>
                  <a:buChar char="§"/>
                </a:pPr>
                <a:r>
                  <a:rPr lang="hr-HR" sz="2200" dirty="0"/>
                  <a:t>za 4 h oberu   4·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m:t>
                        </m:r>
                      </m:num>
                      <m:den>
                        <m:r>
                          <a:rPr lang="hr-HR" sz="2200">
                            <a:latin typeface="Cambria Math" panose="02040503050406030204" pitchFamily="18" charset="0"/>
                          </a:rPr>
                          <m:t>10</m:t>
                        </m:r>
                      </m:den>
                    </m:f>
                  </m:oMath>
                </a14:m>
                <a:r>
                  <a:rPr lang="hr-HR" sz="2200" dirty="0"/>
                  <a:t>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m:t>
                        </m:r>
                      </m:num>
                      <m:den>
                        <m:r>
                          <a:rPr lang="hr-HR" sz="2200">
                            <a:latin typeface="Cambria Math" panose="02040503050406030204" pitchFamily="18" charset="0"/>
                          </a:rPr>
                          <m:t>12</m:t>
                        </m:r>
                      </m:den>
                    </m:f>
                  </m:oMath>
                </a14:m>
                <a:r>
                  <a:rPr lang="hr-HR" sz="2200" dirty="0"/>
                  <a:t>)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11</m:t>
                        </m:r>
                      </m:num>
                      <m:den>
                        <m:r>
                          <a:rPr lang="hr-HR" sz="2200">
                            <a:latin typeface="Cambria Math" panose="02040503050406030204" pitchFamily="18" charset="0"/>
                          </a:rPr>
                          <m:t>15</m:t>
                        </m:r>
                      </m:den>
                    </m:f>
                  </m:oMath>
                </a14:m>
                <a:endParaRPr lang="hr-HR" sz="2200" dirty="0"/>
              </a:p>
              <a:p>
                <a:pPr>
                  <a:buFont typeface="Wingdings" panose="05000000000000000000" pitchFamily="2" charset="2"/>
                  <a:buChar char="§"/>
                </a:pPr>
                <a:r>
                  <a:rPr lang="hr-HR" sz="2200" dirty="0"/>
                  <a:t>Za 3 h sin obere 1 -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11</m:t>
                        </m:r>
                      </m:num>
                      <m:den>
                        <m:r>
                          <a:rPr lang="hr-HR" sz="2200">
                            <a:latin typeface="Cambria Math" panose="02040503050406030204" pitchFamily="18" charset="0"/>
                          </a:rPr>
                          <m:t>15</m:t>
                        </m:r>
                      </m:den>
                    </m:f>
                  </m:oMath>
                </a14:m>
                <a:r>
                  <a:rPr lang="hr-HR" sz="2200" dirty="0"/>
                  <a:t>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4</m:t>
                        </m:r>
                      </m:num>
                      <m:den>
                        <m:r>
                          <a:rPr lang="hr-HR" sz="2200">
                            <a:latin typeface="Cambria Math" panose="02040503050406030204" pitchFamily="18" charset="0"/>
                          </a:rPr>
                          <m:t>15</m:t>
                        </m:r>
                      </m:den>
                    </m:f>
                  </m:oMath>
                </a14:m>
                <a:r>
                  <a:rPr lang="hr-HR" sz="2200" dirty="0"/>
                  <a:t>  vinograda</a:t>
                </a:r>
              </a:p>
              <a:p>
                <a:pPr>
                  <a:buFont typeface="Wingdings" panose="05000000000000000000" pitchFamily="2" charset="2"/>
                  <a:buChar char="§"/>
                </a:pPr>
                <a:r>
                  <a:rPr lang="hr-HR" sz="2200" dirty="0"/>
                  <a:t>Za 1 h  sin  obere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1</m:t>
                        </m:r>
                      </m:num>
                      <m:den>
                        <m:r>
                          <a:rPr lang="hr-HR" sz="2200">
                            <a:latin typeface="Cambria Math" panose="02040503050406030204" pitchFamily="18" charset="0"/>
                          </a:rPr>
                          <m:t>3</m:t>
                        </m:r>
                      </m:den>
                    </m:f>
                  </m:oMath>
                </a14:m>
                <a:r>
                  <a:rPr lang="hr-HR" sz="2200" dirty="0"/>
                  <a:t>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4</m:t>
                        </m:r>
                      </m:num>
                      <m:den>
                        <m:r>
                          <a:rPr lang="hr-HR" sz="2200">
                            <a:latin typeface="Cambria Math" panose="02040503050406030204" pitchFamily="18" charset="0"/>
                          </a:rPr>
                          <m:t>15</m:t>
                        </m:r>
                      </m:den>
                    </m:f>
                  </m:oMath>
                </a14:m>
                <a:r>
                  <a:rPr lang="hr-HR" sz="2200" dirty="0"/>
                  <a:t>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4</m:t>
                        </m:r>
                      </m:num>
                      <m:den>
                        <m:r>
                          <a:rPr lang="hr-HR" sz="2200">
                            <a:latin typeface="Cambria Math" panose="02040503050406030204" pitchFamily="18" charset="0"/>
                          </a:rPr>
                          <m:t>45</m:t>
                        </m:r>
                      </m:den>
                    </m:f>
                  </m:oMath>
                </a14:m>
                <a:r>
                  <a:rPr lang="hr-HR" sz="2200" dirty="0"/>
                  <a:t>  vinograda</a:t>
                </a:r>
              </a:p>
              <a:p>
                <a:pPr>
                  <a:buFont typeface="Wingdings" panose="05000000000000000000" pitchFamily="2" charset="2"/>
                  <a:buChar char="§"/>
                </a:pPr>
                <a:r>
                  <a:rPr lang="hr-HR" sz="2200" dirty="0"/>
                  <a:t>Za cijeli vinograd sinu treba</a:t>
                </a:r>
              </a:p>
              <a:p>
                <a:pPr marL="0" indent="0">
                  <a:buNone/>
                </a:pPr>
                <a:r>
                  <a:rPr lang="hr-HR" sz="2200" dirty="0"/>
                  <a:t>               x · </a:t>
                </a:r>
                <a14:m>
                  <m:oMath xmlns:m="http://schemas.openxmlformats.org/officeDocument/2006/math">
                    <m:f>
                      <m:fPr>
                        <m:ctrlPr>
                          <a:rPr lang="hr-HR" sz="2200" i="1">
                            <a:latin typeface="Cambria Math" panose="02040503050406030204" pitchFamily="18" charset="0"/>
                          </a:rPr>
                        </m:ctrlPr>
                      </m:fPr>
                      <m:num>
                        <m:r>
                          <a:rPr lang="hr-HR" sz="2200">
                            <a:latin typeface="Cambria Math" panose="02040503050406030204" pitchFamily="18" charset="0"/>
                          </a:rPr>
                          <m:t>4</m:t>
                        </m:r>
                      </m:num>
                      <m:den>
                        <m:r>
                          <a:rPr lang="hr-HR" sz="2200">
                            <a:latin typeface="Cambria Math" panose="02040503050406030204" pitchFamily="18" charset="0"/>
                          </a:rPr>
                          <m:t>45</m:t>
                        </m:r>
                      </m:den>
                    </m:f>
                    <m:r>
                      <a:rPr lang="hr-HR" sz="2200">
                        <a:latin typeface="Cambria Math" panose="02040503050406030204" pitchFamily="18" charset="0"/>
                      </a:rPr>
                      <m:t> </m:t>
                    </m:r>
                  </m:oMath>
                </a14:m>
                <a:r>
                  <a:rPr lang="hr-HR" sz="2200" dirty="0"/>
                  <a:t>= 1 </a:t>
                </a:r>
              </a:p>
              <a:p>
                <a:pPr marL="0" indent="0">
                  <a:buNone/>
                </a:pPr>
                <a:r>
                  <a:rPr lang="hr-HR" sz="3200" dirty="0"/>
                  <a:t> </a:t>
                </a:r>
                <a:r>
                  <a:rPr lang="hr-HR" sz="2200" dirty="0"/>
                  <a:t>x</a:t>
                </a:r>
                <a:r>
                  <a:rPr lang="hr-HR" sz="3200" dirty="0"/>
                  <a:t> </a:t>
                </a:r>
                <a:r>
                  <a:rPr lang="hr-HR" sz="2200" dirty="0"/>
                  <a:t>=</a:t>
                </a:r>
                <a14:m>
                  <m:oMath xmlns:m="http://schemas.openxmlformats.org/officeDocument/2006/math">
                    <m:f>
                      <m:fPr>
                        <m:ctrlPr>
                          <a:rPr lang="hr-HR" sz="2200" b="1" i="1">
                            <a:latin typeface="Cambria Math" panose="02040503050406030204" pitchFamily="18" charset="0"/>
                          </a:rPr>
                        </m:ctrlPr>
                      </m:fPr>
                      <m:num>
                        <m:r>
                          <a:rPr lang="hr-HR" sz="2200" b="1" i="1">
                            <a:latin typeface="Cambria Math" panose="02040503050406030204" pitchFamily="18" charset="0"/>
                          </a:rPr>
                          <m:t>𝟒𝟓</m:t>
                        </m:r>
                      </m:num>
                      <m:den>
                        <m:r>
                          <a:rPr lang="hr-HR" sz="2200" b="1" i="1">
                            <a:latin typeface="Cambria Math" panose="02040503050406030204" pitchFamily="18" charset="0"/>
                          </a:rPr>
                          <m:t>𝟒</m:t>
                        </m:r>
                      </m:den>
                    </m:f>
                  </m:oMath>
                </a14:m>
                <a:r>
                  <a:rPr lang="hr-HR" sz="2200" b="1" dirty="0"/>
                  <a:t> h= 11h15min</a:t>
                </a:r>
              </a:p>
            </p:txBody>
          </p:sp>
        </mc:Choice>
        <mc:Fallback xmlns="">
          <p:sp>
            <p:nvSpPr>
              <p:cNvPr id="4" name="Content Placeholder 2">
                <a:extLst>
                  <a:ext uri="{FF2B5EF4-FFF2-40B4-BE49-F238E27FC236}">
                    <a16:creationId xmlns="" xmlns:a16="http://schemas.microsoft.com/office/drawing/2014/main" xmlns:a14="http://schemas.microsoft.com/office/drawing/2010/main" id="{4EAED64C-E290-495F-B6D4-78729110D0B6}"/>
                  </a:ext>
                </a:extLst>
              </p:cNvPr>
              <p:cNvSpPr>
                <a:spLocks noGrp="1" noRot="1" noChangeAspect="1" noMove="1" noResize="1" noEditPoints="1" noAdjustHandles="1" noChangeArrowheads="1" noChangeShapeType="1" noTextEdit="1"/>
              </p:cNvSpPr>
              <p:nvPr>
                <p:ph sz="half" idx="1"/>
              </p:nvPr>
            </p:nvSpPr>
            <p:spPr>
              <a:xfrm>
                <a:off x="2125385" y="1524000"/>
                <a:ext cx="9046197" cy="4585252"/>
              </a:xfrm>
              <a:blipFill rotWithShape="1">
                <a:blip r:embed="rId2"/>
                <a:stretch>
                  <a:fillRect l="-1752" t="-1064" b="-2793"/>
                </a:stretch>
              </a:blipFill>
            </p:spPr>
            <p:txBody>
              <a:bodyPr/>
              <a:lstStyle/>
              <a:p>
                <a:r>
                  <a:rPr lang="en-US">
                    <a:noFill/>
                  </a:rPr>
                  <a:t> </a:t>
                </a:r>
              </a:p>
            </p:txBody>
          </p:sp>
        </mc:Fallback>
      </mc:AlternateContent>
      <p:sp>
        <p:nvSpPr>
          <p:cNvPr id="5" name="TekstniOkvir 4">
            <a:extLst>
              <a:ext uri="{FF2B5EF4-FFF2-40B4-BE49-F238E27FC236}">
                <a16:creationId xmlns:a16="http://schemas.microsoft.com/office/drawing/2014/main" id="{5DA85245-07A5-4329-89D9-6D7959C31E50}"/>
              </a:ext>
            </a:extLst>
          </p:cNvPr>
          <p:cNvSpPr txBox="1"/>
          <p:nvPr/>
        </p:nvSpPr>
        <p:spPr>
          <a:xfrm>
            <a:off x="8799443" y="5380383"/>
            <a:ext cx="1643270" cy="369332"/>
          </a:xfrm>
          <a:prstGeom prst="rect">
            <a:avLst/>
          </a:prstGeom>
          <a:noFill/>
        </p:spPr>
        <p:txBody>
          <a:bodyPr wrap="square" rtlCol="0">
            <a:spAutoFit/>
          </a:bodyPr>
          <a:lstStyle/>
          <a:p>
            <a:r>
              <a:rPr lang="hr-HR" dirty="0">
                <a:hlinkClick r:id="rId3" action="ppaction://hlinksldjump"/>
              </a:rPr>
              <a:t>POVRATAK</a:t>
            </a:r>
            <a:endParaRPr lang="hr-HR" dirty="0"/>
          </a:p>
        </p:txBody>
      </p:sp>
    </p:spTree>
    <p:extLst>
      <p:ext uri="{BB962C8B-B14F-4D97-AF65-F5344CB8AC3E}">
        <p14:creationId xmlns:p14="http://schemas.microsoft.com/office/powerpoint/2010/main" val="34288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CEEA77-F193-488B-B0A9-530AF4693C56}"/>
              </a:ext>
            </a:extLst>
          </p:cNvPr>
          <p:cNvSpPr>
            <a:spLocks noGrp="1"/>
          </p:cNvSpPr>
          <p:nvPr>
            <p:ph type="title"/>
          </p:nvPr>
        </p:nvSpPr>
        <p:spPr>
          <a:xfrm>
            <a:off x="1837552" y="120528"/>
            <a:ext cx="8911687" cy="1280890"/>
          </a:xfrm>
        </p:spPr>
        <p:txBody>
          <a:bodyPr>
            <a:normAutofit/>
          </a:bodyPr>
          <a:lstStyle/>
          <a:p>
            <a:r>
              <a:rPr lang="hr-HR" sz="2400" b="1" dirty="0"/>
              <a:t>Rješenje ZADATAK 18. </a:t>
            </a:r>
            <a:r>
              <a:rPr lang="hr-HR" sz="2400" dirty="0"/>
              <a:t>(Županijsko natjecanje 1998.)</a:t>
            </a:r>
            <a:br>
              <a:rPr lang="hr-HR" sz="2400" b="1" dirty="0"/>
            </a:br>
            <a:br>
              <a:rPr lang="hr-HR" sz="2400" b="1" dirty="0"/>
            </a:br>
            <a:r>
              <a:rPr lang="hr-HR" sz="2400" b="1" dirty="0"/>
              <a:t>2.način DESCARTESOVA METODA</a:t>
            </a:r>
            <a:endParaRPr lang="hr-HR" sz="2400"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32783A-CF2A-41E8-BFD1-9C78DBE3D294}"/>
                  </a:ext>
                </a:extLst>
              </p:cNvPr>
              <p:cNvSpPr txBox="1">
                <a:spLocks/>
              </p:cNvSpPr>
              <p:nvPr/>
            </p:nvSpPr>
            <p:spPr>
              <a:xfrm>
                <a:off x="1982641" y="1401417"/>
                <a:ext cx="9705775" cy="5237921"/>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hr-HR" sz="2400" dirty="0"/>
                  <a:t>X- broj sati potrebnih da sin sam obere vinograd</a:t>
                </a:r>
              </a:p>
              <a:p>
                <a:pPr marL="0" indent="0">
                  <a:buFont typeface="Wingdings 3" charset="2"/>
                  <a:buNone/>
                </a:pPr>
                <a:r>
                  <a:rPr lang="hr-HR" sz="2400" dirty="0"/>
                  <a:t>Ako rade svi zajedno, onda mama i tata beru 4 sata, a sin 3 sata da bi obrali vinograd.</a:t>
                </a:r>
              </a:p>
              <a:p>
                <a:pPr marL="0" indent="0">
                  <a:buFont typeface="Wingdings 3" charset="2"/>
                  <a:buNone/>
                </a:pPr>
                <a:endParaRPr lang="hr-HR" sz="2400" dirty="0"/>
              </a:p>
              <a:p>
                <a:pPr marL="0" indent="0">
                  <a:buFont typeface="Wingdings 3" charset="2"/>
                  <a:buNone/>
                </a:pPr>
                <a:r>
                  <a:rPr lang="hr-HR" sz="2400" dirty="0"/>
                  <a:t>Jednadžba  </a:t>
                </a:r>
                <a14:m>
                  <m:oMath xmlns:m="http://schemas.openxmlformats.org/officeDocument/2006/math">
                    <m:f>
                      <m:fPr>
                        <m:ctrlPr>
                          <a:rPr lang="hr-HR" sz="2800" b="1" i="1">
                            <a:latin typeface="Cambria Math" panose="02040503050406030204" pitchFamily="18" charset="0"/>
                          </a:rPr>
                        </m:ctrlPr>
                      </m:fPr>
                      <m:num>
                        <m:r>
                          <a:rPr lang="hr-HR" sz="2800" b="1" i="1">
                            <a:latin typeface="Cambria Math"/>
                          </a:rPr>
                          <m:t>𝟒</m:t>
                        </m:r>
                      </m:num>
                      <m:den>
                        <m:r>
                          <a:rPr lang="hr-HR" sz="2800" b="1" i="1" smtClean="0">
                            <a:latin typeface="Cambria Math"/>
                          </a:rPr>
                          <m:t>𝟏𝟎</m:t>
                        </m:r>
                      </m:den>
                    </m:f>
                  </m:oMath>
                </a14:m>
                <a:r>
                  <a:rPr lang="hr-HR" sz="2800" b="1" dirty="0"/>
                  <a:t> + </a:t>
                </a:r>
                <a14:m>
                  <m:oMath xmlns:m="http://schemas.openxmlformats.org/officeDocument/2006/math">
                    <m:f>
                      <m:fPr>
                        <m:ctrlPr>
                          <a:rPr lang="hr-HR" sz="2800" b="1" i="1">
                            <a:latin typeface="Cambria Math" panose="02040503050406030204" pitchFamily="18" charset="0"/>
                          </a:rPr>
                        </m:ctrlPr>
                      </m:fPr>
                      <m:num>
                        <m:r>
                          <a:rPr lang="hr-HR" sz="2800" b="1" i="1">
                            <a:latin typeface="Cambria Math"/>
                          </a:rPr>
                          <m:t>𝟒</m:t>
                        </m:r>
                      </m:num>
                      <m:den>
                        <m:r>
                          <a:rPr lang="hr-HR" sz="2800" b="1" i="1" smtClean="0">
                            <a:latin typeface="Cambria Math"/>
                          </a:rPr>
                          <m:t>𝟏𝟐</m:t>
                        </m:r>
                      </m:den>
                    </m:f>
                  </m:oMath>
                </a14:m>
                <a:r>
                  <a:rPr lang="hr-HR" sz="2800" b="1" dirty="0"/>
                  <a:t> + </a:t>
                </a:r>
                <a14:m>
                  <m:oMath xmlns:m="http://schemas.openxmlformats.org/officeDocument/2006/math">
                    <m:f>
                      <m:fPr>
                        <m:ctrlPr>
                          <a:rPr lang="hr-HR" sz="2800" b="1" i="1">
                            <a:latin typeface="Cambria Math" panose="02040503050406030204" pitchFamily="18" charset="0"/>
                          </a:rPr>
                        </m:ctrlPr>
                      </m:fPr>
                      <m:num>
                        <m:r>
                          <a:rPr lang="hr-HR" sz="2800" b="1" i="1" smtClean="0">
                            <a:latin typeface="Cambria Math"/>
                          </a:rPr>
                          <m:t>𝟑</m:t>
                        </m:r>
                      </m:num>
                      <m:den>
                        <m:r>
                          <a:rPr lang="hr-HR" sz="2800" b="1" i="1" smtClean="0">
                            <a:latin typeface="Cambria Math"/>
                          </a:rPr>
                          <m:t>𝒙</m:t>
                        </m:r>
                      </m:den>
                    </m:f>
                  </m:oMath>
                </a14:m>
                <a:r>
                  <a:rPr lang="hr-HR" sz="2800" b="1" dirty="0"/>
                  <a:t> =1</a:t>
                </a:r>
              </a:p>
              <a:p>
                <a:pPr marL="0" indent="0">
                  <a:buFont typeface="Wingdings 3" charset="2"/>
                  <a:buNone/>
                </a:pPr>
                <a:endParaRPr lang="hr-HR" sz="2800" b="1" dirty="0"/>
              </a:p>
              <a:p>
                <a:pPr marL="0" indent="0">
                  <a:buFont typeface="Wingdings 3" charset="2"/>
                  <a:buNone/>
                </a:pPr>
                <a:r>
                  <a:rPr lang="hr-HR" sz="2400" dirty="0"/>
                  <a:t>                       </a:t>
                </a:r>
                <a14:m>
                  <m:oMath xmlns:m="http://schemas.openxmlformats.org/officeDocument/2006/math">
                    <m:f>
                      <m:fPr>
                        <m:ctrlPr>
                          <a:rPr lang="hr-HR" sz="2400" i="1">
                            <a:latin typeface="Cambria Math" panose="02040503050406030204" pitchFamily="18" charset="0"/>
                          </a:rPr>
                        </m:ctrlPr>
                      </m:fPr>
                      <m:num>
                        <m:r>
                          <a:rPr lang="hr-HR" sz="2400" i="1" smtClean="0">
                            <a:latin typeface="Cambria Math"/>
                          </a:rPr>
                          <m:t>2</m:t>
                        </m:r>
                      </m:num>
                      <m:den>
                        <m:r>
                          <a:rPr lang="hr-HR" sz="2400" i="1" smtClean="0">
                            <a:latin typeface="Cambria Math"/>
                          </a:rPr>
                          <m:t>5</m:t>
                        </m:r>
                      </m:den>
                    </m:f>
                  </m:oMath>
                </a14:m>
                <a:r>
                  <a:rPr lang="hr-HR" sz="2400" dirty="0"/>
                  <a:t> + </a:t>
                </a:r>
                <a14:m>
                  <m:oMath xmlns:m="http://schemas.openxmlformats.org/officeDocument/2006/math">
                    <m:f>
                      <m:fPr>
                        <m:ctrlPr>
                          <a:rPr lang="hr-HR" sz="2400" i="1">
                            <a:latin typeface="Cambria Math" panose="02040503050406030204" pitchFamily="18" charset="0"/>
                          </a:rPr>
                        </m:ctrlPr>
                      </m:fPr>
                      <m:num>
                        <m:r>
                          <a:rPr lang="hr-HR" sz="2400" i="1" smtClean="0">
                            <a:latin typeface="Cambria Math"/>
                          </a:rPr>
                          <m:t>1</m:t>
                        </m:r>
                      </m:num>
                      <m:den>
                        <m:r>
                          <a:rPr lang="hr-HR" sz="2400" i="1" smtClean="0">
                            <a:latin typeface="Cambria Math"/>
                          </a:rPr>
                          <m:t>3</m:t>
                        </m:r>
                      </m:den>
                    </m:f>
                  </m:oMath>
                </a14:m>
                <a:r>
                  <a:rPr lang="hr-HR" sz="2400" dirty="0"/>
                  <a:t> + </a:t>
                </a:r>
                <a14:m>
                  <m:oMath xmlns:m="http://schemas.openxmlformats.org/officeDocument/2006/math">
                    <m:f>
                      <m:fPr>
                        <m:ctrlPr>
                          <a:rPr lang="hr-HR" sz="2400" i="1">
                            <a:latin typeface="Cambria Math" panose="02040503050406030204" pitchFamily="18" charset="0"/>
                          </a:rPr>
                        </m:ctrlPr>
                      </m:fPr>
                      <m:num>
                        <m:r>
                          <a:rPr lang="hr-HR" sz="2400" i="1">
                            <a:latin typeface="Cambria Math"/>
                          </a:rPr>
                          <m:t>3</m:t>
                        </m:r>
                      </m:num>
                      <m:den>
                        <m:r>
                          <a:rPr lang="hr-HR" sz="2400" i="1">
                            <a:latin typeface="Cambria Math"/>
                          </a:rPr>
                          <m:t>𝑥</m:t>
                        </m:r>
                      </m:den>
                    </m:f>
                  </m:oMath>
                </a14:m>
                <a:r>
                  <a:rPr lang="hr-HR" sz="2400" dirty="0"/>
                  <a:t> =1</a:t>
                </a:r>
              </a:p>
              <a:p>
                <a:pPr marL="0" indent="0">
                  <a:buNone/>
                </a:pPr>
                <a:r>
                  <a:rPr lang="hr-HR" sz="2400" dirty="0"/>
                  <a:t>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 </m:t>
                        </m:r>
                        <m:r>
                          <a:rPr lang="hr-HR" sz="2400" b="0" i="1" smtClean="0">
                            <a:latin typeface="Cambria Math" panose="02040503050406030204" pitchFamily="18" charset="0"/>
                          </a:rPr>
                          <m:t>6</m:t>
                        </m:r>
                      </m:num>
                      <m:den>
                        <m:r>
                          <a:rPr lang="hr-HR" sz="2400" b="0" i="1" smtClean="0">
                            <a:latin typeface="Cambria Math" panose="02040503050406030204" pitchFamily="18" charset="0"/>
                          </a:rPr>
                          <m:t>1</m:t>
                        </m:r>
                        <m:r>
                          <a:rPr lang="hr-HR" sz="2400" i="1">
                            <a:latin typeface="Cambria Math"/>
                          </a:rPr>
                          <m:t>5</m:t>
                        </m:r>
                      </m:den>
                    </m:f>
                  </m:oMath>
                </a14:m>
                <a:r>
                  <a:rPr lang="hr-HR" sz="2400" dirty="0"/>
                  <a:t> + </a:t>
                </a:r>
                <a14:m>
                  <m:oMath xmlns:m="http://schemas.openxmlformats.org/officeDocument/2006/math">
                    <m:f>
                      <m:fPr>
                        <m:ctrlPr>
                          <a:rPr lang="hr-HR" sz="2400" i="1">
                            <a:latin typeface="Cambria Math" panose="02040503050406030204" pitchFamily="18" charset="0"/>
                          </a:rPr>
                        </m:ctrlPr>
                      </m:fPr>
                      <m:num>
                        <m:r>
                          <a:rPr lang="hr-HR" sz="2400" b="0" i="1" smtClean="0">
                            <a:latin typeface="Cambria Math" panose="02040503050406030204" pitchFamily="18" charset="0"/>
                          </a:rPr>
                          <m:t>5</m:t>
                        </m:r>
                      </m:num>
                      <m:den>
                        <m:r>
                          <a:rPr lang="hr-HR" sz="2400" b="0" i="1" smtClean="0">
                            <a:latin typeface="Cambria Math" panose="02040503050406030204" pitchFamily="18" charset="0"/>
                          </a:rPr>
                          <m:t>15</m:t>
                        </m:r>
                      </m:den>
                    </m:f>
                  </m:oMath>
                </a14:m>
                <a:r>
                  <a:rPr lang="hr-HR" sz="2400" dirty="0"/>
                  <a:t> + </a:t>
                </a:r>
                <a14:m>
                  <m:oMath xmlns:m="http://schemas.openxmlformats.org/officeDocument/2006/math">
                    <m:f>
                      <m:fPr>
                        <m:ctrlPr>
                          <a:rPr lang="hr-HR" sz="2400" i="1">
                            <a:latin typeface="Cambria Math" panose="02040503050406030204" pitchFamily="18" charset="0"/>
                          </a:rPr>
                        </m:ctrlPr>
                      </m:fPr>
                      <m:num>
                        <m:r>
                          <a:rPr lang="hr-HR" sz="2400" i="1">
                            <a:latin typeface="Cambria Math"/>
                          </a:rPr>
                          <m:t>3</m:t>
                        </m:r>
                      </m:num>
                      <m:den>
                        <m:r>
                          <a:rPr lang="hr-HR" sz="2400" i="1">
                            <a:latin typeface="Cambria Math"/>
                          </a:rPr>
                          <m:t>𝑥</m:t>
                        </m:r>
                      </m:den>
                    </m:f>
                  </m:oMath>
                </a14:m>
                <a:r>
                  <a:rPr lang="hr-HR" sz="2400" dirty="0"/>
                  <a:t> =</a:t>
                </a:r>
                <a14:m>
                  <m:oMath xmlns:m="http://schemas.openxmlformats.org/officeDocument/2006/math">
                    <m:f>
                      <m:fPr>
                        <m:ctrlPr>
                          <a:rPr lang="hr-HR" sz="2400" i="1" dirty="0" smtClean="0">
                            <a:latin typeface="Cambria Math" panose="02040503050406030204" pitchFamily="18" charset="0"/>
                          </a:rPr>
                        </m:ctrlPr>
                      </m:fPr>
                      <m:num>
                        <m:r>
                          <a:rPr lang="hr-HR" sz="2400" b="0" i="1" dirty="0" smtClean="0">
                            <a:latin typeface="Cambria Math" panose="02040503050406030204" pitchFamily="18" charset="0"/>
                          </a:rPr>
                          <m:t>15</m:t>
                        </m:r>
                      </m:num>
                      <m:den>
                        <m:r>
                          <a:rPr lang="hr-HR" sz="2400" b="0" i="1" dirty="0" smtClean="0">
                            <a:latin typeface="Cambria Math" panose="02040503050406030204" pitchFamily="18" charset="0"/>
                          </a:rPr>
                          <m:t>15</m:t>
                        </m:r>
                      </m:den>
                    </m:f>
                  </m:oMath>
                </a14:m>
                <a:endParaRPr lang="hr-HR" sz="2400" dirty="0"/>
              </a:p>
              <a:p>
                <a:pPr marL="0" indent="0">
                  <a:buNone/>
                </a:pPr>
                <a:r>
                  <a:rPr lang="hr-HR" sz="2400" dirty="0"/>
                  <a:t>                       </a:t>
                </a:r>
                <a14:m>
                  <m:oMath xmlns:m="http://schemas.openxmlformats.org/officeDocument/2006/math">
                    <m:f>
                      <m:fPr>
                        <m:ctrlPr>
                          <a:rPr lang="en-US" sz="2400" i="1">
                            <a:latin typeface="Cambria Math" panose="02040503050406030204" pitchFamily="18" charset="0"/>
                          </a:rPr>
                        </m:ctrlPr>
                      </m:fPr>
                      <m:num>
                        <m:r>
                          <a:rPr lang="hr-HR" sz="2400" i="1">
                            <a:latin typeface="Cambria Math"/>
                          </a:rPr>
                          <m:t>3</m:t>
                        </m:r>
                      </m:num>
                      <m:den>
                        <m:r>
                          <a:rPr lang="hr-HR" sz="2400" i="1">
                            <a:latin typeface="Cambria Math"/>
                          </a:rPr>
                          <m:t>𝑥</m:t>
                        </m:r>
                      </m:den>
                    </m:f>
                  </m:oMath>
                </a14:m>
                <a:r>
                  <a:rPr lang="hr-HR" sz="2400" dirty="0"/>
                  <a:t> = </a:t>
                </a:r>
                <a14:m>
                  <m:oMath xmlns:m="http://schemas.openxmlformats.org/officeDocument/2006/math">
                    <m:f>
                      <m:fPr>
                        <m:ctrlPr>
                          <a:rPr lang="hr-HR" sz="2400" i="1">
                            <a:latin typeface="Cambria Math" panose="02040503050406030204" pitchFamily="18" charset="0"/>
                          </a:rPr>
                        </m:ctrlPr>
                      </m:fPr>
                      <m:num>
                        <m:r>
                          <a:rPr lang="hr-HR" sz="2400" i="1">
                            <a:latin typeface="Cambria Math"/>
                          </a:rPr>
                          <m:t>4</m:t>
                        </m:r>
                      </m:num>
                      <m:den>
                        <m:r>
                          <a:rPr lang="hr-HR" sz="2400" i="1">
                            <a:latin typeface="Cambria Math"/>
                          </a:rPr>
                          <m:t>15</m:t>
                        </m:r>
                      </m:den>
                    </m:f>
                  </m:oMath>
                </a14:m>
                <a:r>
                  <a:rPr lang="hr-HR" sz="2400" dirty="0"/>
                  <a:t> </a:t>
                </a:r>
              </a:p>
              <a:p>
                <a:pPr marL="0" indent="0">
                  <a:buNone/>
                </a:pPr>
                <a:r>
                  <a:rPr lang="hr-HR" sz="2400" dirty="0"/>
                  <a:t>        </a:t>
                </a:r>
              </a:p>
              <a:p>
                <a:pPr marL="0" indent="0">
                  <a:buFont typeface="Wingdings 3" charset="2"/>
                  <a:buNone/>
                </a:pPr>
                <a:r>
                  <a:rPr lang="hr-HR" sz="2400" dirty="0"/>
                  <a:t>                      4x=45</a:t>
                </a:r>
              </a:p>
              <a:p>
                <a:pPr marL="0" indent="0">
                  <a:buFont typeface="Wingdings 3" charset="2"/>
                  <a:buNone/>
                </a:pPr>
                <a:r>
                  <a:rPr lang="hr-HR" sz="2400" dirty="0"/>
                  <a:t>                       </a:t>
                </a:r>
                <a:r>
                  <a:rPr lang="hr-HR" sz="2400" b="1" dirty="0"/>
                  <a:t>x=</a:t>
                </a:r>
                <a14:m>
                  <m:oMath xmlns:m="http://schemas.openxmlformats.org/officeDocument/2006/math">
                    <m:f>
                      <m:fPr>
                        <m:ctrlPr>
                          <a:rPr lang="hr-HR" sz="2400" b="1" i="1" smtClean="0">
                            <a:latin typeface="Cambria Math" panose="02040503050406030204" pitchFamily="18" charset="0"/>
                          </a:rPr>
                        </m:ctrlPr>
                      </m:fPr>
                      <m:num>
                        <m:r>
                          <a:rPr lang="hr-HR" sz="2400" b="1" i="1" smtClean="0">
                            <a:latin typeface="Cambria Math"/>
                          </a:rPr>
                          <m:t> </m:t>
                        </m:r>
                        <m:r>
                          <a:rPr lang="hr-HR" sz="2400" b="1" i="1" smtClean="0">
                            <a:latin typeface="Cambria Math"/>
                          </a:rPr>
                          <m:t>𝟒𝟓</m:t>
                        </m:r>
                      </m:num>
                      <m:den>
                        <m:r>
                          <a:rPr lang="hr-HR" sz="2400" b="1" i="1" smtClean="0">
                            <a:latin typeface="Cambria Math"/>
                          </a:rPr>
                          <m:t>𝟒</m:t>
                        </m:r>
                      </m:den>
                    </m:f>
                  </m:oMath>
                </a14:m>
                <a:r>
                  <a:rPr lang="hr-HR" sz="2400" b="1" dirty="0"/>
                  <a:t> = 11.25 h =  11h  i  15 min</a:t>
                </a:r>
                <a:endParaRPr lang="en-US" sz="2400" b="1" dirty="0"/>
              </a:p>
            </p:txBody>
          </p:sp>
        </mc:Choice>
        <mc:Fallback xmlns="">
          <p:sp>
            <p:nvSpPr>
              <p:cNvPr id="4" name="Content Placeholder 3">
                <a:extLst>
                  <a:ext uri="{FF2B5EF4-FFF2-40B4-BE49-F238E27FC236}">
                    <a16:creationId xmlns="" xmlns:a16="http://schemas.microsoft.com/office/drawing/2014/main" xmlns:a14="http://schemas.microsoft.com/office/drawing/2010/main" id="{5E32783A-CF2A-41E8-BFD1-9C78DBE3D294}"/>
                  </a:ext>
                </a:extLst>
              </p:cNvPr>
              <p:cNvSpPr txBox="1">
                <a:spLocks noRot="1" noChangeAspect="1" noMove="1" noResize="1" noEditPoints="1" noAdjustHandles="1" noChangeArrowheads="1" noChangeShapeType="1" noTextEdit="1"/>
              </p:cNvSpPr>
              <p:nvPr/>
            </p:nvSpPr>
            <p:spPr>
              <a:xfrm>
                <a:off x="1982641" y="1401417"/>
                <a:ext cx="9705775" cy="5237921"/>
              </a:xfrm>
              <a:prstGeom prst="rect">
                <a:avLst/>
              </a:prstGeom>
              <a:blipFill rotWithShape="1">
                <a:blip r:embed="rId2"/>
                <a:stretch>
                  <a:fillRect l="-942" t="-1746" r="-126"/>
                </a:stretch>
              </a:blipFill>
            </p:spPr>
            <p:txBody>
              <a:bodyPr/>
              <a:lstStyle/>
              <a:p>
                <a:r>
                  <a:rPr lang="en-US">
                    <a:noFill/>
                  </a:rPr>
                  <a:t> </a:t>
                </a:r>
              </a:p>
            </p:txBody>
          </p:sp>
        </mc:Fallback>
      </mc:AlternateContent>
      <p:sp>
        <p:nvSpPr>
          <p:cNvPr id="5" name="TekstniOkvir 4">
            <a:extLst>
              <a:ext uri="{FF2B5EF4-FFF2-40B4-BE49-F238E27FC236}">
                <a16:creationId xmlns:a16="http://schemas.microsoft.com/office/drawing/2014/main" id="{4543988F-41DC-4543-A749-67254D77B049}"/>
              </a:ext>
            </a:extLst>
          </p:cNvPr>
          <p:cNvSpPr txBox="1"/>
          <p:nvPr/>
        </p:nvSpPr>
        <p:spPr>
          <a:xfrm>
            <a:off x="9422296" y="5804452"/>
            <a:ext cx="1510747" cy="369332"/>
          </a:xfrm>
          <a:prstGeom prst="rect">
            <a:avLst/>
          </a:prstGeom>
          <a:noFill/>
        </p:spPr>
        <p:txBody>
          <a:bodyPr wrap="square" rtlCol="0">
            <a:spAutoFit/>
          </a:bodyPr>
          <a:lstStyle/>
          <a:p>
            <a:r>
              <a:rPr lang="hr-HR" dirty="0">
                <a:hlinkClick r:id="rId3" action="ppaction://hlinksldjump"/>
              </a:rPr>
              <a:t>POVRATAK</a:t>
            </a:r>
            <a:endParaRPr lang="hr-HR" dirty="0"/>
          </a:p>
        </p:txBody>
      </p:sp>
    </p:spTree>
    <p:extLst>
      <p:ext uri="{BB962C8B-B14F-4D97-AF65-F5344CB8AC3E}">
        <p14:creationId xmlns:p14="http://schemas.microsoft.com/office/powerpoint/2010/main" val="20200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022AFE0-4A3A-4FC6-A259-827B4F09055F}"/>
              </a:ext>
            </a:extLst>
          </p:cNvPr>
          <p:cNvSpPr>
            <a:spLocks noGrp="1"/>
          </p:cNvSpPr>
          <p:nvPr>
            <p:ph idx="1"/>
          </p:nvPr>
        </p:nvSpPr>
        <p:spPr>
          <a:xfrm>
            <a:off x="2708481" y="1046922"/>
            <a:ext cx="9205223" cy="6096751"/>
          </a:xfrm>
        </p:spPr>
        <p:txBody>
          <a:bodyPr/>
          <a:lstStyle/>
          <a:p>
            <a:pPr lvl="0"/>
            <a:endParaRPr lang="hr-HR" dirty="0"/>
          </a:p>
          <a:p>
            <a:pPr marL="0" lvl="0" indent="0">
              <a:buNone/>
            </a:pPr>
            <a:r>
              <a:rPr lang="hr-HR" dirty="0"/>
              <a:t>                                             </a:t>
            </a:r>
            <a:r>
              <a:rPr lang="hr-HR" sz="2400" b="1" dirty="0"/>
              <a:t>LITERATURA</a:t>
            </a:r>
          </a:p>
          <a:p>
            <a:pPr lvl="0"/>
            <a:endParaRPr lang="hr-HR" dirty="0"/>
          </a:p>
          <a:p>
            <a:pPr lvl="0"/>
            <a:r>
              <a:rPr lang="hr-HR" dirty="0"/>
              <a:t>MATEMATIKA 5 PLUS: Dubravka Glasnović Gracin, Element </a:t>
            </a:r>
            <a:endParaRPr lang="en-US" dirty="0"/>
          </a:p>
          <a:p>
            <a:pPr lvl="0"/>
            <a:r>
              <a:rPr lang="hr-HR" dirty="0"/>
              <a:t>MATEMATIKA 6 PLUS: Ines </a:t>
            </a:r>
            <a:r>
              <a:rPr lang="hr-HR" dirty="0" err="1"/>
              <a:t>Kniewald</a:t>
            </a:r>
            <a:r>
              <a:rPr lang="hr-HR" dirty="0"/>
              <a:t> i Maja Ljubičić, Element</a:t>
            </a:r>
            <a:endParaRPr lang="en-US" dirty="0"/>
          </a:p>
          <a:p>
            <a:pPr lvl="0"/>
            <a:r>
              <a:rPr lang="hr-HR" dirty="0"/>
              <a:t>METODA DUŽINA I PRAVOKUTNIKA: Luka </a:t>
            </a:r>
            <a:r>
              <a:rPr lang="hr-HR" dirty="0" err="1"/>
              <a:t>Čeliković</a:t>
            </a:r>
            <a:r>
              <a:rPr lang="en-US" dirty="0"/>
              <a:t>   </a:t>
            </a:r>
            <a:r>
              <a:rPr lang="hr-HR" i="1" u="sng" dirty="0">
                <a:hlinkClick r:id="rId2"/>
              </a:rPr>
              <a:t>http://www.antonija-horvatek.from.hr/</a:t>
            </a:r>
            <a:r>
              <a:rPr lang="hr-HR" i="1" dirty="0"/>
              <a:t> </a:t>
            </a:r>
            <a:endParaRPr lang="en-US" dirty="0"/>
          </a:p>
          <a:p>
            <a:r>
              <a:rPr lang="hr-HR" dirty="0"/>
              <a:t>PROBLEMSKI ZADACI :Sanja </a:t>
            </a:r>
            <a:r>
              <a:rPr lang="hr-HR" dirty="0" err="1"/>
              <a:t>Varošanec</a:t>
            </a:r>
            <a:r>
              <a:rPr lang="hr-HR" dirty="0"/>
              <a:t>, </a:t>
            </a:r>
            <a:r>
              <a:rPr lang="en-US" dirty="0">
                <a:hlinkClick r:id="rId3"/>
              </a:rPr>
              <a:t>https://web.math.pmf.unizg.hr/nastava/metodika/materijali/aktivi2010.pd</a:t>
            </a:r>
            <a:endParaRPr lang="hr-HR" dirty="0"/>
          </a:p>
          <a:p>
            <a:r>
              <a:rPr lang="hr-HR" dirty="0"/>
              <a:t>MIŠ 1,1999. : </a:t>
            </a:r>
            <a:r>
              <a:rPr lang="hr-HR" dirty="0" err="1"/>
              <a:t>Z.Kurnik</a:t>
            </a:r>
            <a:r>
              <a:rPr lang="hr-HR" dirty="0"/>
              <a:t> ,</a:t>
            </a:r>
            <a:r>
              <a:rPr lang="hr-HR" dirty="0" err="1"/>
              <a:t>Descartesova</a:t>
            </a:r>
            <a:r>
              <a:rPr lang="hr-HR" dirty="0"/>
              <a:t> metoda</a:t>
            </a:r>
          </a:p>
          <a:p>
            <a:r>
              <a:rPr lang="hr-HR" dirty="0"/>
              <a:t>Zadaci sa školskih i županijskih natjecanja iz matematike</a:t>
            </a:r>
            <a:endParaRPr lang="en-US" dirty="0"/>
          </a:p>
          <a:p>
            <a:endParaRPr lang="hr-HR" dirty="0"/>
          </a:p>
        </p:txBody>
      </p:sp>
    </p:spTree>
    <p:extLst>
      <p:ext uri="{BB962C8B-B14F-4D97-AF65-F5344CB8AC3E}">
        <p14:creationId xmlns:p14="http://schemas.microsoft.com/office/powerpoint/2010/main" val="348368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11AF87-1BF4-4A26-954E-30B1435E642A}"/>
              </a:ext>
            </a:extLst>
          </p:cNvPr>
          <p:cNvSpPr>
            <a:spLocks noGrp="1"/>
          </p:cNvSpPr>
          <p:nvPr>
            <p:ph type="title"/>
          </p:nvPr>
        </p:nvSpPr>
        <p:spPr>
          <a:xfrm>
            <a:off x="1620325" y="203352"/>
            <a:ext cx="8911687" cy="907996"/>
          </a:xfrm>
        </p:spPr>
        <p:txBody>
          <a:bodyPr/>
          <a:lstStyle/>
          <a:p>
            <a:r>
              <a:rPr lang="hr-HR" dirty="0"/>
              <a:t>Rješavanje problema u 4 koraka</a:t>
            </a:r>
          </a:p>
        </p:txBody>
      </p:sp>
      <p:sp>
        <p:nvSpPr>
          <p:cNvPr id="3" name="Rezervirano mjesto sadržaja 2">
            <a:extLst>
              <a:ext uri="{FF2B5EF4-FFF2-40B4-BE49-F238E27FC236}">
                <a16:creationId xmlns:a16="http://schemas.microsoft.com/office/drawing/2014/main" id="{A472AF83-D16F-4721-8801-EA52A0F4E68B}"/>
              </a:ext>
            </a:extLst>
          </p:cNvPr>
          <p:cNvSpPr>
            <a:spLocks noGrp="1"/>
          </p:cNvSpPr>
          <p:nvPr>
            <p:ph idx="1"/>
          </p:nvPr>
        </p:nvSpPr>
        <p:spPr>
          <a:xfrm>
            <a:off x="1620325" y="1111348"/>
            <a:ext cx="10147698" cy="5859193"/>
          </a:xfrm>
        </p:spPr>
        <p:txBody>
          <a:bodyPr>
            <a:normAutofit/>
          </a:bodyPr>
          <a:lstStyle/>
          <a:p>
            <a:pPr marL="0" indent="0">
              <a:buNone/>
            </a:pPr>
            <a:r>
              <a:rPr lang="hr-HR" sz="2000" dirty="0"/>
              <a:t>George Polya, poznati matematičar, u svojoj knjizi</a:t>
            </a:r>
            <a:br>
              <a:rPr lang="hr-HR" sz="2000" dirty="0"/>
            </a:br>
            <a:r>
              <a:rPr lang="en-US" sz="2000" b="1" dirty="0"/>
              <a:t> "</a:t>
            </a:r>
            <a:r>
              <a:rPr lang="en-US" sz="2000" b="1" dirty="0" err="1"/>
              <a:t>Kako</a:t>
            </a:r>
            <a:r>
              <a:rPr lang="en-US" sz="2000" b="1" dirty="0"/>
              <a:t> </a:t>
            </a:r>
            <a:r>
              <a:rPr lang="en-US" sz="2000" b="1" dirty="0" err="1"/>
              <a:t>riješiti</a:t>
            </a:r>
            <a:r>
              <a:rPr lang="en-US" sz="2000" b="1" dirty="0"/>
              <a:t> </a:t>
            </a:r>
            <a:r>
              <a:rPr lang="en-US" sz="2000" b="1" dirty="0" err="1"/>
              <a:t>matematički</a:t>
            </a:r>
            <a:r>
              <a:rPr lang="en-US" sz="2000" b="1" dirty="0"/>
              <a:t> </a:t>
            </a:r>
            <a:r>
              <a:rPr lang="en-US" sz="2000" b="1" dirty="0" err="1"/>
              <a:t>zadatak</a:t>
            </a:r>
            <a:r>
              <a:rPr lang="en-US" sz="2000" b="1" dirty="0"/>
              <a:t>"</a:t>
            </a:r>
            <a:r>
              <a:rPr lang="hr-HR" sz="2000" b="1" dirty="0"/>
              <a:t>, </a:t>
            </a:r>
            <a:r>
              <a:rPr lang="hr-HR" sz="2000" dirty="0"/>
              <a:t>sugerira rješavanje problema u četiri koraka.</a:t>
            </a:r>
          </a:p>
          <a:p>
            <a:r>
              <a:rPr lang="hr-HR" sz="2000" b="1" dirty="0"/>
              <a:t>1. Razumjeti problem</a:t>
            </a:r>
            <a:endParaRPr lang="hr-HR" sz="2000" dirty="0"/>
          </a:p>
          <a:p>
            <a:pPr marL="0" indent="0">
              <a:buNone/>
            </a:pPr>
            <a:r>
              <a:rPr lang="hr-HR" sz="2000" dirty="0"/>
              <a:t> Prvo se moramo angažirati i shvatiti o čemu se radi u problemu.</a:t>
            </a:r>
          </a:p>
          <a:p>
            <a:r>
              <a:rPr lang="hr-HR" sz="2000" b="1" dirty="0"/>
              <a:t>2. Napraviti plan</a:t>
            </a:r>
            <a:endParaRPr lang="hr-HR" sz="2000" dirty="0"/>
          </a:p>
          <a:p>
            <a:pPr marL="0" indent="0">
              <a:buNone/>
            </a:pPr>
            <a:r>
              <a:rPr lang="hr-HR" sz="2000" dirty="0"/>
              <a:t>U ovoj fazi razmišljamo o tome kako riješiti problem, biramo strategiju:hoćemo li napisati jednadžbu, nacrtati sliku,  želimo li modelirati problem …</a:t>
            </a:r>
          </a:p>
          <a:p>
            <a:r>
              <a:rPr lang="hr-HR" sz="2000" dirty="0"/>
              <a:t> </a:t>
            </a:r>
            <a:r>
              <a:rPr lang="hr-HR" sz="2000" b="1" dirty="0"/>
              <a:t>3. Provesti plan</a:t>
            </a:r>
            <a:endParaRPr lang="hr-HR" sz="2000" dirty="0"/>
          </a:p>
          <a:p>
            <a:pPr marL="0" indent="0">
              <a:buNone/>
            </a:pPr>
            <a:r>
              <a:rPr lang="hr-HR" sz="2000" dirty="0"/>
              <a:t> To je implementacija naše strategije tj. pristupa.</a:t>
            </a:r>
          </a:p>
          <a:p>
            <a:r>
              <a:rPr lang="hr-HR" sz="2000" dirty="0"/>
              <a:t> </a:t>
            </a:r>
            <a:r>
              <a:rPr lang="hr-HR" sz="2000" b="1" dirty="0"/>
              <a:t>4. Provjeriti</a:t>
            </a:r>
          </a:p>
          <a:p>
            <a:pPr marL="0" indent="0">
              <a:buNone/>
            </a:pPr>
            <a:r>
              <a:rPr lang="hr-HR" sz="2000" dirty="0"/>
              <a:t>Ova faza  je možda i najvažnija: ima li naš odgovor smisla? Ako nema, vratimo se natrag na korak 2. i odaberimo drugu strategiju za rješavanje problema ili se vratimo na korak 3. ako trebamo samo nešto popraviti unutar naše strategije.</a:t>
            </a:r>
          </a:p>
          <a:p>
            <a:endParaRPr lang="hr-HR" sz="2000" dirty="0"/>
          </a:p>
          <a:p>
            <a:endParaRPr lang="hr-HR" dirty="0"/>
          </a:p>
        </p:txBody>
      </p:sp>
      <p:pic>
        <p:nvPicPr>
          <p:cNvPr id="4" name="Slika 3">
            <a:extLst>
              <a:ext uri="{FF2B5EF4-FFF2-40B4-BE49-F238E27FC236}">
                <a16:creationId xmlns:a16="http://schemas.microsoft.com/office/drawing/2014/main" id="{BBBC2610-CCE8-4098-B532-BF68F2584608}"/>
              </a:ext>
            </a:extLst>
          </p:cNvPr>
          <p:cNvPicPr>
            <a:picLocks noChangeAspect="1"/>
          </p:cNvPicPr>
          <p:nvPr/>
        </p:nvPicPr>
        <p:blipFill>
          <a:blip r:embed="rId2"/>
          <a:stretch>
            <a:fillRect/>
          </a:stretch>
        </p:blipFill>
        <p:spPr>
          <a:xfrm>
            <a:off x="9105167" y="10236"/>
            <a:ext cx="3086833" cy="1452627"/>
          </a:xfrm>
          <a:prstGeom prst="rect">
            <a:avLst/>
          </a:prstGeom>
        </p:spPr>
      </p:pic>
    </p:spTree>
    <p:extLst>
      <p:ext uri="{BB962C8B-B14F-4D97-AF65-F5344CB8AC3E}">
        <p14:creationId xmlns:p14="http://schemas.microsoft.com/office/powerpoint/2010/main" val="3211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41B2072-8110-4947-BB9F-9CF2A57B1285}"/>
              </a:ext>
            </a:extLst>
          </p:cNvPr>
          <p:cNvSpPr>
            <a:spLocks noGrp="1"/>
          </p:cNvSpPr>
          <p:nvPr>
            <p:ph idx="1"/>
          </p:nvPr>
        </p:nvSpPr>
        <p:spPr>
          <a:xfrm>
            <a:off x="2019369" y="689112"/>
            <a:ext cx="8915400" cy="5234609"/>
          </a:xfrm>
        </p:spPr>
        <p:txBody>
          <a:bodyPr/>
          <a:lstStyle/>
          <a:p>
            <a:r>
              <a:rPr lang="hr-HR" sz="2400" dirty="0"/>
              <a:t>Da bi uspješno rješavali problemske zadatke potrebno je primjeniti </a:t>
            </a:r>
            <a:r>
              <a:rPr lang="hr-HR" sz="2400" b="1" dirty="0"/>
              <a:t>svojstva jednakosti</a:t>
            </a:r>
            <a:r>
              <a:rPr lang="hr-HR" sz="2400" dirty="0"/>
              <a:t>.</a:t>
            </a:r>
          </a:p>
          <a:p>
            <a:endParaRPr lang="hr-HR" dirty="0"/>
          </a:p>
          <a:p>
            <a:pPr marL="0" indent="0">
              <a:buNone/>
            </a:pPr>
            <a:endParaRPr lang="hr-HR" dirty="0"/>
          </a:p>
          <a:p>
            <a:pPr marL="0" indent="0">
              <a:buNone/>
            </a:pPr>
            <a:r>
              <a:rPr lang="hr-HR" altLang="sr-Latn-RS" sz="2400" b="1" dirty="0">
                <a:solidFill>
                  <a:schemeClr val="tx1"/>
                </a:solidFill>
              </a:rPr>
              <a:t>           </a:t>
            </a:r>
            <a:endParaRPr lang="hr-HR" dirty="0"/>
          </a:p>
          <a:p>
            <a:r>
              <a:rPr lang="hr-HR" sz="2400" dirty="0"/>
              <a:t>Često ćemo koristiti i svojstvo distributivnosti</a:t>
            </a:r>
          </a:p>
          <a:p>
            <a:pPr marL="0" indent="0">
              <a:buNone/>
            </a:pPr>
            <a:r>
              <a:rPr lang="hr-HR" sz="2400" b="1" dirty="0"/>
              <a:t>       a · (</a:t>
            </a:r>
            <a:r>
              <a:rPr lang="hr-HR" sz="2400" b="1" dirty="0" err="1"/>
              <a:t>b+c</a:t>
            </a:r>
            <a:r>
              <a:rPr lang="hr-HR" sz="2400" b="1" dirty="0"/>
              <a:t>) = a · b + a · c             a · (b-c) = a · b - a · c </a:t>
            </a:r>
          </a:p>
          <a:p>
            <a:endParaRPr lang="hr-HR" sz="2400" b="1" dirty="0"/>
          </a:p>
          <a:p>
            <a:endParaRPr lang="hr-HR" dirty="0"/>
          </a:p>
        </p:txBody>
      </p:sp>
    </p:spTree>
    <p:extLst>
      <p:ext uri="{BB962C8B-B14F-4D97-AF65-F5344CB8AC3E}">
        <p14:creationId xmlns:p14="http://schemas.microsoft.com/office/powerpoint/2010/main" val="32993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47F811-D716-4C0C-B7CC-1F7C123B77BC}"/>
              </a:ext>
            </a:extLst>
          </p:cNvPr>
          <p:cNvSpPr>
            <a:spLocks noGrp="1"/>
          </p:cNvSpPr>
          <p:nvPr>
            <p:ph type="title"/>
          </p:nvPr>
        </p:nvSpPr>
        <p:spPr>
          <a:xfrm>
            <a:off x="2481898" y="205325"/>
            <a:ext cx="8911687" cy="740864"/>
          </a:xfrm>
        </p:spPr>
        <p:txBody>
          <a:bodyPr>
            <a:normAutofit/>
          </a:bodyPr>
          <a:lstStyle/>
          <a:p>
            <a:r>
              <a:rPr lang="hr-HR" sz="2400" b="1" dirty="0"/>
              <a:t>Jednakost</a:t>
            </a:r>
          </a:p>
        </p:txBody>
      </p:sp>
      <p:sp>
        <p:nvSpPr>
          <p:cNvPr id="3" name="Rezervirano mjesto sadržaja 2">
            <a:extLst>
              <a:ext uri="{FF2B5EF4-FFF2-40B4-BE49-F238E27FC236}">
                <a16:creationId xmlns:a16="http://schemas.microsoft.com/office/drawing/2014/main" id="{6F27695F-CD11-46C0-8F48-03C5E61A6283}"/>
              </a:ext>
            </a:extLst>
          </p:cNvPr>
          <p:cNvSpPr>
            <a:spLocks noGrp="1"/>
          </p:cNvSpPr>
          <p:nvPr>
            <p:ph idx="1"/>
          </p:nvPr>
        </p:nvSpPr>
        <p:spPr>
          <a:xfrm>
            <a:off x="2246697" y="876051"/>
            <a:ext cx="8915400" cy="3777622"/>
          </a:xfrm>
        </p:spPr>
        <p:txBody>
          <a:bodyPr>
            <a:normAutofit/>
          </a:bodyPr>
          <a:lstStyle/>
          <a:p>
            <a:r>
              <a:rPr lang="pl-PL" sz="2400" dirty="0"/>
              <a:t>Pojam jednakosti je jedan od temeljnih matematičkih pojmova. </a:t>
            </a:r>
          </a:p>
          <a:p>
            <a:r>
              <a:rPr lang="hr-HR" sz="2400" dirty="0"/>
              <a:t>Pojam jednakosti se uvodi pomoću različitih modela ravnoteže, uspoređivanja količine te uspoređivanja duljine, površine ili volumena.</a:t>
            </a:r>
          </a:p>
          <a:p>
            <a:r>
              <a:rPr lang="hr-HR" sz="2400" dirty="0"/>
              <a:t> </a:t>
            </a:r>
            <a:r>
              <a:rPr lang="hr-HR" sz="2400" dirty="0" err="1"/>
              <a:t>Konkreti</a:t>
            </a:r>
            <a:r>
              <a:rPr lang="hr-HR" sz="2400" dirty="0"/>
              <a:t> poput vage pomažu  u usvajanju pojma jednakosti.</a:t>
            </a:r>
          </a:p>
        </p:txBody>
      </p:sp>
      <p:grpSp>
        <p:nvGrpSpPr>
          <p:cNvPr id="12" name="Grupa 11">
            <a:extLst>
              <a:ext uri="{FF2B5EF4-FFF2-40B4-BE49-F238E27FC236}">
                <a16:creationId xmlns:a16="http://schemas.microsoft.com/office/drawing/2014/main" id="{CD612F11-F19A-43B9-85DA-30E8CA1D3DB9}"/>
              </a:ext>
            </a:extLst>
          </p:cNvPr>
          <p:cNvGrpSpPr/>
          <p:nvPr/>
        </p:nvGrpSpPr>
        <p:grpSpPr>
          <a:xfrm>
            <a:off x="4785336" y="3570884"/>
            <a:ext cx="3752850" cy="1857375"/>
            <a:chOff x="4641605" y="3253785"/>
            <a:chExt cx="3752850" cy="1857375"/>
          </a:xfrm>
        </p:grpSpPr>
        <p:pic>
          <p:nvPicPr>
            <p:cNvPr id="9" name="Slika 8">
              <a:extLst>
                <a:ext uri="{FF2B5EF4-FFF2-40B4-BE49-F238E27FC236}">
                  <a16:creationId xmlns:a16="http://schemas.microsoft.com/office/drawing/2014/main" id="{82D33B78-0F7E-44F9-9DE6-F8B3F34C07F7}"/>
                </a:ext>
              </a:extLst>
            </p:cNvPr>
            <p:cNvPicPr>
              <a:picLocks noChangeAspect="1"/>
            </p:cNvPicPr>
            <p:nvPr/>
          </p:nvPicPr>
          <p:blipFill>
            <a:blip r:embed="rId2"/>
            <a:stretch>
              <a:fillRect/>
            </a:stretch>
          </p:blipFill>
          <p:spPr>
            <a:xfrm>
              <a:off x="4641605" y="3253785"/>
              <a:ext cx="3752850" cy="1857375"/>
            </a:xfrm>
            <a:prstGeom prst="rect">
              <a:avLst/>
            </a:prstGeom>
          </p:spPr>
        </p:pic>
        <p:pic>
          <p:nvPicPr>
            <p:cNvPr id="11" name="Slika 10">
              <a:extLst>
                <a:ext uri="{FF2B5EF4-FFF2-40B4-BE49-F238E27FC236}">
                  <a16:creationId xmlns:a16="http://schemas.microsoft.com/office/drawing/2014/main" id="{FBE61AC5-CEEE-4404-8B03-95E8BF2D0AD8}"/>
                </a:ext>
              </a:extLst>
            </p:cNvPr>
            <p:cNvPicPr>
              <a:picLocks noChangeAspect="1"/>
            </p:cNvPicPr>
            <p:nvPr/>
          </p:nvPicPr>
          <p:blipFill>
            <a:blip r:embed="rId3"/>
            <a:stretch>
              <a:fillRect/>
            </a:stretch>
          </p:blipFill>
          <p:spPr>
            <a:xfrm>
              <a:off x="4768948" y="3691956"/>
              <a:ext cx="432988" cy="432988"/>
            </a:xfrm>
            <a:prstGeom prst="rect">
              <a:avLst/>
            </a:prstGeom>
          </p:spPr>
        </p:pic>
      </p:grpSp>
      <p:grpSp>
        <p:nvGrpSpPr>
          <p:cNvPr id="19" name="Grupa 18">
            <a:extLst>
              <a:ext uri="{FF2B5EF4-FFF2-40B4-BE49-F238E27FC236}">
                <a16:creationId xmlns:a16="http://schemas.microsoft.com/office/drawing/2014/main" id="{7F5A843F-BA56-4376-B104-2ACC2F9696BF}"/>
              </a:ext>
            </a:extLst>
          </p:cNvPr>
          <p:cNvGrpSpPr/>
          <p:nvPr/>
        </p:nvGrpSpPr>
        <p:grpSpPr>
          <a:xfrm>
            <a:off x="9012861" y="4499572"/>
            <a:ext cx="1674561" cy="508020"/>
            <a:chOff x="5335836" y="5493485"/>
            <a:chExt cx="1674561" cy="508020"/>
          </a:xfrm>
        </p:grpSpPr>
        <p:sp>
          <p:nvSpPr>
            <p:cNvPr id="10" name="Kocka 9">
              <a:extLst>
                <a:ext uri="{FF2B5EF4-FFF2-40B4-BE49-F238E27FC236}">
                  <a16:creationId xmlns:a16="http://schemas.microsoft.com/office/drawing/2014/main" id="{3528666D-F9B8-4660-AD30-ECAFA769645D}"/>
                </a:ext>
              </a:extLst>
            </p:cNvPr>
            <p:cNvSpPr/>
            <p:nvPr/>
          </p:nvSpPr>
          <p:spPr>
            <a:xfrm>
              <a:off x="5335836" y="5493485"/>
              <a:ext cx="486660" cy="482447"/>
            </a:xfrm>
            <a:prstGeom prst="cub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hr-HR"/>
            </a:p>
          </p:txBody>
        </p:sp>
        <p:sp>
          <p:nvSpPr>
            <p:cNvPr id="13" name="TekstniOkvir 12">
              <a:extLst>
                <a:ext uri="{FF2B5EF4-FFF2-40B4-BE49-F238E27FC236}">
                  <a16:creationId xmlns:a16="http://schemas.microsoft.com/office/drawing/2014/main" id="{19562D87-3088-411F-B4C2-7BBA43E821B7}"/>
                </a:ext>
              </a:extLst>
            </p:cNvPr>
            <p:cNvSpPr txBox="1"/>
            <p:nvPr/>
          </p:nvSpPr>
          <p:spPr>
            <a:xfrm>
              <a:off x="5923722" y="5632173"/>
              <a:ext cx="344556" cy="369332"/>
            </a:xfrm>
            <a:prstGeom prst="rect">
              <a:avLst/>
            </a:prstGeom>
            <a:noFill/>
          </p:spPr>
          <p:txBody>
            <a:bodyPr wrap="square" rtlCol="0">
              <a:spAutoFit/>
            </a:bodyPr>
            <a:lstStyle/>
            <a:p>
              <a:r>
                <a:rPr lang="hr-HR" dirty="0"/>
                <a:t>=</a:t>
              </a:r>
            </a:p>
          </p:txBody>
        </p:sp>
        <p:sp>
          <p:nvSpPr>
            <p:cNvPr id="14" name="Elipsa 13">
              <a:extLst>
                <a:ext uri="{FF2B5EF4-FFF2-40B4-BE49-F238E27FC236}">
                  <a16:creationId xmlns:a16="http://schemas.microsoft.com/office/drawing/2014/main" id="{5B6064F4-7E42-4341-87CB-3E2AC010BF1D}"/>
                </a:ext>
              </a:extLst>
            </p:cNvPr>
            <p:cNvSpPr/>
            <p:nvPr/>
          </p:nvSpPr>
          <p:spPr>
            <a:xfrm>
              <a:off x="6268278" y="5535467"/>
              <a:ext cx="344556" cy="3479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5" name="Elipsa 14">
              <a:extLst>
                <a:ext uri="{FF2B5EF4-FFF2-40B4-BE49-F238E27FC236}">
                  <a16:creationId xmlns:a16="http://schemas.microsoft.com/office/drawing/2014/main" id="{B2369EBA-0EE2-4CE4-A846-72E572D15A36}"/>
                </a:ext>
              </a:extLst>
            </p:cNvPr>
            <p:cNvSpPr/>
            <p:nvPr/>
          </p:nvSpPr>
          <p:spPr>
            <a:xfrm>
              <a:off x="6665841" y="5535466"/>
              <a:ext cx="344556" cy="3479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18" name="TekstniOkvir 17">
            <a:extLst>
              <a:ext uri="{FF2B5EF4-FFF2-40B4-BE49-F238E27FC236}">
                <a16:creationId xmlns:a16="http://schemas.microsoft.com/office/drawing/2014/main" id="{AE918941-4781-4934-BF61-A426CB1495BE}"/>
              </a:ext>
            </a:extLst>
          </p:cNvPr>
          <p:cNvSpPr txBox="1"/>
          <p:nvPr/>
        </p:nvSpPr>
        <p:spPr>
          <a:xfrm>
            <a:off x="2992583" y="5981949"/>
            <a:ext cx="6780442" cy="461665"/>
          </a:xfrm>
          <a:prstGeom prst="rect">
            <a:avLst/>
          </a:prstGeom>
          <a:noFill/>
        </p:spPr>
        <p:txBody>
          <a:bodyPr wrap="square" rtlCol="0">
            <a:spAutoFit/>
          </a:bodyPr>
          <a:lstStyle/>
          <a:p>
            <a:r>
              <a:rPr lang="hr-HR" sz="2400" b="1" dirty="0">
                <a:solidFill>
                  <a:srgbClr val="FF0000"/>
                </a:solidFill>
              </a:rPr>
              <a:t>VAGU U RAVNOTEŽI PREDSTAVLJA ZNAK  </a:t>
            </a:r>
            <a:r>
              <a:rPr lang="hr-HR" sz="2400" b="1" dirty="0"/>
              <a:t>=</a:t>
            </a:r>
          </a:p>
        </p:txBody>
      </p:sp>
    </p:spTree>
    <p:extLst>
      <p:ext uri="{BB962C8B-B14F-4D97-AF65-F5344CB8AC3E}">
        <p14:creationId xmlns:p14="http://schemas.microsoft.com/office/powerpoint/2010/main" val="35106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a:extLst>
              <a:ext uri="{FF2B5EF4-FFF2-40B4-BE49-F238E27FC236}">
                <a16:creationId xmlns:a16="http://schemas.microsoft.com/office/drawing/2014/main" id="{C4E888C6-9858-41E3-865B-4CEFE0CDA8FF}"/>
              </a:ext>
            </a:extLst>
          </p:cNvPr>
          <p:cNvSpPr txBox="1">
            <a:spLocks noChangeArrowheads="1"/>
          </p:cNvSpPr>
          <p:nvPr/>
        </p:nvSpPr>
        <p:spPr bwMode="auto">
          <a:xfrm>
            <a:off x="1862393" y="571531"/>
            <a:ext cx="102148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HR" altLang="sr-Latn-RS" sz="2400" b="1" dirty="0"/>
              <a:t>Ako lijevoj i desnoj strani jednakosti </a:t>
            </a:r>
            <a:r>
              <a:rPr lang="hr-HR" altLang="sr-Latn-RS" sz="2400" b="1" dirty="0">
                <a:solidFill>
                  <a:srgbClr val="FF0000"/>
                </a:solidFill>
              </a:rPr>
              <a:t>dodamo </a:t>
            </a:r>
            <a:r>
              <a:rPr lang="hr-HR" altLang="sr-Latn-RS" sz="2400" b="1" dirty="0"/>
              <a:t>(</a:t>
            </a:r>
            <a:r>
              <a:rPr lang="hr-HR" altLang="sr-Latn-RS" sz="2400" b="1" dirty="0">
                <a:solidFill>
                  <a:srgbClr val="FF0000"/>
                </a:solidFill>
              </a:rPr>
              <a:t>oduzmemo</a:t>
            </a:r>
            <a:r>
              <a:rPr lang="hr-HR" altLang="sr-Latn-RS" sz="2400" b="1" dirty="0"/>
              <a:t>)</a:t>
            </a:r>
            <a:r>
              <a:rPr lang="hr-HR" altLang="sr-Latn-RS" sz="2400" b="1" dirty="0">
                <a:solidFill>
                  <a:srgbClr val="FF0000"/>
                </a:solidFill>
              </a:rPr>
              <a:t> isti broj,</a:t>
            </a:r>
          </a:p>
          <a:p>
            <a:r>
              <a:rPr lang="hr-HR" altLang="sr-Latn-RS" sz="2400" b="1" dirty="0"/>
              <a:t>jednakost se neće promijeniti.</a:t>
            </a:r>
            <a:endParaRPr lang="en-US" altLang="sr-Latn-RS" sz="2400" b="1" dirty="0"/>
          </a:p>
        </p:txBody>
      </p:sp>
      <p:sp>
        <p:nvSpPr>
          <p:cNvPr id="3" name="TekstniOkvir 2">
            <a:extLst>
              <a:ext uri="{FF2B5EF4-FFF2-40B4-BE49-F238E27FC236}">
                <a16:creationId xmlns:a16="http://schemas.microsoft.com/office/drawing/2014/main" id="{4B9900B4-16BC-423E-9A7C-58822C22AEA2}"/>
              </a:ext>
            </a:extLst>
          </p:cNvPr>
          <p:cNvSpPr txBox="1"/>
          <p:nvPr/>
        </p:nvSpPr>
        <p:spPr>
          <a:xfrm>
            <a:off x="1862393" y="2081443"/>
            <a:ext cx="2928731" cy="1107996"/>
          </a:xfrm>
          <a:prstGeom prst="rect">
            <a:avLst/>
          </a:prstGeom>
          <a:noFill/>
        </p:spPr>
        <p:txBody>
          <a:bodyPr wrap="square" rtlCol="0">
            <a:spAutoFit/>
          </a:bodyPr>
          <a:lstStyle/>
          <a:p>
            <a:r>
              <a:rPr lang="hr-HR" sz="2400" dirty="0"/>
              <a:t>12-5= 2∙3+1</a:t>
            </a:r>
          </a:p>
          <a:p>
            <a:r>
              <a:rPr lang="hr-HR" sz="2400" dirty="0"/>
              <a:t>     7=7</a:t>
            </a:r>
          </a:p>
          <a:p>
            <a:endParaRPr lang="hr-HR" dirty="0"/>
          </a:p>
        </p:txBody>
      </p:sp>
      <p:sp>
        <p:nvSpPr>
          <p:cNvPr id="5" name="TekstniOkvir 4">
            <a:extLst>
              <a:ext uri="{FF2B5EF4-FFF2-40B4-BE49-F238E27FC236}">
                <a16:creationId xmlns:a16="http://schemas.microsoft.com/office/drawing/2014/main" id="{166C8664-67FC-4EF2-92A8-B3B898BEEEB6}"/>
              </a:ext>
            </a:extLst>
          </p:cNvPr>
          <p:cNvSpPr txBox="1"/>
          <p:nvPr/>
        </p:nvSpPr>
        <p:spPr>
          <a:xfrm>
            <a:off x="8409951" y="2081443"/>
            <a:ext cx="3048000" cy="830997"/>
          </a:xfrm>
          <a:prstGeom prst="rect">
            <a:avLst/>
          </a:prstGeom>
          <a:noFill/>
        </p:spPr>
        <p:txBody>
          <a:bodyPr wrap="square" rtlCol="0">
            <a:spAutoFit/>
          </a:bodyPr>
          <a:lstStyle/>
          <a:p>
            <a:r>
              <a:rPr lang="hr-HR" sz="2400" dirty="0"/>
              <a:t>12-5 </a:t>
            </a:r>
            <a:r>
              <a:rPr lang="hr-HR" sz="2400" b="1" dirty="0">
                <a:solidFill>
                  <a:srgbClr val="FF0000"/>
                </a:solidFill>
              </a:rPr>
              <a:t>-3</a:t>
            </a:r>
            <a:r>
              <a:rPr lang="hr-HR" sz="2400" dirty="0"/>
              <a:t>= 2∙3+1</a:t>
            </a:r>
            <a:r>
              <a:rPr lang="hr-HR" sz="2400" b="1" dirty="0">
                <a:solidFill>
                  <a:srgbClr val="FF0000"/>
                </a:solidFill>
              </a:rPr>
              <a:t>-3</a:t>
            </a:r>
          </a:p>
          <a:p>
            <a:r>
              <a:rPr lang="hr-HR" sz="2400" dirty="0"/>
              <a:t>          4=4</a:t>
            </a:r>
          </a:p>
        </p:txBody>
      </p:sp>
      <p:sp>
        <p:nvSpPr>
          <p:cNvPr id="65" name="TekstniOkvir 64">
            <a:extLst>
              <a:ext uri="{FF2B5EF4-FFF2-40B4-BE49-F238E27FC236}">
                <a16:creationId xmlns:a16="http://schemas.microsoft.com/office/drawing/2014/main" id="{04FFC215-2033-4FF1-81D6-8575BD6CE434}"/>
              </a:ext>
            </a:extLst>
          </p:cNvPr>
          <p:cNvSpPr txBox="1"/>
          <p:nvPr/>
        </p:nvSpPr>
        <p:spPr>
          <a:xfrm>
            <a:off x="4981400" y="2081443"/>
            <a:ext cx="3048000" cy="830997"/>
          </a:xfrm>
          <a:prstGeom prst="rect">
            <a:avLst/>
          </a:prstGeom>
          <a:noFill/>
        </p:spPr>
        <p:txBody>
          <a:bodyPr wrap="square" rtlCol="0">
            <a:spAutoFit/>
          </a:bodyPr>
          <a:lstStyle/>
          <a:p>
            <a:r>
              <a:rPr lang="hr-HR" sz="2400" dirty="0"/>
              <a:t>12-5 </a:t>
            </a:r>
            <a:r>
              <a:rPr lang="hr-HR" sz="2400" b="1" dirty="0">
                <a:solidFill>
                  <a:srgbClr val="FF0000"/>
                </a:solidFill>
              </a:rPr>
              <a:t>+6</a:t>
            </a:r>
            <a:r>
              <a:rPr lang="hr-HR" sz="2400" dirty="0"/>
              <a:t>= 2∙3+1</a:t>
            </a:r>
            <a:r>
              <a:rPr lang="hr-HR" sz="2400" b="1" dirty="0">
                <a:solidFill>
                  <a:srgbClr val="FF0000"/>
                </a:solidFill>
              </a:rPr>
              <a:t>+6</a:t>
            </a:r>
          </a:p>
          <a:p>
            <a:r>
              <a:rPr lang="hr-HR" sz="2400" dirty="0"/>
              <a:t>          13=13</a:t>
            </a:r>
          </a:p>
        </p:txBody>
      </p:sp>
      <p:sp>
        <p:nvSpPr>
          <p:cNvPr id="6" name="Pravokutnik 5">
            <a:extLst>
              <a:ext uri="{FF2B5EF4-FFF2-40B4-BE49-F238E27FC236}">
                <a16:creationId xmlns:a16="http://schemas.microsoft.com/office/drawing/2014/main" id="{4C33D2B4-3733-4B89-B492-B5FA444AF1C6}"/>
              </a:ext>
            </a:extLst>
          </p:cNvPr>
          <p:cNvSpPr/>
          <p:nvPr/>
        </p:nvSpPr>
        <p:spPr>
          <a:xfrm>
            <a:off x="1872697" y="3429000"/>
            <a:ext cx="9510937" cy="1200329"/>
          </a:xfrm>
          <a:prstGeom prst="rect">
            <a:avLst/>
          </a:prstGeom>
        </p:spPr>
        <p:txBody>
          <a:bodyPr wrap="none">
            <a:spAutoFit/>
          </a:bodyPr>
          <a:lstStyle/>
          <a:p>
            <a:r>
              <a:rPr lang="hr-HR" altLang="sr-Latn-RS" sz="2400" b="1" dirty="0"/>
              <a:t>Ako lijevu i desnu stranu jednakosti </a:t>
            </a:r>
            <a:r>
              <a:rPr lang="hr-HR" altLang="sr-Latn-RS" sz="2400" b="1" dirty="0">
                <a:solidFill>
                  <a:srgbClr val="FF0000"/>
                </a:solidFill>
              </a:rPr>
              <a:t>pomnožimo </a:t>
            </a:r>
            <a:r>
              <a:rPr lang="hr-HR" altLang="sr-Latn-RS" sz="2400" b="1" dirty="0"/>
              <a:t>(</a:t>
            </a:r>
            <a:r>
              <a:rPr lang="hr-HR" altLang="sr-Latn-RS" sz="2400" b="1" dirty="0">
                <a:solidFill>
                  <a:srgbClr val="FF0000"/>
                </a:solidFill>
              </a:rPr>
              <a:t>podijelimo</a:t>
            </a:r>
            <a:r>
              <a:rPr lang="hr-HR" altLang="sr-Latn-RS" sz="2400" b="1" dirty="0"/>
              <a:t>)</a:t>
            </a:r>
            <a:br>
              <a:rPr lang="hr-HR" altLang="sr-Latn-RS" sz="2400" b="1" dirty="0">
                <a:solidFill>
                  <a:srgbClr val="FF0000"/>
                </a:solidFill>
              </a:rPr>
            </a:br>
            <a:r>
              <a:rPr lang="hr-HR" altLang="sr-Latn-RS" sz="2400" b="1" dirty="0">
                <a:solidFill>
                  <a:srgbClr val="FF0000"/>
                </a:solidFill>
              </a:rPr>
              <a:t>istim brojem </a:t>
            </a:r>
            <a:r>
              <a:rPr lang="hr-HR" altLang="sr-Latn-RS" sz="2400" b="1" dirty="0"/>
              <a:t>(različitim od nule), jednakost se neće promijeniti.</a:t>
            </a:r>
            <a:endParaRPr lang="en-US" altLang="sr-Latn-RS" sz="2400" b="1" dirty="0"/>
          </a:p>
          <a:p>
            <a:r>
              <a:rPr lang="hr-HR" altLang="sr-Latn-RS" sz="2400" b="1" dirty="0"/>
              <a:t>  </a:t>
            </a:r>
            <a:endParaRPr lang="hr-HR" sz="2400" b="1" dirty="0"/>
          </a:p>
        </p:txBody>
      </p:sp>
      <p:sp>
        <p:nvSpPr>
          <p:cNvPr id="68" name="TekstniOkvir 67">
            <a:extLst>
              <a:ext uri="{FF2B5EF4-FFF2-40B4-BE49-F238E27FC236}">
                <a16:creationId xmlns:a16="http://schemas.microsoft.com/office/drawing/2014/main" id="{4913C95E-5693-4BA8-AB60-2BCA2158972C}"/>
              </a:ext>
            </a:extLst>
          </p:cNvPr>
          <p:cNvSpPr txBox="1"/>
          <p:nvPr/>
        </p:nvSpPr>
        <p:spPr>
          <a:xfrm>
            <a:off x="1872697" y="4975800"/>
            <a:ext cx="2928731" cy="1107996"/>
          </a:xfrm>
          <a:prstGeom prst="rect">
            <a:avLst/>
          </a:prstGeom>
          <a:noFill/>
        </p:spPr>
        <p:txBody>
          <a:bodyPr wrap="square" rtlCol="0">
            <a:spAutoFit/>
          </a:bodyPr>
          <a:lstStyle/>
          <a:p>
            <a:r>
              <a:rPr lang="hr-HR" sz="2400" dirty="0"/>
              <a:t>12-5= 2∙3+1</a:t>
            </a:r>
          </a:p>
          <a:p>
            <a:r>
              <a:rPr lang="hr-HR" sz="2400" dirty="0"/>
              <a:t>     7=7</a:t>
            </a:r>
          </a:p>
          <a:p>
            <a:endParaRPr lang="hr-HR" dirty="0"/>
          </a:p>
        </p:txBody>
      </p:sp>
      <p:sp>
        <p:nvSpPr>
          <p:cNvPr id="69" name="TekstniOkvir 68">
            <a:extLst>
              <a:ext uri="{FF2B5EF4-FFF2-40B4-BE49-F238E27FC236}">
                <a16:creationId xmlns:a16="http://schemas.microsoft.com/office/drawing/2014/main" id="{66096A32-E040-4960-A092-D1B4EF6C3014}"/>
              </a:ext>
            </a:extLst>
          </p:cNvPr>
          <p:cNvSpPr txBox="1"/>
          <p:nvPr/>
        </p:nvSpPr>
        <p:spPr>
          <a:xfrm>
            <a:off x="4449893" y="4950038"/>
            <a:ext cx="2928731" cy="1477328"/>
          </a:xfrm>
          <a:prstGeom prst="rect">
            <a:avLst/>
          </a:prstGeom>
          <a:noFill/>
        </p:spPr>
        <p:txBody>
          <a:bodyPr wrap="square" rtlCol="0">
            <a:spAutoFit/>
          </a:bodyPr>
          <a:lstStyle/>
          <a:p>
            <a:r>
              <a:rPr lang="hr-HR" sz="2400" b="1" dirty="0">
                <a:solidFill>
                  <a:srgbClr val="FF0000"/>
                </a:solidFill>
              </a:rPr>
              <a:t>3∙</a:t>
            </a:r>
            <a:r>
              <a:rPr lang="hr-HR" sz="2400" dirty="0"/>
              <a:t>(12-5)= </a:t>
            </a:r>
            <a:r>
              <a:rPr lang="hr-HR" sz="2400" b="1" dirty="0">
                <a:solidFill>
                  <a:srgbClr val="FF0000"/>
                </a:solidFill>
              </a:rPr>
              <a:t>3∙</a:t>
            </a:r>
            <a:r>
              <a:rPr lang="hr-HR" sz="2400" dirty="0"/>
              <a:t>(2∙3+1)</a:t>
            </a:r>
          </a:p>
          <a:p>
            <a:r>
              <a:rPr lang="hr-HR" sz="2400" dirty="0"/>
              <a:t>        3∙7=3∙7</a:t>
            </a:r>
          </a:p>
          <a:p>
            <a:r>
              <a:rPr lang="hr-HR" sz="2400" dirty="0"/>
              <a:t>         21=21</a:t>
            </a:r>
          </a:p>
          <a:p>
            <a:endParaRPr lang="hr-HR" dirty="0"/>
          </a:p>
        </p:txBody>
      </p:sp>
      <mc:AlternateContent xmlns:mc="http://schemas.openxmlformats.org/markup-compatibility/2006" xmlns:a14="http://schemas.microsoft.com/office/drawing/2010/main">
        <mc:Choice Requires="a14">
          <p:sp>
            <p:nvSpPr>
              <p:cNvPr id="70" name="TekstniOkvir 69">
                <a:extLst>
                  <a:ext uri="{FF2B5EF4-FFF2-40B4-BE49-F238E27FC236}">
                    <a16:creationId xmlns:a16="http://schemas.microsoft.com/office/drawing/2014/main" id="{C98453A7-3FC5-475C-BA3C-23D635F450A8}"/>
                  </a:ext>
                </a:extLst>
              </p:cNvPr>
              <p:cNvSpPr txBox="1"/>
              <p:nvPr/>
            </p:nvSpPr>
            <p:spPr>
              <a:xfrm>
                <a:off x="7800286" y="4950038"/>
                <a:ext cx="2928731" cy="981872"/>
              </a:xfrm>
              <a:prstGeom prst="rect">
                <a:avLst/>
              </a:prstGeom>
              <a:noFill/>
            </p:spPr>
            <p:txBody>
              <a:bodyPr wrap="square" rtlCol="0">
                <a:spAutoFit/>
              </a:bodyPr>
              <a:lstStyle/>
              <a:p>
                <a:r>
                  <a:rPr lang="hr-HR" sz="2400" dirty="0"/>
                  <a:t>(12-5)</a:t>
                </a:r>
                <a:r>
                  <a:rPr lang="hr-HR" sz="2400" b="1" dirty="0">
                    <a:solidFill>
                      <a:srgbClr val="FF0000"/>
                    </a:solidFill>
                  </a:rPr>
                  <a:t>:2</a:t>
                </a:r>
                <a:r>
                  <a:rPr lang="hr-HR" sz="2400" dirty="0"/>
                  <a:t>= (2∙3+1)</a:t>
                </a:r>
                <a:r>
                  <a:rPr lang="hr-HR" sz="2400" b="1" dirty="0">
                    <a:solidFill>
                      <a:srgbClr val="FF0000"/>
                    </a:solidFill>
                  </a:rPr>
                  <a:t>:2</a:t>
                </a:r>
              </a:p>
              <a:p>
                <a:r>
                  <a:rPr lang="hr-HR" sz="2400" dirty="0"/>
                  <a:t>        </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panose="02040503050406030204" pitchFamily="18" charset="0"/>
                          </a:rPr>
                          <m:t>7</m:t>
                        </m:r>
                      </m:num>
                      <m:den>
                        <m:r>
                          <a:rPr lang="hr-HR" sz="2400" b="0" i="1" smtClean="0">
                            <a:latin typeface="Cambria Math" panose="02040503050406030204" pitchFamily="18" charset="0"/>
                          </a:rPr>
                          <m:t>2</m:t>
                        </m:r>
                      </m:den>
                    </m:f>
                  </m:oMath>
                </a14:m>
                <a:r>
                  <a:rPr lang="hr-HR" sz="2400" dirty="0"/>
                  <a:t> = </a:t>
                </a:r>
                <a14:m>
                  <m:oMath xmlns:m="http://schemas.openxmlformats.org/officeDocument/2006/math">
                    <m:f>
                      <m:fPr>
                        <m:ctrlPr>
                          <a:rPr lang="hr-HR" sz="2400" i="1" dirty="0" smtClean="0">
                            <a:latin typeface="Cambria Math" panose="02040503050406030204" pitchFamily="18" charset="0"/>
                          </a:rPr>
                        </m:ctrlPr>
                      </m:fPr>
                      <m:num>
                        <m:r>
                          <a:rPr lang="hr-HR" sz="2400" b="0" i="1" dirty="0" smtClean="0">
                            <a:latin typeface="Cambria Math" panose="02040503050406030204" pitchFamily="18" charset="0"/>
                          </a:rPr>
                          <m:t>7</m:t>
                        </m:r>
                      </m:num>
                      <m:den>
                        <m:r>
                          <a:rPr lang="hr-HR" sz="2400" b="0" i="1" dirty="0" smtClean="0">
                            <a:latin typeface="Cambria Math" panose="02040503050406030204" pitchFamily="18" charset="0"/>
                          </a:rPr>
                          <m:t>2</m:t>
                        </m:r>
                      </m:den>
                    </m:f>
                  </m:oMath>
                </a14:m>
                <a:endParaRPr lang="hr-HR" sz="2400" dirty="0"/>
              </a:p>
            </p:txBody>
          </p:sp>
        </mc:Choice>
        <mc:Fallback xmlns="">
          <p:sp>
            <p:nvSpPr>
              <p:cNvPr id="70" name="TekstniOkvir 69">
                <a:extLst>
                  <a:ext uri="{FF2B5EF4-FFF2-40B4-BE49-F238E27FC236}">
                    <a16:creationId xmlns:a16="http://schemas.microsoft.com/office/drawing/2014/main" id="{C98453A7-3FC5-475C-BA3C-23D635F450A8}"/>
                  </a:ext>
                </a:extLst>
              </p:cNvPr>
              <p:cNvSpPr txBox="1">
                <a:spLocks noRot="1" noChangeAspect="1" noMove="1" noResize="1" noEditPoints="1" noAdjustHandles="1" noChangeArrowheads="1" noChangeShapeType="1" noTextEdit="1"/>
              </p:cNvSpPr>
              <p:nvPr/>
            </p:nvSpPr>
            <p:spPr>
              <a:xfrm>
                <a:off x="7800286" y="4950038"/>
                <a:ext cx="2928731" cy="981872"/>
              </a:xfrm>
              <a:prstGeom prst="rect">
                <a:avLst/>
              </a:prstGeom>
              <a:blipFill>
                <a:blip r:embed="rId2"/>
                <a:stretch>
                  <a:fillRect l="-3333" t="-4969" b="-4348"/>
                </a:stretch>
              </a:blipFill>
            </p:spPr>
            <p:txBody>
              <a:bodyPr/>
              <a:lstStyle/>
              <a:p>
                <a:r>
                  <a:rPr lang="hr-HR">
                    <a:noFill/>
                  </a:rPr>
                  <a:t> </a:t>
                </a:r>
              </a:p>
            </p:txBody>
          </p:sp>
        </mc:Fallback>
      </mc:AlternateContent>
      <p:sp>
        <p:nvSpPr>
          <p:cNvPr id="7" name="TekstniOkvir 6">
            <a:extLst>
              <a:ext uri="{FF2B5EF4-FFF2-40B4-BE49-F238E27FC236}">
                <a16:creationId xmlns:a16="http://schemas.microsoft.com/office/drawing/2014/main" id="{457C888B-6B7D-4196-9A66-D16FE08BB502}"/>
              </a:ext>
            </a:extLst>
          </p:cNvPr>
          <p:cNvSpPr txBox="1"/>
          <p:nvPr/>
        </p:nvSpPr>
        <p:spPr>
          <a:xfrm>
            <a:off x="1957022" y="118681"/>
            <a:ext cx="4953174" cy="461665"/>
          </a:xfrm>
          <a:prstGeom prst="rect">
            <a:avLst/>
          </a:prstGeom>
          <a:noFill/>
        </p:spPr>
        <p:txBody>
          <a:bodyPr wrap="square" rtlCol="0">
            <a:spAutoFit/>
          </a:bodyPr>
          <a:lstStyle/>
          <a:p>
            <a:r>
              <a:rPr lang="hr-HR" sz="2400" b="1" dirty="0">
                <a:solidFill>
                  <a:schemeClr val="accent1">
                    <a:lumMod val="75000"/>
                  </a:schemeClr>
                </a:solidFill>
              </a:rPr>
              <a:t>SVOJSTVA JEDNAKOSTI</a:t>
            </a:r>
          </a:p>
        </p:txBody>
      </p:sp>
    </p:spTree>
    <p:extLst>
      <p:ext uri="{BB962C8B-B14F-4D97-AF65-F5344CB8AC3E}">
        <p14:creationId xmlns:p14="http://schemas.microsoft.com/office/powerpoint/2010/main" val="16846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3" grpId="0"/>
      <p:bldP spid="5" grpId="0"/>
      <p:bldP spid="65" grpId="0"/>
      <p:bldP spid="6"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EF9ECFF6-046E-45E9-8D50-5DC04DCC3883}"/>
              </a:ext>
            </a:extLst>
          </p:cNvPr>
          <p:cNvGrpSpPr/>
          <p:nvPr/>
        </p:nvGrpSpPr>
        <p:grpSpPr>
          <a:xfrm>
            <a:off x="4219575" y="2500312"/>
            <a:ext cx="3752850" cy="1857375"/>
            <a:chOff x="4641605" y="3253785"/>
            <a:chExt cx="3752850" cy="1857375"/>
          </a:xfrm>
        </p:grpSpPr>
        <p:pic>
          <p:nvPicPr>
            <p:cNvPr id="3" name="Slika 2">
              <a:extLst>
                <a:ext uri="{FF2B5EF4-FFF2-40B4-BE49-F238E27FC236}">
                  <a16:creationId xmlns:a16="http://schemas.microsoft.com/office/drawing/2014/main" id="{281DF8FF-96CA-4025-AE5B-749341270A7D}"/>
                </a:ext>
              </a:extLst>
            </p:cNvPr>
            <p:cNvPicPr>
              <a:picLocks noChangeAspect="1"/>
            </p:cNvPicPr>
            <p:nvPr/>
          </p:nvPicPr>
          <p:blipFill>
            <a:blip r:embed="rId2"/>
            <a:stretch>
              <a:fillRect/>
            </a:stretch>
          </p:blipFill>
          <p:spPr>
            <a:xfrm>
              <a:off x="4641605" y="3253785"/>
              <a:ext cx="3752850" cy="1857375"/>
            </a:xfrm>
            <a:prstGeom prst="rect">
              <a:avLst/>
            </a:prstGeom>
          </p:spPr>
        </p:pic>
        <p:pic>
          <p:nvPicPr>
            <p:cNvPr id="4" name="Slika 3">
              <a:extLst>
                <a:ext uri="{FF2B5EF4-FFF2-40B4-BE49-F238E27FC236}">
                  <a16:creationId xmlns:a16="http://schemas.microsoft.com/office/drawing/2014/main" id="{060690BB-914F-46AE-8896-0003C293698D}"/>
                </a:ext>
              </a:extLst>
            </p:cNvPr>
            <p:cNvPicPr>
              <a:picLocks noChangeAspect="1"/>
            </p:cNvPicPr>
            <p:nvPr/>
          </p:nvPicPr>
          <p:blipFill>
            <a:blip r:embed="rId3"/>
            <a:stretch>
              <a:fillRect/>
            </a:stretch>
          </p:blipFill>
          <p:spPr>
            <a:xfrm>
              <a:off x="4768948" y="3691956"/>
              <a:ext cx="432988" cy="432988"/>
            </a:xfrm>
            <a:prstGeom prst="rect">
              <a:avLst/>
            </a:prstGeom>
          </p:spPr>
        </p:pic>
      </p:grpSp>
      <p:sp>
        <p:nvSpPr>
          <p:cNvPr id="5" name="TekstniOkvir 4">
            <a:extLst>
              <a:ext uri="{FF2B5EF4-FFF2-40B4-BE49-F238E27FC236}">
                <a16:creationId xmlns:a16="http://schemas.microsoft.com/office/drawing/2014/main" id="{82476655-5626-4ADC-9D35-3F0C9483C34B}"/>
              </a:ext>
            </a:extLst>
          </p:cNvPr>
          <p:cNvSpPr txBox="1"/>
          <p:nvPr/>
        </p:nvSpPr>
        <p:spPr>
          <a:xfrm>
            <a:off x="3437994" y="4602843"/>
            <a:ext cx="5023618" cy="1785104"/>
          </a:xfrm>
          <a:prstGeom prst="rect">
            <a:avLst/>
          </a:prstGeom>
          <a:noFill/>
        </p:spPr>
        <p:txBody>
          <a:bodyPr wrap="square" rtlCol="0">
            <a:spAutoFit/>
          </a:bodyPr>
          <a:lstStyle/>
          <a:p>
            <a:r>
              <a:rPr lang="hr-HR" sz="2000" b="1" dirty="0"/>
              <a:t>JEDNADŽBA</a:t>
            </a:r>
          </a:p>
          <a:p>
            <a:endParaRPr lang="hr-HR" dirty="0"/>
          </a:p>
          <a:p>
            <a:r>
              <a:rPr lang="hr-HR" sz="2400" dirty="0"/>
              <a:t>X+3=5</a:t>
            </a:r>
          </a:p>
          <a:p>
            <a:r>
              <a:rPr lang="hr-HR" sz="2400" dirty="0"/>
              <a:t>X+3 </a:t>
            </a:r>
            <a:r>
              <a:rPr lang="hr-HR" sz="2400" b="1" dirty="0">
                <a:solidFill>
                  <a:srgbClr val="FF0000"/>
                </a:solidFill>
              </a:rPr>
              <a:t>-3</a:t>
            </a:r>
            <a:r>
              <a:rPr lang="hr-HR" sz="2400" dirty="0"/>
              <a:t>=5 </a:t>
            </a:r>
            <a:r>
              <a:rPr lang="hr-HR" sz="2400" b="1" dirty="0">
                <a:solidFill>
                  <a:srgbClr val="FF0000"/>
                </a:solidFill>
              </a:rPr>
              <a:t>-3</a:t>
            </a:r>
          </a:p>
          <a:p>
            <a:r>
              <a:rPr lang="hr-HR" sz="2400" dirty="0"/>
              <a:t>X=2</a:t>
            </a:r>
          </a:p>
        </p:txBody>
      </p:sp>
      <p:sp>
        <p:nvSpPr>
          <p:cNvPr id="6" name="Pravokutnik 5">
            <a:extLst>
              <a:ext uri="{FF2B5EF4-FFF2-40B4-BE49-F238E27FC236}">
                <a16:creationId xmlns:a16="http://schemas.microsoft.com/office/drawing/2014/main" id="{CB726511-FDE0-4EA2-818F-DD4322EFF306}"/>
              </a:ext>
            </a:extLst>
          </p:cNvPr>
          <p:cNvSpPr/>
          <p:nvPr/>
        </p:nvSpPr>
        <p:spPr>
          <a:xfrm>
            <a:off x="2358886" y="470053"/>
            <a:ext cx="9103255" cy="1938992"/>
          </a:xfrm>
          <a:prstGeom prst="rect">
            <a:avLst/>
          </a:prstGeom>
        </p:spPr>
        <p:txBody>
          <a:bodyPr wrap="square">
            <a:spAutoFit/>
          </a:bodyPr>
          <a:lstStyle/>
          <a:p>
            <a:r>
              <a:rPr lang="hr-HR" sz="2400" b="1" dirty="0">
                <a:solidFill>
                  <a:schemeClr val="tx1">
                    <a:lumMod val="75000"/>
                    <a:lumOff val="25000"/>
                  </a:schemeClr>
                </a:solidFill>
              </a:rPr>
              <a:t>Jednadžba</a:t>
            </a:r>
            <a:r>
              <a:rPr lang="hr-HR" sz="2400" dirty="0">
                <a:solidFill>
                  <a:schemeClr val="tx1">
                    <a:lumMod val="75000"/>
                    <a:lumOff val="25000"/>
                  </a:schemeClr>
                </a:solidFill>
              </a:rPr>
              <a:t> je matematički pojam koji izražava vezu između poznatih i nepoznatih veličina uz pomoć znaka jednakosti.</a:t>
            </a:r>
          </a:p>
          <a:p>
            <a:endParaRPr lang="hr-HR" sz="2400" dirty="0">
              <a:solidFill>
                <a:schemeClr val="tx1">
                  <a:lumMod val="75000"/>
                  <a:lumOff val="25000"/>
                </a:schemeClr>
              </a:solidFill>
            </a:endParaRPr>
          </a:p>
          <a:p>
            <a:r>
              <a:rPr lang="hr-HR" sz="2400" dirty="0">
                <a:solidFill>
                  <a:schemeClr val="tx1">
                    <a:lumMod val="75000"/>
                    <a:lumOff val="25000"/>
                  </a:schemeClr>
                </a:solidFill>
              </a:rPr>
              <a:t>Dana svojstva  jednakosti primjenjujemo kod rješavanja jednadžbi.</a:t>
            </a:r>
          </a:p>
        </p:txBody>
      </p:sp>
    </p:spTree>
    <p:extLst>
      <p:ext uri="{BB962C8B-B14F-4D97-AF65-F5344CB8AC3E}">
        <p14:creationId xmlns:p14="http://schemas.microsoft.com/office/powerpoint/2010/main" val="5746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amen">
  <a:themeElements>
    <a:clrScheme name="Pram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Prame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am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1710</TotalTime>
  <Words>3093</Words>
  <Application>Microsoft Office PowerPoint</Application>
  <PresentationFormat>Široki zaslon</PresentationFormat>
  <Paragraphs>577</Paragraphs>
  <Slides>48</Slides>
  <Notes>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48</vt:i4>
      </vt:variant>
    </vt:vector>
  </HeadingPairs>
  <TitlesOfParts>
    <vt:vector size="57" baseType="lpstr">
      <vt:lpstr>Arial</vt:lpstr>
      <vt:lpstr>Bradley Hand ITC</vt:lpstr>
      <vt:lpstr>Calibri</vt:lpstr>
      <vt:lpstr>Cambria Math</vt:lpstr>
      <vt:lpstr>Century Gothic</vt:lpstr>
      <vt:lpstr>Times New Roman</vt:lpstr>
      <vt:lpstr>Wingdings</vt:lpstr>
      <vt:lpstr>Wingdings 3</vt:lpstr>
      <vt:lpstr>Pramen</vt:lpstr>
      <vt:lpstr>   PROBLEMSKI ZADACI -više načina rješavanja-</vt:lpstr>
      <vt:lpstr>Čime ćemo se baviti?</vt:lpstr>
      <vt:lpstr>Metode rješavanja</vt:lpstr>
      <vt:lpstr>PowerPoint prezentacija</vt:lpstr>
      <vt:lpstr>Rješavanje problema u 4 koraka</vt:lpstr>
      <vt:lpstr>PowerPoint prezentacija</vt:lpstr>
      <vt:lpstr>Jednakost</vt:lpstr>
      <vt:lpstr>PowerPoint prezentacija</vt:lpstr>
      <vt:lpstr>PowerPoint prezentacija</vt:lpstr>
      <vt:lpstr>PowerPoint prezentacija</vt:lpstr>
      <vt:lpstr>GRAFIČKO-ARITMETIČKA METODA </vt:lpstr>
      <vt:lpstr>ZADATAK 1.  METODA DUŽINA  Zbroj dva broja je 26. Ako veći podijelimo manjim dobivamo količnik 3 i ostatak 2. Koji su to brojevi? </vt:lpstr>
      <vt:lpstr>ZADATAK 2. Razlika dva broja je 10. Koji su to brojevi ako veći podijeljen manjim daje količnik 4 i ostatak 1.    ZADATAK 3.(Županijsko natjecanje 2010.)</vt:lpstr>
      <vt:lpstr>  METODA PRAVOKUTNIKA</vt:lpstr>
      <vt:lpstr>METODA PRAVOKUTNIKA ZADATAK 5. Ako se duljina stranice kvadrata umanji za 3 cm , površina novog kvadrata je za 15 cm2 manja od površine zadanog kvadrata. Odredi duljinu stranice zadanog kvadrata.         </vt:lpstr>
      <vt:lpstr>  METODA PRAVOKUTNIKA</vt:lpstr>
      <vt:lpstr>PowerPoint prezentacija</vt:lpstr>
      <vt:lpstr>Rješenje ZADATAK 8.</vt:lpstr>
      <vt:lpstr>PowerPoint prezentacija</vt:lpstr>
      <vt:lpstr>DESCARTESOVA  ili ALGEBARSKA  METODA</vt:lpstr>
      <vt:lpstr>Descartesova pravila za jednostavnije rješenje problema:</vt:lpstr>
      <vt:lpstr> </vt:lpstr>
      <vt:lpstr>DESCARTESOVA  ili ALGEBARSKA  METODA </vt:lpstr>
      <vt:lpstr>1/6X+ 1/12X +1/7X +5+1/2X +4 =X </vt:lpstr>
      <vt:lpstr>DESCARTESOVA  ili ALGEBARSKA  METODA  ZADATAK 12.( Općinsko/školsko natjecanje 2009.)  </vt:lpstr>
      <vt:lpstr>Sljedeće zadatke probajte riješiti na više načina( koristeći metode koje smo obradili)</vt:lpstr>
      <vt:lpstr>PowerPoint prezentacija</vt:lpstr>
      <vt:lpstr>PowerPoint prezentacija</vt:lpstr>
      <vt:lpstr>ZADATAK 18. ( Županijsko natjecanje 1998.)  Obitelj Vinić ima u svom posjedu vinograd.  Ako tata Vinić bere grožđe sam, vinograd će obrati za 10 sati, ako mama Vinić bere sama, vinograd će obrati za 12 sati.  Ukoliko mama i tata Vinić beru grožđe 1 sat, a onda im se pridruži sin Vinić, vinograd će biti obran za 4 sata. Koliko sati je potrebno sinu Viniću da sam obere vinograd ?    1.način 2.način</vt:lpstr>
      <vt:lpstr>           RJEŠENJA ZADATAKA</vt:lpstr>
      <vt:lpstr>Rješenje ZADATAK 2.     METODA DUŽINA</vt:lpstr>
      <vt:lpstr>Rješenje ZADATAK 3.(Županijsko natjecanje 2010.)</vt:lpstr>
      <vt:lpstr>Rješenje ZADATAK 6.   METODA PRAVOKUTNIKA   </vt:lpstr>
      <vt:lpstr>Rješenje ZADATAK 7.            METODA PRAVOKUTNIKA</vt:lpstr>
      <vt:lpstr>Rješenje ZADATAK 9.      METODA RJEŠAVANJA UNATRAG</vt:lpstr>
      <vt:lpstr>Rješenje ZADATAK 12.( Općinsko/školsko natjecanje 2009.)</vt:lpstr>
      <vt:lpstr>Rješenje ZADATAK 13.(Županijsko natjecanje 2009.)</vt:lpstr>
      <vt:lpstr>Rješenje ZADATAK 14.</vt:lpstr>
      <vt:lpstr>2.Način DESCARTESOVA METODA </vt:lpstr>
      <vt:lpstr> Rješenje ZADATAK 15. 1.Način DESCARTESOVA METODA</vt:lpstr>
      <vt:lpstr>Rješenje ZADATAK 15. 2.Način METODA DUŽINA</vt:lpstr>
      <vt:lpstr>Rješenje ZADATAK 16. (Županijsko natjecanje 2013.) </vt:lpstr>
      <vt:lpstr>Rješenje ZADATAK 16. (Županijsko natjecanje 2013.) </vt:lpstr>
      <vt:lpstr>Rješenje ZADATAK 17. (Županijsko natjecanje 2012.) 1.način METODA RJEŠAVANJA UNATRAG</vt:lpstr>
      <vt:lpstr>Rješenje ZADATAK 17. (Županijsko natjecanje 2012.) 2.način DESCARTESOVA METODA</vt:lpstr>
      <vt:lpstr>Rješenje ZADATAK 18. (Županijsko natjecanje 1998.)  1.način ARITMETIČKA METODA</vt:lpstr>
      <vt:lpstr>Rješenje ZADATAK 18. (Županijsko natjecanje 1998.)  2.način DESCARTESOVA METODA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PROBLEMSKI ZADATCI</dc:title>
  <dc:creator>Gabrijela Šitum</dc:creator>
  <cp:lastModifiedBy>Gabrijela Šitum</cp:lastModifiedBy>
  <cp:revision>414</cp:revision>
  <dcterms:created xsi:type="dcterms:W3CDTF">2018-01-17T19:29:01Z</dcterms:created>
  <dcterms:modified xsi:type="dcterms:W3CDTF">2018-02-02T17:14:59Z</dcterms:modified>
</cp:coreProperties>
</file>