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62" r:id="rId6"/>
    <p:sldId id="268" r:id="rId7"/>
    <p:sldId id="261" r:id="rId8"/>
    <p:sldId id="263" r:id="rId9"/>
    <p:sldId id="270" r:id="rId10"/>
    <p:sldId id="271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jela Šitum" userId="5f2fcee2-14cd-44b7-8489-d8c8f031e21c" providerId="ADAL" clId="{8E8040D7-DD83-4CEF-BEA4-0E16154C1639}"/>
    <pc:docChg chg="modSld">
      <pc:chgData name="Gabrijela Šitum" userId="5f2fcee2-14cd-44b7-8489-d8c8f031e21c" providerId="ADAL" clId="{8E8040D7-DD83-4CEF-BEA4-0E16154C1639}" dt="2022-12-01T16:08:23.457" v="113" actId="20577"/>
      <pc:docMkLst>
        <pc:docMk/>
      </pc:docMkLst>
      <pc:sldChg chg="modSp mod">
        <pc:chgData name="Gabrijela Šitum" userId="5f2fcee2-14cd-44b7-8489-d8c8f031e21c" providerId="ADAL" clId="{8E8040D7-DD83-4CEF-BEA4-0E16154C1639}" dt="2022-12-01T16:08:23.457" v="113" actId="20577"/>
        <pc:sldMkLst>
          <pc:docMk/>
          <pc:sldMk cId="246763451" sldId="257"/>
        </pc:sldMkLst>
        <pc:spChg chg="mod">
          <ac:chgData name="Gabrijela Šitum" userId="5f2fcee2-14cd-44b7-8489-d8c8f031e21c" providerId="ADAL" clId="{8E8040D7-DD83-4CEF-BEA4-0E16154C1639}" dt="2022-12-01T16:08:23.457" v="113" actId="20577"/>
          <ac:spMkLst>
            <pc:docMk/>
            <pc:sldMk cId="246763451" sldId="257"/>
            <ac:spMk id="3" creationId="{EBF65ECF-E317-5A15-9B8B-5F77B0B37651}"/>
          </ac:spMkLst>
        </pc:spChg>
      </pc:sldChg>
      <pc:sldChg chg="modSp mod">
        <pc:chgData name="Gabrijela Šitum" userId="5f2fcee2-14cd-44b7-8489-d8c8f031e21c" providerId="ADAL" clId="{8E8040D7-DD83-4CEF-BEA4-0E16154C1639}" dt="2022-12-01T16:03:51.131" v="82" actId="20577"/>
        <pc:sldMkLst>
          <pc:docMk/>
          <pc:sldMk cId="1126711685" sldId="262"/>
        </pc:sldMkLst>
        <pc:spChg chg="mod">
          <ac:chgData name="Gabrijela Šitum" userId="5f2fcee2-14cd-44b7-8489-d8c8f031e21c" providerId="ADAL" clId="{8E8040D7-DD83-4CEF-BEA4-0E16154C1639}" dt="2022-12-01T16:03:51.131" v="82" actId="20577"/>
          <ac:spMkLst>
            <pc:docMk/>
            <pc:sldMk cId="1126711685" sldId="262"/>
            <ac:spMk id="3" creationId="{7884B926-6EE6-49CA-3B86-36E2D77ED171}"/>
          </ac:spMkLst>
        </pc:spChg>
      </pc:sldChg>
      <pc:sldChg chg="modSp mod">
        <pc:chgData name="Gabrijela Šitum" userId="5f2fcee2-14cd-44b7-8489-d8c8f031e21c" providerId="ADAL" clId="{8E8040D7-DD83-4CEF-BEA4-0E16154C1639}" dt="2022-12-01T16:00:54.666" v="1" actId="947"/>
        <pc:sldMkLst>
          <pc:docMk/>
          <pc:sldMk cId="3866331808" sldId="272"/>
        </pc:sldMkLst>
        <pc:spChg chg="mod">
          <ac:chgData name="Gabrijela Šitum" userId="5f2fcee2-14cd-44b7-8489-d8c8f031e21c" providerId="ADAL" clId="{8E8040D7-DD83-4CEF-BEA4-0E16154C1639}" dt="2022-12-01T16:00:54.666" v="1" actId="947"/>
          <ac:spMkLst>
            <pc:docMk/>
            <pc:sldMk cId="3866331808" sldId="272"/>
            <ac:spMk id="3" creationId="{42D0D459-CBF8-85DD-574A-A8F86E8BF33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2430F-4EDB-435F-98C5-E6EF79F34E7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A51FCA0-BA15-4CB8-920E-61E1DB97C38E}">
      <dgm:prSet/>
      <dgm:spPr/>
      <dgm:t>
        <a:bodyPr/>
        <a:lstStyle/>
        <a:p>
          <a:r>
            <a:rPr lang="en-US"/>
            <a:t>Potrebni materijal: plastična i staklena posuda, salama, sir, kruh</a:t>
          </a:r>
        </a:p>
      </dgm:t>
    </dgm:pt>
    <dgm:pt modelId="{AF1EF145-547E-48CF-A5AB-AF37DFC7BC6D}" type="parTrans" cxnId="{298CB1D9-BB23-4AC0-85B9-5CC7FB2FF711}">
      <dgm:prSet/>
      <dgm:spPr/>
      <dgm:t>
        <a:bodyPr/>
        <a:lstStyle/>
        <a:p>
          <a:endParaRPr lang="en-US"/>
        </a:p>
      </dgm:t>
    </dgm:pt>
    <dgm:pt modelId="{64E883B6-6663-4D9F-B05C-B941F4AA880C}" type="sibTrans" cxnId="{298CB1D9-BB23-4AC0-85B9-5CC7FB2FF711}">
      <dgm:prSet/>
      <dgm:spPr/>
      <dgm:t>
        <a:bodyPr/>
        <a:lstStyle/>
        <a:p>
          <a:endParaRPr lang="en-US"/>
        </a:p>
      </dgm:t>
    </dgm:pt>
    <dgm:pt modelId="{B40763F0-8FBC-4894-920C-2D7197FD7526}">
      <dgm:prSet/>
      <dgm:spPr/>
      <dgm:t>
        <a:bodyPr/>
        <a:lstStyle/>
        <a:p>
          <a:r>
            <a:rPr lang="en-US"/>
            <a:t>Stavio sam sir i salamu u boce i začepio ih te čekao da se stvori plijesan.</a:t>
          </a:r>
        </a:p>
      </dgm:t>
    </dgm:pt>
    <dgm:pt modelId="{F08E85A5-30FA-48A8-9F8D-B4373A0F23FB}" type="parTrans" cxnId="{FFF20A21-1E15-4DFD-85D8-239004D009FB}">
      <dgm:prSet/>
      <dgm:spPr/>
      <dgm:t>
        <a:bodyPr/>
        <a:lstStyle/>
        <a:p>
          <a:endParaRPr lang="en-US"/>
        </a:p>
      </dgm:t>
    </dgm:pt>
    <dgm:pt modelId="{1B307CB7-067B-4492-8514-F3049FB995E4}" type="sibTrans" cxnId="{FFF20A21-1E15-4DFD-85D8-239004D009FB}">
      <dgm:prSet/>
      <dgm:spPr/>
      <dgm:t>
        <a:bodyPr/>
        <a:lstStyle/>
        <a:p>
          <a:endParaRPr lang="en-US"/>
        </a:p>
      </dgm:t>
    </dgm:pt>
    <dgm:pt modelId="{45207616-5976-4526-87D3-004F6E339FC4}" type="pres">
      <dgm:prSet presAssocID="{9732430F-4EDB-435F-98C5-E6EF79F34E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D51B3F-238B-42F9-8C6B-E3458A4FAF01}" type="pres">
      <dgm:prSet presAssocID="{0A51FCA0-BA15-4CB8-920E-61E1DB97C38E}" presName="hierRoot1" presStyleCnt="0"/>
      <dgm:spPr/>
    </dgm:pt>
    <dgm:pt modelId="{8C241123-B404-43E3-A6E8-AB1EF74B3EA5}" type="pres">
      <dgm:prSet presAssocID="{0A51FCA0-BA15-4CB8-920E-61E1DB97C38E}" presName="composite" presStyleCnt="0"/>
      <dgm:spPr/>
    </dgm:pt>
    <dgm:pt modelId="{0F1BF811-01AD-4272-B94F-8A052DF55244}" type="pres">
      <dgm:prSet presAssocID="{0A51FCA0-BA15-4CB8-920E-61E1DB97C38E}" presName="background" presStyleLbl="node0" presStyleIdx="0" presStyleCnt="2"/>
      <dgm:spPr/>
    </dgm:pt>
    <dgm:pt modelId="{61F194B3-886A-4AB5-A985-854964CF9ACB}" type="pres">
      <dgm:prSet presAssocID="{0A51FCA0-BA15-4CB8-920E-61E1DB97C38E}" presName="text" presStyleLbl="fgAcc0" presStyleIdx="0" presStyleCnt="2">
        <dgm:presLayoutVars>
          <dgm:chPref val="3"/>
        </dgm:presLayoutVars>
      </dgm:prSet>
      <dgm:spPr/>
    </dgm:pt>
    <dgm:pt modelId="{F7982B4E-CE41-44A6-984C-C54A86E292BF}" type="pres">
      <dgm:prSet presAssocID="{0A51FCA0-BA15-4CB8-920E-61E1DB97C38E}" presName="hierChild2" presStyleCnt="0"/>
      <dgm:spPr/>
    </dgm:pt>
    <dgm:pt modelId="{F7A2034A-C62B-4ADC-A2CE-635A0EE2730B}" type="pres">
      <dgm:prSet presAssocID="{B40763F0-8FBC-4894-920C-2D7197FD7526}" presName="hierRoot1" presStyleCnt="0"/>
      <dgm:spPr/>
    </dgm:pt>
    <dgm:pt modelId="{0FD9085C-76DE-42E6-8799-6C48632C4BD6}" type="pres">
      <dgm:prSet presAssocID="{B40763F0-8FBC-4894-920C-2D7197FD7526}" presName="composite" presStyleCnt="0"/>
      <dgm:spPr/>
    </dgm:pt>
    <dgm:pt modelId="{7EF4809D-8CD4-47C1-92D7-75A78928A9B1}" type="pres">
      <dgm:prSet presAssocID="{B40763F0-8FBC-4894-920C-2D7197FD7526}" presName="background" presStyleLbl="node0" presStyleIdx="1" presStyleCnt="2"/>
      <dgm:spPr/>
    </dgm:pt>
    <dgm:pt modelId="{E83717A5-8C89-4742-B8AC-2D9F00519D8C}" type="pres">
      <dgm:prSet presAssocID="{B40763F0-8FBC-4894-920C-2D7197FD7526}" presName="text" presStyleLbl="fgAcc0" presStyleIdx="1" presStyleCnt="2">
        <dgm:presLayoutVars>
          <dgm:chPref val="3"/>
        </dgm:presLayoutVars>
      </dgm:prSet>
      <dgm:spPr/>
    </dgm:pt>
    <dgm:pt modelId="{88D5F082-E925-4F47-9091-2D842082AD5E}" type="pres">
      <dgm:prSet presAssocID="{B40763F0-8FBC-4894-920C-2D7197FD7526}" presName="hierChild2" presStyleCnt="0"/>
      <dgm:spPr/>
    </dgm:pt>
  </dgm:ptLst>
  <dgm:cxnLst>
    <dgm:cxn modelId="{FFF20A21-1E15-4DFD-85D8-239004D009FB}" srcId="{9732430F-4EDB-435F-98C5-E6EF79F34E70}" destId="{B40763F0-8FBC-4894-920C-2D7197FD7526}" srcOrd="1" destOrd="0" parTransId="{F08E85A5-30FA-48A8-9F8D-B4373A0F23FB}" sibTransId="{1B307CB7-067B-4492-8514-F3049FB995E4}"/>
    <dgm:cxn modelId="{5D3C93BC-53CB-44EB-8C6E-09FA8816389B}" type="presOf" srcId="{B40763F0-8FBC-4894-920C-2D7197FD7526}" destId="{E83717A5-8C89-4742-B8AC-2D9F00519D8C}" srcOrd="0" destOrd="0" presId="urn:microsoft.com/office/officeart/2005/8/layout/hierarchy1"/>
    <dgm:cxn modelId="{298CB1D9-BB23-4AC0-85B9-5CC7FB2FF711}" srcId="{9732430F-4EDB-435F-98C5-E6EF79F34E70}" destId="{0A51FCA0-BA15-4CB8-920E-61E1DB97C38E}" srcOrd="0" destOrd="0" parTransId="{AF1EF145-547E-48CF-A5AB-AF37DFC7BC6D}" sibTransId="{64E883B6-6663-4D9F-B05C-B941F4AA880C}"/>
    <dgm:cxn modelId="{C2C455EA-D6EA-4E39-996A-8CCE5A263D20}" type="presOf" srcId="{9732430F-4EDB-435F-98C5-E6EF79F34E70}" destId="{45207616-5976-4526-87D3-004F6E339FC4}" srcOrd="0" destOrd="0" presId="urn:microsoft.com/office/officeart/2005/8/layout/hierarchy1"/>
    <dgm:cxn modelId="{44E409F5-0DB5-4ADF-8B10-031215E0A1BB}" type="presOf" srcId="{0A51FCA0-BA15-4CB8-920E-61E1DB97C38E}" destId="{61F194B3-886A-4AB5-A985-854964CF9ACB}" srcOrd="0" destOrd="0" presId="urn:microsoft.com/office/officeart/2005/8/layout/hierarchy1"/>
    <dgm:cxn modelId="{310AA39B-67B0-4766-9346-0C59690FFDA0}" type="presParOf" srcId="{45207616-5976-4526-87D3-004F6E339FC4}" destId="{4BD51B3F-238B-42F9-8C6B-E3458A4FAF01}" srcOrd="0" destOrd="0" presId="urn:microsoft.com/office/officeart/2005/8/layout/hierarchy1"/>
    <dgm:cxn modelId="{38A22914-587D-417B-BEEA-DA00AEC9C2CC}" type="presParOf" srcId="{4BD51B3F-238B-42F9-8C6B-E3458A4FAF01}" destId="{8C241123-B404-43E3-A6E8-AB1EF74B3EA5}" srcOrd="0" destOrd="0" presId="urn:microsoft.com/office/officeart/2005/8/layout/hierarchy1"/>
    <dgm:cxn modelId="{BE5A4D8D-B8A1-4539-9B95-C725829D991A}" type="presParOf" srcId="{8C241123-B404-43E3-A6E8-AB1EF74B3EA5}" destId="{0F1BF811-01AD-4272-B94F-8A052DF55244}" srcOrd="0" destOrd="0" presId="urn:microsoft.com/office/officeart/2005/8/layout/hierarchy1"/>
    <dgm:cxn modelId="{27CD507C-8EA8-4632-B44F-934267CDD6B5}" type="presParOf" srcId="{8C241123-B404-43E3-A6E8-AB1EF74B3EA5}" destId="{61F194B3-886A-4AB5-A985-854964CF9ACB}" srcOrd="1" destOrd="0" presId="urn:microsoft.com/office/officeart/2005/8/layout/hierarchy1"/>
    <dgm:cxn modelId="{652C5443-7465-47C1-BE53-E89A8F7A437E}" type="presParOf" srcId="{4BD51B3F-238B-42F9-8C6B-E3458A4FAF01}" destId="{F7982B4E-CE41-44A6-984C-C54A86E292BF}" srcOrd="1" destOrd="0" presId="urn:microsoft.com/office/officeart/2005/8/layout/hierarchy1"/>
    <dgm:cxn modelId="{411109A0-AEDD-45D6-A0F5-28806E121900}" type="presParOf" srcId="{45207616-5976-4526-87D3-004F6E339FC4}" destId="{F7A2034A-C62B-4ADC-A2CE-635A0EE2730B}" srcOrd="1" destOrd="0" presId="urn:microsoft.com/office/officeart/2005/8/layout/hierarchy1"/>
    <dgm:cxn modelId="{27BC6BD6-D07F-4564-AFE0-1449F4A44B88}" type="presParOf" srcId="{F7A2034A-C62B-4ADC-A2CE-635A0EE2730B}" destId="{0FD9085C-76DE-42E6-8799-6C48632C4BD6}" srcOrd="0" destOrd="0" presId="urn:microsoft.com/office/officeart/2005/8/layout/hierarchy1"/>
    <dgm:cxn modelId="{8DD4AA26-91ED-4EAF-9BAB-3E829E54D8AE}" type="presParOf" srcId="{0FD9085C-76DE-42E6-8799-6C48632C4BD6}" destId="{7EF4809D-8CD4-47C1-92D7-75A78928A9B1}" srcOrd="0" destOrd="0" presId="urn:microsoft.com/office/officeart/2005/8/layout/hierarchy1"/>
    <dgm:cxn modelId="{54411CB6-6515-49F3-9BF1-EC9DDE6F1FCF}" type="presParOf" srcId="{0FD9085C-76DE-42E6-8799-6C48632C4BD6}" destId="{E83717A5-8C89-4742-B8AC-2D9F00519D8C}" srcOrd="1" destOrd="0" presId="urn:microsoft.com/office/officeart/2005/8/layout/hierarchy1"/>
    <dgm:cxn modelId="{082B0628-925C-4218-ACC2-EB41DA923DC6}" type="presParOf" srcId="{F7A2034A-C62B-4ADC-A2CE-635A0EE2730B}" destId="{88D5F082-E925-4F47-9091-2D842082AD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BF811-01AD-4272-B94F-8A052DF55244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194B3-886A-4AB5-A985-854964CF9ACB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Potrebni materijal: plastična i staklena posuda, salama, sir, kruh</a:t>
          </a:r>
        </a:p>
      </dsp:txBody>
      <dsp:txXfrm>
        <a:off x="608661" y="692298"/>
        <a:ext cx="4508047" cy="2799040"/>
      </dsp:txXfrm>
    </dsp:sp>
    <dsp:sp modelId="{7EF4809D-8CD4-47C1-92D7-75A78928A9B1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717A5-8C89-4742-B8AC-2D9F00519D8C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Stavio sam sir i salamu u boce i začepio ih te čekao da se stvori plijesan.</a:t>
          </a:r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ecikliranje-stakla.com/saznaj-vise/zanimljivosti-o-stakl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  <a:cs typeface="Calibri Light"/>
              </a:rPr>
              <a:t>Staklo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>
                <a:cs typeface="Calibri"/>
              </a:rPr>
              <a:t>Dominik </a:t>
            </a:r>
            <a:r>
              <a:rPr lang="en-US" sz="2800" dirty="0" err="1">
                <a:cs typeface="Calibri"/>
              </a:rPr>
              <a:t>Klepo</a:t>
            </a:r>
            <a:r>
              <a:rPr lang="en-US" sz="2800" dirty="0">
                <a:cs typeface="Calibri"/>
              </a:rPr>
              <a:t>, 7.a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picture containing text, person, wall, person&#10;&#10;Description automatically generated">
            <a:extLst>
              <a:ext uri="{FF2B5EF4-FFF2-40B4-BE49-F238E27FC236}">
                <a16:creationId xmlns:a16="http://schemas.microsoft.com/office/drawing/2014/main" id="{D55D283C-E82B-292E-E176-B7DFA4BDD3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404" r="23404"/>
          <a:stretch/>
        </p:blipFill>
        <p:spPr>
          <a:xfrm rot="5400000">
            <a:off x="3928177" y="-1405821"/>
            <a:ext cx="6858000" cy="966964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4C2CEC4-1A74-2754-4266-FF8C65D6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075956F-B3DF-76C9-BB28-1C242DFAC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5268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EAB5C-EF4A-5B4C-D8F6-28295724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Analiza rezultata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6B181-A0BC-4F33-EA33-753797627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>
                <a:cs typeface="Calibri"/>
              </a:rPr>
              <a:t>Plijesan se više pokazala u plastičnoj posudi i prije je došla jer je više propusna na zrak od staklene posude i staklo je više otporno na toplinu koja pogoduje plijesnima.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0664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0553A-170B-18A8-5694-3B3B2A93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Zaključak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5A782-A7D6-1F15-F3DF-B852C448D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U </a:t>
            </a:r>
            <a:r>
              <a:rPr lang="en-US" dirty="0" err="1">
                <a:cs typeface="Calibri"/>
              </a:rPr>
              <a:t>plastičnoj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posudi</a:t>
            </a:r>
            <a:r>
              <a:rPr lang="en-US" dirty="0">
                <a:cs typeface="Calibri"/>
              </a:rPr>
              <a:t> je </a:t>
            </a:r>
            <a:r>
              <a:rPr lang="en-US" dirty="0" err="1">
                <a:cs typeface="Calibri"/>
              </a:rPr>
              <a:t>bilo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više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pljesni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zbog</a:t>
            </a:r>
            <a:r>
              <a:rPr lang="en-US" dirty="0">
                <a:cs typeface="Calibri"/>
              </a:rPr>
              <a:t> toga </a:t>
            </a:r>
            <a:r>
              <a:rPr lang="en-US" dirty="0" err="1">
                <a:cs typeface="Calibri"/>
              </a:rPr>
              <a:t>možemo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zaključiti</a:t>
            </a:r>
            <a:r>
              <a:rPr lang="en-US" dirty="0">
                <a:cs typeface="Calibri"/>
              </a:rPr>
              <a:t> da je </a:t>
            </a:r>
            <a:r>
              <a:rPr lang="en-US" dirty="0" err="1">
                <a:cs typeface="Calibri"/>
              </a:rPr>
              <a:t>stakleno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posuđe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sigurnije</a:t>
            </a:r>
            <a:r>
              <a:rPr lang="en-US" dirty="0">
                <a:cs typeface="Calibri"/>
              </a:rPr>
              <a:t> od </a:t>
            </a:r>
            <a:r>
              <a:rPr lang="en-US" dirty="0" err="1">
                <a:cs typeface="Calibri"/>
              </a:rPr>
              <a:t>plastičnog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Sigurnije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jer</a:t>
            </a:r>
            <a:r>
              <a:rPr lang="en-US" dirty="0">
                <a:cs typeface="Calibri"/>
              </a:rPr>
              <a:t> je </a:t>
            </a:r>
            <a:r>
              <a:rPr lang="en-US" dirty="0" err="1">
                <a:cs typeface="Calibri"/>
              </a:rPr>
              <a:t>manje</a:t>
            </a:r>
            <a:r>
              <a:rPr lang="en-US" dirty="0">
                <a:cs typeface="Calibri"/>
              </a:rPr>
              <a:t>  </a:t>
            </a:r>
            <a:r>
              <a:rPr lang="en-US" dirty="0" err="1">
                <a:cs typeface="Calibri"/>
              </a:rPr>
              <a:t>porozno</a:t>
            </a:r>
            <a:r>
              <a:rPr lang="en-US" dirty="0">
                <a:cs typeface="Calibri"/>
              </a:rPr>
              <a:t> od </a:t>
            </a:r>
            <a:r>
              <a:rPr lang="en-US" dirty="0" err="1">
                <a:cs typeface="Calibri"/>
              </a:rPr>
              <a:t>plastike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Također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visoku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otpornost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prodiranje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proizvod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čak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kad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nalazi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duljem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vremenskom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periodu</a:t>
            </a:r>
            <a:r>
              <a:rPr lang="en-US" dirty="0">
                <a:cs typeface="Calibri"/>
              </a:rPr>
              <a:t>. Ne </a:t>
            </a:r>
            <a:r>
              <a:rPr lang="en-US" dirty="0" err="1">
                <a:cs typeface="Calibri"/>
              </a:rPr>
              <a:t>upijaju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mrlje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miris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hrane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držite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njima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Glatka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površina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stakla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pomaže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hrna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ostane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čista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svježa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ukusa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tokom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dužeg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perioda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46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A5B3E-66CE-D7DD-7F2D-019E88F7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Literatura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47D04-609E-6AC6-C43A-24941988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ea typeface="+mn-lt"/>
                <a:cs typeface="+mn-lt"/>
                <a:hlinkClick r:id="rId2"/>
              </a:rPr>
              <a:t>http://recikliranje-stakla.com/saznaj-vise/zanimljivosti-o-staklu/</a:t>
            </a:r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16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1285A3-20DF-38C5-2A6E-C3B42BDC0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991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69A24-61F9-225B-6C32-04B99878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Hvala vam na pažnji!</a:t>
            </a:r>
          </a:p>
        </p:txBody>
      </p:sp>
    </p:spTree>
    <p:extLst>
      <p:ext uri="{BB962C8B-B14F-4D97-AF65-F5344CB8AC3E}">
        <p14:creationId xmlns:p14="http://schemas.microsoft.com/office/powerpoint/2010/main" val="269734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E9EBF-57C0-1449-A6C4-8E64B6C8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Literaturni pregled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65ECF-E317-5A15-9B8B-5F77B0B3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340" y="649480"/>
            <a:ext cx="6397992" cy="61117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Staklo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proizvod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prirode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Izrađuje</a:t>
            </a:r>
            <a:r>
              <a:rPr lang="en-US" sz="2400" dirty="0">
                <a:ea typeface="+mn-lt"/>
                <a:cs typeface="+mn-lt"/>
              </a:rPr>
              <a:t> se od </a:t>
            </a:r>
            <a:r>
              <a:rPr lang="en-US" sz="2400" dirty="0" err="1">
                <a:ea typeface="+mn-lt"/>
                <a:cs typeface="+mn-lt"/>
              </a:rPr>
              <a:t>kvarcnog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pijeska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kalcita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sode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staklenog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loma</a:t>
            </a:r>
            <a:r>
              <a:rPr lang="en-US" sz="2400" dirty="0">
                <a:ea typeface="+mn-lt"/>
                <a:cs typeface="+mn-lt"/>
              </a:rPr>
              <a:t> (koji se </a:t>
            </a:r>
            <a:r>
              <a:rPr lang="en-US" sz="2400" dirty="0" err="1">
                <a:ea typeface="+mn-lt"/>
                <a:cs typeface="+mn-lt"/>
              </a:rPr>
              <a:t>dobiva</a:t>
            </a:r>
            <a:r>
              <a:rPr lang="en-US" sz="2400" dirty="0">
                <a:ea typeface="+mn-lt"/>
                <a:cs typeface="+mn-lt"/>
              </a:rPr>
              <a:t> od stare </a:t>
            </a:r>
            <a:r>
              <a:rPr lang="en-US" sz="2400" dirty="0" err="1">
                <a:ea typeface="+mn-lt"/>
                <a:cs typeface="+mn-lt"/>
              </a:rPr>
              <a:t>staklene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ambalaže</a:t>
            </a:r>
            <a:r>
              <a:rPr lang="en-US" sz="2400" dirty="0">
                <a:ea typeface="+mn-lt"/>
                <a:cs typeface="+mn-lt"/>
              </a:rPr>
              <a:t>).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Materijal</a:t>
            </a:r>
            <a:r>
              <a:rPr lang="en-US" sz="2400" dirty="0">
                <a:ea typeface="+mn-lt"/>
                <a:cs typeface="+mn-lt"/>
              </a:rPr>
              <a:t> koji se </a:t>
            </a:r>
            <a:r>
              <a:rPr lang="en-US" sz="2400" dirty="0" err="1">
                <a:ea typeface="+mn-lt"/>
                <a:cs typeface="+mn-lt"/>
              </a:rPr>
              <a:t>može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potpunosti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reciklirati</a:t>
            </a:r>
            <a:r>
              <a:rPr lang="en-US" sz="2400" dirty="0">
                <a:ea typeface="+mn-lt"/>
                <a:cs typeface="+mn-lt"/>
              </a:rPr>
              <a:t> – </a:t>
            </a:r>
            <a:r>
              <a:rPr lang="en-US" sz="2400" dirty="0" err="1">
                <a:ea typeface="+mn-lt"/>
                <a:cs typeface="+mn-lt"/>
              </a:rPr>
              <a:t>bezbroj</a:t>
            </a:r>
            <a:r>
              <a:rPr lang="en-US" sz="2400" dirty="0">
                <a:ea typeface="+mn-lt"/>
                <a:cs typeface="+mn-lt"/>
              </a:rPr>
              <a:t> puta </a:t>
            </a:r>
            <a:r>
              <a:rPr lang="en-US" sz="2400" dirty="0" err="1">
                <a:ea typeface="+mn-lt"/>
                <a:cs typeface="+mn-lt"/>
              </a:rPr>
              <a:t>preraditi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upotrijebiti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kao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sirovina</a:t>
            </a:r>
            <a:r>
              <a:rPr lang="en-US" sz="2400" dirty="0">
                <a:ea typeface="+mn-lt"/>
                <a:cs typeface="+mn-lt"/>
              </a:rPr>
              <a:t> za </a:t>
            </a:r>
            <a:r>
              <a:rPr lang="en-US" sz="2400" dirty="0" err="1">
                <a:ea typeface="+mn-lt"/>
                <a:cs typeface="+mn-lt"/>
              </a:rPr>
              <a:t>proizvodnju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novih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staklenih</a:t>
            </a:r>
            <a:r>
              <a:rPr lang="en-US" sz="2400" dirty="0">
                <a:ea typeface="+mn-lt"/>
                <a:cs typeface="+mn-lt"/>
              </a:rPr>
              <a:t> boca. </a:t>
            </a:r>
          </a:p>
          <a:p>
            <a:pPr marL="0" indent="0">
              <a:buNone/>
            </a:pPr>
            <a:r>
              <a:rPr lang="en-US" sz="2400" dirty="0" err="1">
                <a:cs typeface="Calibri" panose="020F0502020204030204"/>
              </a:rPr>
              <a:t>Njegova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otpornost</a:t>
            </a:r>
            <a:r>
              <a:rPr lang="en-US" sz="2400" dirty="0">
                <a:cs typeface="Calibri" panose="020F0502020204030204"/>
              </a:rPr>
              <a:t> je </a:t>
            </a:r>
            <a:r>
              <a:rPr lang="en-US" sz="2400" dirty="0" err="1">
                <a:cs typeface="Calibri" panose="020F0502020204030204"/>
              </a:rPr>
              <a:t>vrlo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visoka</a:t>
            </a:r>
            <a:r>
              <a:rPr lang="en-US" sz="2400" dirty="0">
                <a:cs typeface="Calibri" panose="020F0502020204030204"/>
              </a:rPr>
              <a:t>, pa </a:t>
            </a:r>
            <a:r>
              <a:rPr lang="en-US" sz="2400" dirty="0" err="1">
                <a:cs typeface="Calibri" panose="020F0502020204030204"/>
              </a:rPr>
              <a:t>tako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ako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držite</a:t>
            </a:r>
            <a:r>
              <a:rPr lang="en-US" sz="2400" dirty="0">
                <a:cs typeface="Calibri" panose="020F0502020204030204"/>
              </a:rPr>
              <a:t> u </a:t>
            </a:r>
            <a:r>
              <a:rPr lang="en-US" sz="2400" dirty="0" err="1">
                <a:cs typeface="Calibri" panose="020F0502020204030204"/>
              </a:rPr>
              <a:t>staklenim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posudama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hranu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dulje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vrijeme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možete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biti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sigurni</a:t>
            </a:r>
            <a:r>
              <a:rPr lang="en-US" sz="2400" dirty="0">
                <a:cs typeface="Calibri" panose="020F0502020204030204"/>
              </a:rPr>
              <a:t> da je </a:t>
            </a:r>
            <a:r>
              <a:rPr lang="en-US" sz="2400" dirty="0" err="1">
                <a:cs typeface="Calibri" panose="020F0502020204030204"/>
              </a:rPr>
              <a:t>ona</a:t>
            </a:r>
            <a:r>
              <a:rPr lang="en-US" sz="2400" dirty="0">
                <a:cs typeface="Calibri" panose="020F0502020204030204"/>
              </a:rPr>
              <a:t> </a:t>
            </a:r>
            <a:r>
              <a:rPr lang="en-US" sz="2400" dirty="0" err="1">
                <a:cs typeface="Calibri" panose="020F0502020204030204"/>
              </a:rPr>
              <a:t>zaštićena</a:t>
            </a:r>
            <a:r>
              <a:rPr lang="en-US" sz="2400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cs typeface="Calibri" panose="020F0502020204030204"/>
              </a:rPr>
              <a:t>Za </a:t>
            </a:r>
            <a:r>
              <a:rPr lang="en-US" sz="2400" dirty="0" err="1">
                <a:cs typeface="Calibri" panose="020F0502020204030204"/>
              </a:rPr>
              <a:t>razliku</a:t>
            </a:r>
            <a:r>
              <a:rPr lang="en-US" sz="2400" dirty="0">
                <a:cs typeface="Calibri" panose="020F0502020204030204"/>
              </a:rPr>
              <a:t> od </a:t>
            </a:r>
            <a:r>
              <a:rPr lang="en-US" sz="2400" dirty="0" err="1">
                <a:cs typeface="Calibri" panose="020F0502020204030204"/>
              </a:rPr>
              <a:t>plastike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koja</a:t>
            </a:r>
            <a:r>
              <a:rPr lang="en-US" sz="2400" dirty="0">
                <a:cs typeface="Calibri" panose="020F0502020204030204"/>
              </a:rPr>
              <a:t> je </a:t>
            </a:r>
            <a:r>
              <a:rPr lang="en-US" sz="2400" dirty="0" err="1">
                <a:cs typeface="Calibri" panose="020F0502020204030204"/>
              </a:rPr>
              <a:t>toksična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hr-HR" sz="2400" dirty="0">
                <a:cs typeface="Calibri" panose="020F0502020204030204"/>
              </a:rPr>
              <a:t>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često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djeluje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na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proizvod</a:t>
            </a:r>
            <a:r>
              <a:rPr lang="en-US" sz="2400" dirty="0">
                <a:cs typeface="Calibri" panose="020F0502020204030204"/>
              </a:rPr>
              <a:t> koji se </a:t>
            </a:r>
            <a:r>
              <a:rPr lang="en-US" sz="2400" dirty="0" err="1">
                <a:cs typeface="Calibri" panose="020F0502020204030204"/>
              </a:rPr>
              <a:t>nalazi</a:t>
            </a:r>
            <a:r>
              <a:rPr lang="en-US" sz="2400" dirty="0">
                <a:cs typeface="Calibri" panose="020F0502020204030204"/>
              </a:rPr>
              <a:t> u </a:t>
            </a:r>
            <a:r>
              <a:rPr lang="en-US" sz="2400" dirty="0" err="1">
                <a:cs typeface="Calibri" panose="020F0502020204030204"/>
              </a:rPr>
              <a:t>njoj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ako</a:t>
            </a:r>
            <a:r>
              <a:rPr lang="en-US" sz="2400" dirty="0">
                <a:cs typeface="Calibri" panose="020F0502020204030204"/>
              </a:rPr>
              <a:t> se ne </a:t>
            </a:r>
            <a:r>
              <a:rPr lang="en-US" sz="2400" dirty="0" err="1">
                <a:cs typeface="Calibri" panose="020F0502020204030204"/>
              </a:rPr>
              <a:t>koristi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pravilno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te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tako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prenosi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štetne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kemikalije</a:t>
            </a:r>
            <a:r>
              <a:rPr lang="hr-HR" sz="2400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 err="1">
                <a:cs typeface="Calibri" panose="020F0502020204030204"/>
              </a:rPr>
              <a:t>Staklo</a:t>
            </a:r>
            <a:r>
              <a:rPr lang="en-US" sz="2400" dirty="0">
                <a:cs typeface="Calibri" panose="020F0502020204030204"/>
              </a:rPr>
              <a:t> ne </a:t>
            </a:r>
            <a:r>
              <a:rPr lang="en-US" sz="2400" dirty="0" err="1">
                <a:cs typeface="Calibri" panose="020F0502020204030204"/>
              </a:rPr>
              <a:t>sadržava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kemikalije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koje</a:t>
            </a:r>
            <a:r>
              <a:rPr lang="en-US" sz="2400" dirty="0">
                <a:cs typeface="Calibri" panose="020F0502020204030204"/>
              </a:rPr>
              <a:t> bi se </a:t>
            </a:r>
            <a:r>
              <a:rPr lang="en-US" sz="2400" dirty="0" err="1">
                <a:cs typeface="Calibri" panose="020F0502020204030204"/>
              </a:rPr>
              <a:t>mogl</a:t>
            </a:r>
            <a:r>
              <a:rPr lang="hr-HR" sz="2400" dirty="0">
                <a:cs typeface="Calibri" panose="020F0502020204030204"/>
              </a:rPr>
              <a:t>e odraziti na 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ljudsko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zdravlje</a:t>
            </a:r>
            <a:r>
              <a:rPr lang="hr-HR" sz="2400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>
                <a:cs typeface="Calibri" panose="020F0502020204030204"/>
              </a:rPr>
              <a:t>  </a:t>
            </a:r>
          </a:p>
          <a:p>
            <a:pPr marL="0" indent="0">
              <a:buNone/>
            </a:pP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76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CCD9C-35BF-28DF-8B0D-537CD8F6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Zašto trebamo reciklirati?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E778C-1EAC-3B61-716E-B43F4A0A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" y="2405894"/>
            <a:ext cx="7774369" cy="44356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ea typeface="+mn-lt"/>
                <a:cs typeface="+mn-lt"/>
              </a:rPr>
              <a:t>štedimo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prirodne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sirovine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upotrebom</a:t>
            </a:r>
            <a:r>
              <a:rPr lang="en-US" sz="2400" dirty="0">
                <a:ea typeface="+mn-lt"/>
                <a:cs typeface="+mn-lt"/>
              </a:rPr>
              <a:t> 1000 kg </a:t>
            </a:r>
            <a:r>
              <a:rPr lang="en-US" sz="2400" dirty="0" err="1">
                <a:ea typeface="+mn-lt"/>
                <a:cs typeface="+mn-lt"/>
              </a:rPr>
              <a:t>starog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stakla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uštedi</a:t>
            </a:r>
            <a:r>
              <a:rPr lang="en-US" sz="2400" dirty="0">
                <a:ea typeface="+mn-lt"/>
                <a:cs typeface="+mn-lt"/>
              </a:rPr>
              <a:t> se 700 kg </a:t>
            </a:r>
            <a:r>
              <a:rPr lang="en-US" sz="2400" dirty="0" err="1">
                <a:ea typeface="+mn-lt"/>
                <a:cs typeface="+mn-lt"/>
              </a:rPr>
              <a:t>pijeska</a:t>
            </a:r>
            <a:r>
              <a:rPr lang="en-US" sz="2400" dirty="0">
                <a:ea typeface="+mn-lt"/>
                <a:cs typeface="+mn-lt"/>
              </a:rPr>
              <a:t>, 200 kg </a:t>
            </a:r>
            <a:r>
              <a:rPr lang="en-US" sz="2400" dirty="0" err="1">
                <a:ea typeface="+mn-lt"/>
                <a:cs typeface="+mn-lt"/>
              </a:rPr>
              <a:t>kalcita</a:t>
            </a:r>
            <a:r>
              <a:rPr lang="en-US" sz="2400" dirty="0">
                <a:ea typeface="+mn-lt"/>
                <a:cs typeface="+mn-lt"/>
              </a:rPr>
              <a:t>, 200 kg </a:t>
            </a:r>
            <a:r>
              <a:rPr lang="en-US" sz="2400" dirty="0" err="1">
                <a:ea typeface="+mn-lt"/>
                <a:cs typeface="+mn-lt"/>
              </a:rPr>
              <a:t>sode</a:t>
            </a:r>
            <a:r>
              <a:rPr lang="en-US" sz="2400" dirty="0">
                <a:ea typeface="+mn-lt"/>
                <a:cs typeface="+mn-lt"/>
              </a:rPr>
              <a:t>),</a:t>
            </a:r>
            <a:endParaRPr lang="en-US" sz="2400" dirty="0">
              <a:cs typeface="Calibri" panose="020F0502020204030204"/>
            </a:endParaRPr>
          </a:p>
          <a:p>
            <a:r>
              <a:rPr lang="en-US" sz="2400" dirty="0" err="1">
                <a:ea typeface="+mn-lt"/>
                <a:cs typeface="+mn-lt"/>
              </a:rPr>
              <a:t>štedimo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energiju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trošak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energije</a:t>
            </a:r>
            <a:r>
              <a:rPr lang="en-US" sz="2400" dirty="0">
                <a:ea typeface="+mn-lt"/>
                <a:cs typeface="+mn-lt"/>
              </a:rPr>
              <a:t> pada za 2-3 </a:t>
            </a:r>
            <a:r>
              <a:rPr lang="en-US" sz="2400" dirty="0" err="1">
                <a:ea typeface="+mn-lt"/>
                <a:cs typeface="+mn-lt"/>
              </a:rPr>
              <a:t>posto</a:t>
            </a:r>
            <a:r>
              <a:rPr lang="en-US" sz="2400" dirty="0">
                <a:ea typeface="+mn-lt"/>
                <a:cs typeface="+mn-lt"/>
              </a:rPr>
              <a:t> za </a:t>
            </a:r>
            <a:r>
              <a:rPr lang="en-US" sz="2400" dirty="0" err="1">
                <a:ea typeface="+mn-lt"/>
                <a:cs typeface="+mn-lt"/>
              </a:rPr>
              <a:t>svakih</a:t>
            </a:r>
            <a:r>
              <a:rPr lang="en-US" sz="2400" dirty="0">
                <a:ea typeface="+mn-lt"/>
                <a:cs typeface="+mn-lt"/>
              </a:rPr>
              <a:t> 10 </a:t>
            </a:r>
            <a:r>
              <a:rPr lang="en-US" sz="2400" dirty="0" err="1">
                <a:ea typeface="+mn-lt"/>
                <a:cs typeface="+mn-lt"/>
              </a:rPr>
              <a:t>posto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udjela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starog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stakla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smjesi</a:t>
            </a:r>
            <a:r>
              <a:rPr lang="en-US" sz="2400" dirty="0">
                <a:ea typeface="+mn-lt"/>
                <a:cs typeface="+mn-lt"/>
              </a:rPr>
              <a:t>),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ea typeface="+mn-lt"/>
                <a:cs typeface="+mn-lt"/>
              </a:rPr>
              <a:t>recikliranjem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jedne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boce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uštedjet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ćemo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toliko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energije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koliko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potrebno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žarulji</a:t>
            </a:r>
            <a:r>
              <a:rPr lang="en-US" sz="2400" dirty="0">
                <a:ea typeface="+mn-lt"/>
                <a:cs typeface="+mn-lt"/>
              </a:rPr>
              <a:t> od 60 W da </a:t>
            </a:r>
            <a:r>
              <a:rPr lang="en-US" sz="2400" dirty="0" err="1">
                <a:ea typeface="+mn-lt"/>
                <a:cs typeface="+mn-lt"/>
              </a:rPr>
              <a:t>svijetli</a:t>
            </a:r>
            <a:r>
              <a:rPr lang="en-US" sz="2400" dirty="0">
                <a:ea typeface="+mn-lt"/>
                <a:cs typeface="+mn-lt"/>
              </a:rPr>
              <a:t> 4 </a:t>
            </a:r>
            <a:r>
              <a:rPr lang="en-US" sz="2400" dirty="0" err="1">
                <a:ea typeface="+mn-lt"/>
                <a:cs typeface="+mn-lt"/>
              </a:rPr>
              <a:t>sata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računalu</a:t>
            </a:r>
            <a:r>
              <a:rPr lang="en-US" sz="2400" dirty="0">
                <a:ea typeface="+mn-lt"/>
                <a:cs typeface="+mn-lt"/>
              </a:rPr>
              <a:t> da </a:t>
            </a:r>
            <a:r>
              <a:rPr lang="en-US" sz="2400" dirty="0" err="1">
                <a:ea typeface="+mn-lt"/>
                <a:cs typeface="+mn-lt"/>
              </a:rPr>
              <a:t>radi</a:t>
            </a:r>
            <a:r>
              <a:rPr lang="en-US" sz="2400" dirty="0">
                <a:ea typeface="+mn-lt"/>
                <a:cs typeface="+mn-lt"/>
              </a:rPr>
              <a:t> 30 </a:t>
            </a:r>
            <a:r>
              <a:rPr lang="en-US" sz="2400" dirty="0" err="1">
                <a:ea typeface="+mn-lt"/>
                <a:cs typeface="+mn-lt"/>
              </a:rPr>
              <a:t>minuta</a:t>
            </a:r>
            <a:r>
              <a:rPr lang="en-US" sz="2400" dirty="0">
                <a:ea typeface="+mn-lt"/>
                <a:cs typeface="+mn-lt"/>
              </a:rPr>
              <a:t>, a </a:t>
            </a:r>
            <a:r>
              <a:rPr lang="en-US" sz="2400" dirty="0" err="1">
                <a:ea typeface="+mn-lt"/>
                <a:cs typeface="+mn-lt"/>
              </a:rPr>
              <a:t>televizor</a:t>
            </a:r>
            <a:r>
              <a:rPr lang="en-US" sz="2400" dirty="0">
                <a:ea typeface="+mn-lt"/>
                <a:cs typeface="+mn-lt"/>
              </a:rPr>
              <a:t> 20 </a:t>
            </a:r>
            <a:r>
              <a:rPr lang="en-US" sz="2400" dirty="0" err="1">
                <a:ea typeface="+mn-lt"/>
                <a:cs typeface="+mn-lt"/>
              </a:rPr>
              <a:t>minuta</a:t>
            </a:r>
            <a:r>
              <a:rPr lang="en-US" sz="2400" dirty="0">
                <a:ea typeface="+mn-lt"/>
                <a:cs typeface="+mn-lt"/>
              </a:rPr>
              <a:t>,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ea typeface="+mn-lt"/>
                <a:cs typeface="+mn-lt"/>
              </a:rPr>
              <a:t>korištenjem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starog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stakla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smanjujemo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potrošnju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primarnih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sirovina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ea typeface="+mn-lt"/>
                <a:cs typeface="+mn-lt"/>
              </a:rPr>
              <a:t>smanjujemo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onečišćenje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okoliša</a:t>
            </a:r>
            <a:r>
              <a:rPr lang="en-US" sz="2400" dirty="0">
                <a:ea typeface="+mn-lt"/>
                <a:cs typeface="+mn-lt"/>
              </a:rPr>
              <a:t>,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ea typeface="+mn-lt"/>
                <a:cs typeface="+mn-lt"/>
              </a:rPr>
              <a:t>štedimo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prostor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odlagalištima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otpada</a:t>
            </a:r>
            <a:endParaRPr lang="en-US" sz="2400" dirty="0" err="1">
              <a:cs typeface="Calibri"/>
            </a:endParaRPr>
          </a:p>
          <a:p>
            <a:endParaRPr lang="en-US" sz="1700" dirty="0"/>
          </a:p>
          <a:p>
            <a:endParaRPr lang="en-US" sz="1700" dirty="0"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Shape, arrow&#10;&#10;Description automatically generated">
            <a:extLst>
              <a:ext uri="{FF2B5EF4-FFF2-40B4-BE49-F238E27FC236}">
                <a16:creationId xmlns:a16="http://schemas.microsoft.com/office/drawing/2014/main" id="{D82DA4D4-2C8F-6B71-2451-A68315C90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967" y="1326660"/>
            <a:ext cx="4170530" cy="37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9EFB7-7458-0325-D40F-19AFFEBA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Budućnost stakla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0D459-CBF8-85DD-574A-A8F86E8BF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cs typeface="Calibri"/>
              </a:rPr>
              <a:t>U </a:t>
            </a:r>
            <a:r>
              <a:rPr lang="en-US" sz="2400" dirty="0" err="1">
                <a:cs typeface="Calibri"/>
              </a:rPr>
              <a:t>usporedbi</a:t>
            </a:r>
            <a:r>
              <a:rPr lang="en-US" sz="2400" dirty="0">
                <a:cs typeface="Calibri"/>
              </a:rPr>
              <a:t> s </a:t>
            </a:r>
            <a:r>
              <a:rPr lang="en-US" sz="2400" dirty="0" err="1">
                <a:cs typeface="Calibri"/>
              </a:rPr>
              <a:t>drugim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materijalima</a:t>
            </a:r>
            <a:r>
              <a:rPr lang="en-US" sz="2400" dirty="0">
                <a:cs typeface="Calibri"/>
              </a:rPr>
              <a:t> koji se </a:t>
            </a:r>
            <a:r>
              <a:rPr lang="en-US" sz="2400" dirty="0" err="1">
                <a:cs typeface="Calibri"/>
              </a:rPr>
              <a:t>koriste</a:t>
            </a:r>
            <a:r>
              <a:rPr lang="en-US" sz="2400" dirty="0">
                <a:cs typeface="Calibri"/>
              </a:rPr>
              <a:t> za </a:t>
            </a:r>
            <a:r>
              <a:rPr lang="en-US" sz="2400" dirty="0" err="1">
                <a:cs typeface="Calibri"/>
              </a:rPr>
              <a:t>pakiranje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staklo</a:t>
            </a:r>
            <a:r>
              <a:rPr lang="en-US" sz="2400" dirty="0">
                <a:cs typeface="Calibri"/>
              </a:rPr>
              <a:t> je </a:t>
            </a:r>
            <a:r>
              <a:rPr lang="en-US" sz="2400" dirty="0" err="1">
                <a:cs typeface="Calibri"/>
              </a:rPr>
              <a:t>jedno</a:t>
            </a:r>
            <a:r>
              <a:rPr lang="en-US" sz="2400" dirty="0">
                <a:cs typeface="Calibri"/>
              </a:rPr>
              <a:t> od </a:t>
            </a:r>
            <a:r>
              <a:rPr lang="en-US" sz="2400" dirty="0" err="1">
                <a:cs typeface="Calibri"/>
              </a:rPr>
              <a:t>održivijih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rješenja</a:t>
            </a:r>
            <a:r>
              <a:rPr lang="en-US" sz="2400" dirty="0">
                <a:cs typeface="Calibri"/>
              </a:rPr>
              <a:t>. Za </a:t>
            </a:r>
            <a:r>
              <a:rPr lang="en-US" sz="2400" dirty="0" err="1">
                <a:cs typeface="Calibri"/>
              </a:rPr>
              <a:t>razliku</a:t>
            </a:r>
            <a:r>
              <a:rPr lang="en-US" sz="2400" dirty="0">
                <a:cs typeface="Calibri"/>
              </a:rPr>
              <a:t> od </a:t>
            </a:r>
            <a:r>
              <a:rPr lang="en-US" sz="2400" dirty="0" err="1">
                <a:cs typeface="Calibri"/>
              </a:rPr>
              <a:t>plastike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staklo</a:t>
            </a:r>
            <a:r>
              <a:rPr lang="en-US" sz="2400" dirty="0">
                <a:cs typeface="Calibri"/>
              </a:rPr>
              <a:t> se </a:t>
            </a:r>
            <a:r>
              <a:rPr lang="en-US" sz="2400" dirty="0" err="1">
                <a:cs typeface="Calibri"/>
              </a:rPr>
              <a:t>može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beskonačno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reciklirati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upotrijebiti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kao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sirovina</a:t>
            </a:r>
            <a:r>
              <a:rPr lang="en-US" sz="2400" dirty="0">
                <a:cs typeface="Calibri"/>
              </a:rPr>
              <a:t> za </a:t>
            </a:r>
            <a:r>
              <a:rPr lang="en-US" sz="2400" dirty="0" err="1">
                <a:cs typeface="Calibri"/>
              </a:rPr>
              <a:t>proizvidnju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nove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staklene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ambalaže</a:t>
            </a:r>
            <a:r>
              <a:rPr lang="en-US" sz="2400" dirty="0">
                <a:cs typeface="Calibri"/>
              </a:rPr>
              <a:t>. </a:t>
            </a:r>
          </a:p>
          <a:p>
            <a:r>
              <a:rPr lang="en-US" sz="2400" dirty="0" err="1">
                <a:cs typeface="Calibri"/>
              </a:rPr>
              <a:t>Različite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tvrtke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pokušavaju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minimizirati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emisiju</a:t>
            </a:r>
            <a:r>
              <a:rPr lang="en-US" sz="2400" dirty="0">
                <a:cs typeface="Calibri"/>
              </a:rPr>
              <a:t> CO</a:t>
            </a:r>
            <a:r>
              <a:rPr lang="en-US" sz="2400" baseline="-25000" dirty="0">
                <a:cs typeface="Calibri"/>
              </a:rPr>
              <a:t>2</a:t>
            </a:r>
            <a:r>
              <a:rPr lang="en-US" sz="2400" dirty="0">
                <a:cs typeface="Calibri"/>
              </a:rPr>
              <a:t> u </a:t>
            </a:r>
            <a:r>
              <a:rPr lang="en-US" sz="2400" dirty="0" err="1">
                <a:cs typeface="Calibri"/>
              </a:rPr>
              <a:t>procesu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proizvodnje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stakla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Prelazak</a:t>
            </a:r>
            <a:r>
              <a:rPr lang="en-US" sz="2400" dirty="0">
                <a:cs typeface="Calibri"/>
              </a:rPr>
              <a:t> s </a:t>
            </a:r>
            <a:r>
              <a:rPr lang="en-US" sz="2400" dirty="0" err="1">
                <a:cs typeface="Calibri"/>
              </a:rPr>
              <a:t>fosilnih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goriva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alternativne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materijale</a:t>
            </a:r>
            <a:r>
              <a:rPr lang="en-US" sz="2400" dirty="0">
                <a:cs typeface="Calibri"/>
              </a:rPr>
              <a:t> s </a:t>
            </a:r>
            <a:r>
              <a:rPr lang="en-US" sz="2400" dirty="0" err="1">
                <a:cs typeface="Calibri"/>
              </a:rPr>
              <a:t>vrlo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niskim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udjelom</a:t>
            </a:r>
            <a:r>
              <a:rPr lang="en-US" sz="2400" dirty="0">
                <a:cs typeface="Calibri"/>
              </a:rPr>
              <a:t> CO</a:t>
            </a:r>
            <a:r>
              <a:rPr lang="en-US" sz="2400" baseline="-25000" dirty="0">
                <a:cs typeface="Calibri"/>
              </a:rPr>
              <a:t>2</a:t>
            </a:r>
            <a:r>
              <a:rPr lang="en-US" sz="2400" dirty="0">
                <a:cs typeface="Calibri"/>
              </a:rPr>
              <a:t>, k tome </a:t>
            </a:r>
            <a:r>
              <a:rPr lang="en-US" sz="2400" dirty="0" err="1">
                <a:cs typeface="Calibri"/>
              </a:rPr>
              <a:t>izrađenih</a:t>
            </a:r>
            <a:r>
              <a:rPr lang="en-US" sz="2400" dirty="0">
                <a:cs typeface="Calibri"/>
              </a:rPr>
              <a:t> od </a:t>
            </a:r>
            <a:r>
              <a:rPr lang="en-US" sz="2400" dirty="0" err="1">
                <a:cs typeface="Calibri"/>
              </a:rPr>
              <a:t>recikliranih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otpadnih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materijala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može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smanjiti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ugljični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otisak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svake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prozvedene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boce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 do 90%</a:t>
            </a:r>
          </a:p>
        </p:txBody>
      </p:sp>
    </p:spTree>
    <p:extLst>
      <p:ext uri="{BB962C8B-B14F-4D97-AF65-F5344CB8AC3E}">
        <p14:creationId xmlns:p14="http://schemas.microsoft.com/office/powerpoint/2010/main" val="386633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90D55-1681-7DF1-322D-A8DBB0FC5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Razgradnja stakla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B926-6EE6-49CA-3B86-36E2D77ED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25834"/>
            <a:ext cx="10047303" cy="40989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>
                <a:cs typeface="Calibri"/>
              </a:rPr>
              <a:t>Iako</a:t>
            </a:r>
            <a:r>
              <a:rPr lang="en-US" sz="2400" dirty="0">
                <a:cs typeface="Calibri"/>
              </a:rPr>
              <a:t> je </a:t>
            </a:r>
            <a:r>
              <a:rPr lang="en-US" sz="2400" dirty="0" err="1">
                <a:cs typeface="Calibri"/>
              </a:rPr>
              <a:t>reciklaža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ovog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materijala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veoma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jednostavna</a:t>
            </a:r>
            <a:r>
              <a:rPr lang="en-US" sz="2400" dirty="0">
                <a:cs typeface="Calibri"/>
              </a:rPr>
              <a:t> </a:t>
            </a:r>
            <a:r>
              <a:rPr lang="hr-HR" sz="2400" dirty="0">
                <a:cs typeface="Calibri"/>
              </a:rPr>
              <a:t>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sprovodi</a:t>
            </a:r>
            <a:r>
              <a:rPr lang="en-US" sz="2400" dirty="0">
                <a:cs typeface="Calibri"/>
              </a:rPr>
              <a:t> se </a:t>
            </a:r>
            <a:r>
              <a:rPr lang="en-US" sz="2400" dirty="0" err="1">
                <a:cs typeface="Calibri"/>
              </a:rPr>
              <a:t>topljenjem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ipak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staklo</a:t>
            </a:r>
            <a:r>
              <a:rPr lang="en-US" sz="2400" dirty="0">
                <a:cs typeface="Calibri"/>
              </a:rPr>
              <a:t> se </a:t>
            </a:r>
            <a:r>
              <a:rPr lang="en-US" sz="2400" dirty="0" err="1">
                <a:cs typeface="Calibri"/>
              </a:rPr>
              <a:t>nerijetko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baca</a:t>
            </a:r>
            <a:r>
              <a:rPr lang="hr-HR" sz="2400" dirty="0">
                <a:cs typeface="Calibri"/>
              </a:rPr>
              <a:t>.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ea typeface="+mn-lt"/>
                <a:cs typeface="+mn-lt"/>
              </a:rPr>
              <a:t>Staklo</a:t>
            </a:r>
            <a:r>
              <a:rPr lang="en-US" sz="2400" dirty="0">
                <a:ea typeface="+mn-lt"/>
                <a:cs typeface="+mn-lt"/>
              </a:rPr>
              <a:t> je za </a:t>
            </a:r>
            <a:r>
              <a:rPr lang="en-US" sz="2400" dirty="0" err="1">
                <a:ea typeface="+mn-lt"/>
                <a:cs typeface="+mn-lt"/>
              </a:rPr>
              <a:t>ljude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najzdravija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najprihvatljivija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ambalaža</a:t>
            </a:r>
            <a:r>
              <a:rPr lang="hr-HR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cs typeface="Calibri"/>
              </a:rPr>
              <a:t>Staklu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treba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nekoliko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milijuna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godina</a:t>
            </a:r>
            <a:r>
              <a:rPr lang="en-US" sz="2400" dirty="0">
                <a:cs typeface="Calibri"/>
              </a:rPr>
              <a:t> da se </a:t>
            </a:r>
            <a:r>
              <a:rPr lang="en-US" sz="2400" dirty="0" err="1">
                <a:cs typeface="Calibri"/>
              </a:rPr>
              <a:t>razgradi</a:t>
            </a:r>
            <a:r>
              <a:rPr lang="en-US" sz="2400" dirty="0">
                <a:cs typeface="Calibri"/>
              </a:rPr>
              <a:t>, a </a:t>
            </a:r>
            <a:r>
              <a:rPr lang="en-US" sz="2400" dirty="0" err="1">
                <a:cs typeface="Calibri"/>
              </a:rPr>
              <a:t>neki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znanstvenici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smataraju</a:t>
            </a:r>
            <a:r>
              <a:rPr lang="en-US" sz="2400" dirty="0">
                <a:cs typeface="Calibri"/>
              </a:rPr>
              <a:t> da </a:t>
            </a:r>
            <a:r>
              <a:rPr lang="hr-HR" sz="2400" dirty="0">
                <a:cs typeface="Calibri"/>
              </a:rPr>
              <a:t>se ono ne može razgraditi</a:t>
            </a:r>
            <a:r>
              <a:rPr lang="en-US" sz="2400" dirty="0">
                <a:cs typeface="Calibri"/>
              </a:rPr>
              <a:t> za </a:t>
            </a:r>
            <a:r>
              <a:rPr lang="en-US" sz="2400" dirty="0" err="1">
                <a:cs typeface="Calibri"/>
              </a:rPr>
              <a:t>razliku</a:t>
            </a:r>
            <a:r>
              <a:rPr lang="en-US" sz="2400" dirty="0">
                <a:cs typeface="Calibri"/>
              </a:rPr>
              <a:t> od </a:t>
            </a:r>
            <a:r>
              <a:rPr lang="en-US" sz="2400" dirty="0" err="1">
                <a:cs typeface="Calibri"/>
              </a:rPr>
              <a:t>plastike</a:t>
            </a:r>
            <a:r>
              <a:rPr lang="hr-HR" sz="2400" dirty="0">
                <a:cs typeface="Calibri"/>
              </a:rPr>
              <a:t>.</a:t>
            </a:r>
          </a:p>
          <a:p>
            <a:r>
              <a:rPr lang="en-US" sz="2400" dirty="0">
                <a:cs typeface="Calibri"/>
              </a:rPr>
              <a:t> </a:t>
            </a:r>
            <a:r>
              <a:rPr lang="hr-HR" sz="2400" dirty="0">
                <a:cs typeface="Calibri"/>
              </a:rPr>
              <a:t>Iako plastici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treba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manje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vremena</a:t>
            </a:r>
            <a:r>
              <a:rPr lang="en-US" sz="2400" dirty="0">
                <a:cs typeface="Calibri"/>
              </a:rPr>
              <a:t> da se </a:t>
            </a:r>
            <a:r>
              <a:rPr lang="en-US" sz="2400" dirty="0" err="1">
                <a:cs typeface="Calibri"/>
              </a:rPr>
              <a:t>razgradi</a:t>
            </a:r>
            <a:r>
              <a:rPr lang="en-US" sz="2400" dirty="0">
                <a:cs typeface="Calibri"/>
              </a:rPr>
              <a:t>(</a:t>
            </a:r>
            <a:r>
              <a:rPr lang="en-US" sz="2400" dirty="0" err="1">
                <a:cs typeface="Calibri"/>
              </a:rPr>
              <a:t>više</a:t>
            </a:r>
            <a:r>
              <a:rPr lang="en-US" sz="2400" dirty="0">
                <a:cs typeface="Calibri"/>
              </a:rPr>
              <a:t> od 400 g.) </a:t>
            </a:r>
            <a:r>
              <a:rPr lang="en-US" sz="2400" dirty="0" err="1">
                <a:cs typeface="Calibri"/>
              </a:rPr>
              <a:t>puno</a:t>
            </a:r>
            <a:r>
              <a:rPr lang="en-US" sz="2400" dirty="0">
                <a:cs typeface="Calibri"/>
              </a:rPr>
              <a:t> je </a:t>
            </a:r>
            <a:r>
              <a:rPr lang="en-US" sz="2400" dirty="0" err="1">
                <a:cs typeface="Calibri"/>
              </a:rPr>
              <a:t>veći</a:t>
            </a:r>
            <a:r>
              <a:rPr lang="en-US" sz="2400" dirty="0">
                <a:cs typeface="Calibri"/>
              </a:rPr>
              <a:t> problem od </a:t>
            </a:r>
            <a:r>
              <a:rPr lang="en-US" sz="2400" dirty="0" err="1">
                <a:cs typeface="Calibri"/>
              </a:rPr>
              <a:t>stakla</a:t>
            </a:r>
            <a:r>
              <a:rPr lang="hr-HR" sz="2400" dirty="0">
                <a:cs typeface="Calibri"/>
              </a:rPr>
              <a:t>.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Najveći</a:t>
            </a:r>
            <a:r>
              <a:rPr lang="en-US" sz="2400" dirty="0">
                <a:cs typeface="Calibri"/>
              </a:rPr>
              <a:t> problem </a:t>
            </a:r>
            <a:r>
              <a:rPr lang="en-US" sz="2400" dirty="0" err="1">
                <a:cs typeface="Calibri"/>
              </a:rPr>
              <a:t>stvara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mikroplastika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koja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najviše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ujteče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morske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organizme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koje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gutaju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misleći</a:t>
            </a:r>
            <a:r>
              <a:rPr lang="en-US" sz="2400" dirty="0">
                <a:cs typeface="Calibri"/>
              </a:rPr>
              <a:t> da je </a:t>
            </a:r>
            <a:r>
              <a:rPr lang="en-US" sz="2400" dirty="0" err="1">
                <a:cs typeface="Calibri"/>
              </a:rPr>
              <a:t>hrana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onda</a:t>
            </a:r>
            <a:r>
              <a:rPr lang="en-US" sz="2400" dirty="0">
                <a:cs typeface="Calibri"/>
              </a:rPr>
              <a:t> mi koji </a:t>
            </a:r>
            <a:r>
              <a:rPr lang="en-US" sz="2400" dirty="0" err="1">
                <a:cs typeface="Calibri"/>
              </a:rPr>
              <a:t>jedemo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organizme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unosimo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mirkopastiku</a:t>
            </a:r>
            <a:r>
              <a:rPr lang="en-US" sz="2400" dirty="0">
                <a:cs typeface="Calibri"/>
              </a:rPr>
              <a:t> u </a:t>
            </a:r>
            <a:r>
              <a:rPr lang="en-US" sz="2400" dirty="0" err="1">
                <a:cs typeface="Calibri"/>
              </a:rPr>
              <a:t>naš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organizam</a:t>
            </a:r>
            <a:r>
              <a:rPr lang="hr-HR" sz="2400" dirty="0">
                <a:cs typeface="Calibri"/>
              </a:rPr>
              <a:t>.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71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8849B-545C-CD77-F1CB-07DADA00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Istraživačko pitanje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0D0C6-0B36-C4DD-3310-DB9BBA4B9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37" y="4870824"/>
            <a:ext cx="1079104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 dirty="0" err="1">
                <a:latin typeface="+mn-lt"/>
                <a:ea typeface="+mn-ea"/>
                <a:cs typeface="+mn-cs"/>
              </a:rPr>
              <a:t>Štiti</a:t>
            </a:r>
            <a:r>
              <a:rPr lang="en-US" kern="1200" dirty="0">
                <a:latin typeface="+mn-lt"/>
                <a:ea typeface="+mn-ea"/>
                <a:cs typeface="+mn-cs"/>
              </a:rPr>
              <a:t> li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stakleno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posuđe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hranu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bolje</a:t>
            </a:r>
            <a:r>
              <a:rPr lang="en-US" kern="1200" dirty="0">
                <a:latin typeface="+mn-lt"/>
                <a:ea typeface="+mn-ea"/>
                <a:cs typeface="+mn-cs"/>
              </a:rPr>
              <a:t> od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plastične</a:t>
            </a:r>
            <a:r>
              <a:rPr lang="en-US" kern="1200" dirty="0">
                <a:latin typeface="+mn-lt"/>
                <a:ea typeface="+mn-ea"/>
                <a:cs typeface="+mn-cs"/>
              </a:rPr>
              <a:t>?</a:t>
            </a:r>
            <a:endParaRPr lang="en-US" kern="12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9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85ED3-5E1B-4A87-B533-553C5859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Pretpostavka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C8282-480E-E660-3461-487E7AB7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ea typeface="+mn-lt"/>
                <a:cs typeface="+mn-lt"/>
              </a:rPr>
              <a:t>Otpornost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stakla</a:t>
            </a:r>
            <a:r>
              <a:rPr lang="en-US" sz="2400" dirty="0">
                <a:ea typeface="+mn-lt"/>
                <a:cs typeface="+mn-lt"/>
              </a:rPr>
              <a:t> je </a:t>
            </a:r>
            <a:r>
              <a:rPr lang="en-US" sz="2400" dirty="0" err="1">
                <a:ea typeface="+mn-lt"/>
                <a:cs typeface="+mn-lt"/>
              </a:rPr>
              <a:t>vrlo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visoka</a:t>
            </a:r>
            <a:r>
              <a:rPr lang="en-US" sz="2400" dirty="0">
                <a:ea typeface="+mn-lt"/>
                <a:cs typeface="+mn-lt"/>
              </a:rPr>
              <a:t>, pa </a:t>
            </a:r>
            <a:r>
              <a:rPr lang="en-US" sz="2400" dirty="0" err="1">
                <a:ea typeface="+mn-lt"/>
                <a:cs typeface="+mn-lt"/>
              </a:rPr>
              <a:t>ako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hrana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njoj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duže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vrijeme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  </a:t>
            </a:r>
            <a:r>
              <a:rPr lang="en-US" sz="2400" dirty="0" err="1">
                <a:ea typeface="+mn-lt"/>
                <a:cs typeface="+mn-lt"/>
              </a:rPr>
              <a:t>dalje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sigurna</a:t>
            </a:r>
            <a:r>
              <a:rPr lang="en-US" sz="2400" dirty="0">
                <a:ea typeface="+mn-lt"/>
                <a:cs typeface="+mn-lt"/>
              </a:rPr>
              <a:t>, za </a:t>
            </a:r>
            <a:r>
              <a:rPr lang="en-US" sz="2400" dirty="0" err="1">
                <a:ea typeface="+mn-lt"/>
                <a:cs typeface="+mn-lt"/>
              </a:rPr>
              <a:t>razliku</a:t>
            </a:r>
            <a:r>
              <a:rPr lang="en-US" sz="2400" dirty="0">
                <a:ea typeface="+mn-lt"/>
                <a:cs typeface="+mn-lt"/>
              </a:rPr>
              <a:t> od </a:t>
            </a:r>
            <a:r>
              <a:rPr lang="en-US" sz="2400" dirty="0" err="1">
                <a:ea typeface="+mn-lt"/>
                <a:cs typeface="+mn-lt"/>
              </a:rPr>
              <a:t>plastike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koja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toksična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često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djeluje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proizvod</a:t>
            </a:r>
            <a:r>
              <a:rPr lang="en-US" sz="2400" dirty="0">
                <a:ea typeface="+mn-lt"/>
                <a:cs typeface="+mn-lt"/>
              </a:rPr>
              <a:t> koji se </a:t>
            </a:r>
            <a:r>
              <a:rPr lang="en-US" sz="2400" dirty="0" err="1">
                <a:ea typeface="+mn-lt"/>
                <a:cs typeface="+mn-lt"/>
              </a:rPr>
              <a:t>nalazi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njoj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Staklo</a:t>
            </a:r>
            <a:r>
              <a:rPr lang="en-US" sz="2400" dirty="0">
                <a:ea typeface="+mn-lt"/>
                <a:cs typeface="+mn-lt"/>
              </a:rPr>
              <a:t> ne </a:t>
            </a:r>
            <a:r>
              <a:rPr lang="en-US" sz="2400" dirty="0" err="1">
                <a:ea typeface="+mn-lt"/>
                <a:cs typeface="+mn-lt"/>
              </a:rPr>
              <a:t>sadržava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kemikalije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koje</a:t>
            </a:r>
            <a:r>
              <a:rPr lang="en-US" sz="2400" dirty="0">
                <a:ea typeface="+mn-lt"/>
                <a:cs typeface="+mn-lt"/>
              </a:rPr>
              <a:t> bi se </a:t>
            </a:r>
            <a:r>
              <a:rPr lang="en-US" sz="2400" dirty="0" err="1">
                <a:ea typeface="+mn-lt"/>
                <a:cs typeface="+mn-lt"/>
              </a:rPr>
              <a:t>moglo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povezati</a:t>
            </a:r>
            <a:r>
              <a:rPr lang="en-US" sz="2400" dirty="0">
                <a:ea typeface="+mn-lt"/>
                <a:cs typeface="+mn-lt"/>
              </a:rPr>
              <a:t> za </a:t>
            </a:r>
            <a:r>
              <a:rPr lang="en-US" sz="2400" dirty="0" err="1">
                <a:ea typeface="+mn-lt"/>
                <a:cs typeface="+mn-lt"/>
              </a:rPr>
              <a:t>ljudsko</a:t>
            </a:r>
            <a:r>
              <a:rPr lang="en-US" sz="2400" dirty="0">
                <a:ea typeface="+mn-lt"/>
                <a:cs typeface="+mn-lt"/>
              </a:rPr>
              <a:t>    </a:t>
            </a:r>
            <a:r>
              <a:rPr lang="en-US" sz="2400" dirty="0" err="1">
                <a:ea typeface="+mn-lt"/>
                <a:cs typeface="+mn-lt"/>
              </a:rPr>
              <a:t>zdravlje</a:t>
            </a:r>
            <a:r>
              <a:rPr lang="en-US" sz="2400" dirty="0">
                <a:ea typeface="+mn-lt"/>
                <a:cs typeface="+mn-lt"/>
              </a:rPr>
              <a:t>, a </a:t>
            </a:r>
            <a:r>
              <a:rPr lang="en-US" sz="2400" dirty="0" err="1">
                <a:ea typeface="+mn-lt"/>
                <a:cs typeface="+mn-lt"/>
              </a:rPr>
              <a:t>ukoliko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plastika</a:t>
            </a:r>
            <a:r>
              <a:rPr lang="en-US" sz="2400" dirty="0">
                <a:ea typeface="+mn-lt"/>
                <a:cs typeface="+mn-lt"/>
              </a:rPr>
              <a:t> ne </a:t>
            </a:r>
            <a:r>
              <a:rPr lang="en-US" sz="2400" dirty="0" err="1">
                <a:ea typeface="+mn-lt"/>
                <a:cs typeface="+mn-lt"/>
              </a:rPr>
              <a:t>koristi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pravilno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te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tako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prenosi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štetne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kemikalije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793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87E2E-6073-C3D7-6CEA-605AE115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Tijek pokusa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AD30D2-97F0-129F-9BF4-3D9BDAEA55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08128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38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78AA9-9CC6-5297-A188-B564846D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14400"/>
            <a:ext cx="5111877" cy="10953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Rezultati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FD9CB-4D6D-C400-5D30-3E131F29A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976" y="2333625"/>
            <a:ext cx="5255905" cy="3543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Nakon</a:t>
            </a:r>
            <a:r>
              <a:rPr lang="en-US" sz="2400" dirty="0">
                <a:solidFill>
                  <a:srgbClr val="FFFFFF"/>
                </a:solidFill>
              </a:rPr>
              <a:t> 20-ak dana </a:t>
            </a:r>
            <a:r>
              <a:rPr lang="en-US" sz="2400" dirty="0" err="1">
                <a:solidFill>
                  <a:srgbClr val="FFFFFF"/>
                </a:solidFill>
              </a:rPr>
              <a:t>pojavila</a:t>
            </a:r>
            <a:r>
              <a:rPr lang="en-US" sz="2400" dirty="0">
                <a:solidFill>
                  <a:srgbClr val="FFFFFF"/>
                </a:solidFill>
              </a:rPr>
              <a:t> se </a:t>
            </a:r>
            <a:r>
              <a:rPr lang="en-US" sz="2400" dirty="0" err="1">
                <a:solidFill>
                  <a:srgbClr val="FFFFFF"/>
                </a:solidFill>
              </a:rPr>
              <a:t>plijesan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 Plijesan u plastičnoj posudi bila je veća nego ona u staklenoj posudi i bilo ju</a:t>
            </a:r>
            <a:r>
              <a:rPr lang="en-US" sz="2400" dirty="0">
                <a:solidFill>
                  <a:srgbClr val="FFFFFF"/>
                </a:solidFill>
              </a:rPr>
              <a:t> je </a:t>
            </a:r>
            <a:r>
              <a:rPr lang="en-US" sz="2400" dirty="0" err="1">
                <a:solidFill>
                  <a:srgbClr val="FFFFFF"/>
                </a:solidFill>
              </a:rPr>
              <a:t>više</a:t>
            </a:r>
            <a:r>
              <a:rPr lang="en-US" sz="2400" dirty="0">
                <a:solidFill>
                  <a:srgbClr val="FFFFFF"/>
                </a:solidFill>
              </a:rPr>
              <a:t>.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rgbClr val="FFFFFF"/>
                </a:solidFill>
                <a:cs typeface="Calibri"/>
              </a:rPr>
              <a:t>Iako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FFFFFF"/>
                </a:solidFill>
                <a:cs typeface="Calibri"/>
              </a:rPr>
              <a:t>ima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FFFFFF"/>
                </a:solidFill>
                <a:cs typeface="Calibri"/>
              </a:rPr>
              <a:t>više</a:t>
            </a:r>
            <a:r>
              <a:rPr lang="en-US" sz="2400">
                <a:solidFill>
                  <a:srgbClr val="FFFFFF"/>
                </a:solidFill>
                <a:cs typeface="Calibri"/>
              </a:rPr>
              <a:t> boja, plijesan u posudi je bila zelena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8" name="Picture 8" descr="A picture containing text, bottle, indoor&#10;&#10;Description automatically generated">
            <a:extLst>
              <a:ext uri="{FF2B5EF4-FFF2-40B4-BE49-F238E27FC236}">
                <a16:creationId xmlns:a16="http://schemas.microsoft.com/office/drawing/2014/main" id="{7DDAE4BB-6B76-BFDF-C843-C3314E0975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08" r="2508"/>
          <a:stretch/>
        </p:blipFill>
        <p:spPr>
          <a:xfrm>
            <a:off x="5471825" y="525607"/>
            <a:ext cx="6449290" cy="570489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1B0C4D-949F-B35B-6D8A-293273B9C6F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33"/>
                </a:solidFill>
                <a:latin typeface="Roboto"/>
                <a:ea typeface="Roboto"/>
                <a:cs typeface="Roboto"/>
              </a:rPr>
              <a:t>183 848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10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668</Words>
  <Application>Microsoft Office PowerPoint</Application>
  <PresentationFormat>Široki zaslon</PresentationFormat>
  <Paragraphs>54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office theme</vt:lpstr>
      <vt:lpstr>Staklo</vt:lpstr>
      <vt:lpstr>Literaturni pregled</vt:lpstr>
      <vt:lpstr>Zašto trebamo reciklirati?</vt:lpstr>
      <vt:lpstr>Budućnost stakla</vt:lpstr>
      <vt:lpstr>Razgradnja stakla</vt:lpstr>
      <vt:lpstr>Istraživačko pitanje</vt:lpstr>
      <vt:lpstr>Pretpostavka</vt:lpstr>
      <vt:lpstr>Tijek pokusa</vt:lpstr>
      <vt:lpstr>Rezultati</vt:lpstr>
      <vt:lpstr>PowerPoint prezentacija</vt:lpstr>
      <vt:lpstr>Analiza rezultata</vt:lpstr>
      <vt:lpstr>Zaključak</vt:lpstr>
      <vt:lpstr>Literatura</vt:lpstr>
      <vt:lpstr>Hvala vam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Gabrijela Šitum</cp:lastModifiedBy>
  <cp:revision>609</cp:revision>
  <dcterms:created xsi:type="dcterms:W3CDTF">2022-11-16T10:59:19Z</dcterms:created>
  <dcterms:modified xsi:type="dcterms:W3CDTF">2022-12-01T16:08:34Z</dcterms:modified>
</cp:coreProperties>
</file>