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61" r:id="rId3"/>
    <p:sldId id="263" r:id="rId4"/>
    <p:sldId id="275" r:id="rId5"/>
    <p:sldId id="278" r:id="rId6"/>
    <p:sldId id="277" r:id="rId7"/>
    <p:sldId id="279" r:id="rId8"/>
    <p:sldId id="276" r:id="rId9"/>
    <p:sldId id="280" r:id="rId10"/>
    <p:sldId id="281" r:id="rId11"/>
    <p:sldId id="282" r:id="rId12"/>
    <p:sldId id="288" r:id="rId13"/>
    <p:sldId id="283" r:id="rId14"/>
    <p:sldId id="284" r:id="rId15"/>
    <p:sldId id="285" r:id="rId16"/>
    <p:sldId id="286" r:id="rId17"/>
    <p:sldId id="287" r:id="rId18"/>
    <p:sldId id="257" r:id="rId19"/>
    <p:sldId id="258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6476-C876-44F5-A08D-3BB404EB107D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PC\Dropbox\Alfa\ilustracije\Naslovni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43" t="14563" r="27079" b="26375"/>
          <a:stretch>
            <a:fillRect/>
          </a:stretch>
        </p:blipFill>
        <p:spPr bwMode="auto">
          <a:xfrm rot="1449551">
            <a:off x="4821190" y="2591287"/>
            <a:ext cx="3015459" cy="362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000"/>
            <a:ext cx="7543800" cy="2593975"/>
          </a:xfrm>
        </p:spPr>
        <p:txBody>
          <a:bodyPr anchor="b"/>
          <a:lstStyle>
            <a:lvl1pPr>
              <a:defRPr sz="50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6461760" cy="1066800"/>
          </a:xfrm>
        </p:spPr>
        <p:txBody>
          <a:bodyPr anchor="t">
            <a:noAutofit/>
          </a:bodyPr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1.5.  Elektronički logički sklopovi i registri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r-HR" smtClean="0"/>
              <a:t>1. Osnove informatike</a:t>
            </a:r>
          </a:p>
          <a:p>
            <a:endParaRPr lang="hr-HR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971600" y="1340768"/>
            <a:ext cx="6336704" cy="925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580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Logički sklop I (eng. AND)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Obavlja logičku operaciju povezivanja (konjunkcije) </a:t>
            </a:r>
          </a:p>
          <a:p>
            <a:r>
              <a:rPr lang="hr-HR" dirty="0" smtClean="0"/>
              <a:t>Sklop ima dva ulaza (A i B) te jedan izlaz (I)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91F3-7E60-4987-9A09-507DCE0400CA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12744"/>
            <a:ext cx="2880320" cy="1020312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2880000" cy="2856745"/>
          </a:xfrm>
          <a:prstGeom prst="rect">
            <a:avLst/>
          </a:prstGeom>
        </p:spPr>
      </p:pic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4104402"/>
              </p:ext>
            </p:extLst>
          </p:nvPr>
        </p:nvGraphicFramePr>
        <p:xfrm>
          <a:off x="676304" y="4210584"/>
          <a:ext cx="3902959" cy="2297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9681"/>
                <a:gridCol w="1281041"/>
                <a:gridCol w="1342237"/>
              </a:tblGrid>
              <a:tr h="459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Ulaz A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Ulaz B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Izlaz I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0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0029749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Logički sklop ILI (eng. OR)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Obavlja logičku operaciju rastavljanja (disjunkcije)</a:t>
            </a:r>
          </a:p>
          <a:p>
            <a:r>
              <a:rPr lang="hr-HR" dirty="0" smtClean="0"/>
              <a:t>Sklop ima dva ulaza te jedan izlaz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42F1-FC24-40B9-9E71-0BDCF6150B7F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11955"/>
            <a:ext cx="2880320" cy="949831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11953"/>
            <a:ext cx="3024336" cy="3497365"/>
          </a:xfrm>
          <a:prstGeom prst="rect">
            <a:avLst/>
          </a:prstGeom>
        </p:spPr>
      </p:pic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9618369"/>
              </p:ext>
            </p:extLst>
          </p:nvPr>
        </p:nvGraphicFramePr>
        <p:xfrm>
          <a:off x="1043608" y="4365104"/>
          <a:ext cx="3240361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432"/>
                <a:gridCol w="1063561"/>
                <a:gridCol w="1114368"/>
              </a:tblGrid>
              <a:tr h="397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Ulaz A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Ulaz B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Izlaz ILI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99530405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Složeni elektronički logički sklopovi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3780"/>
            <a:ext cx="7620000" cy="3033439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204-17CE-45B6-9C18-4EBF0CF2665D}" type="datetime1">
              <a:rPr lang="hr-HR" smtClean="0"/>
              <a:pPr/>
              <a:t>11.11.2013.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7462801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Osnovna građa računala i način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Računalo i priključni uređaji su sastavljeni od niza dijelova koji se razlikuju s obzirom na svojstva i zadaće. </a:t>
            </a:r>
          </a:p>
          <a:p>
            <a:r>
              <a:rPr lang="hr-HR" b="1" dirty="0" smtClean="0"/>
              <a:t>Sklopovlje </a:t>
            </a:r>
            <a:r>
              <a:rPr lang="hr-HR" dirty="0" smtClean="0"/>
              <a:t>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hardware</a:t>
            </a:r>
            <a:r>
              <a:rPr lang="hr-HR" dirty="0" smtClean="0"/>
              <a:t>) je zajednički naziv za sve vidljive dijelove računala koje možemo opipati.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204-17CE-45B6-9C18-4EBF0CF2665D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4984"/>
            <a:ext cx="3542793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3271350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Procesor ili središnja jedinica za obradu podataka (CPU)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„Mozak“ računala </a:t>
            </a:r>
          </a:p>
          <a:p>
            <a:r>
              <a:rPr lang="hr-HR" sz="2400" dirty="0" smtClean="0"/>
              <a:t>Zadatak procesora je:</a:t>
            </a:r>
          </a:p>
          <a:p>
            <a:pPr lvl="1"/>
            <a:r>
              <a:rPr lang="hr-HR" sz="2000" dirty="0" smtClean="0"/>
              <a:t>obrada podataka</a:t>
            </a:r>
          </a:p>
          <a:p>
            <a:pPr lvl="1"/>
            <a:r>
              <a:rPr lang="hr-HR" sz="2000" dirty="0" smtClean="0"/>
              <a:t>upravljanje protokom podataka</a:t>
            </a:r>
          </a:p>
          <a:p>
            <a:pPr lvl="1"/>
            <a:r>
              <a:rPr lang="hr-HR" sz="2000" dirty="0" smtClean="0"/>
              <a:t>nadzor pravilnog rada </a:t>
            </a:r>
          </a:p>
          <a:p>
            <a:r>
              <a:rPr lang="hr-HR" sz="2400" dirty="0" smtClean="0"/>
              <a:t>Sastavljen je od dvije cjeline: aritmetičko - logičke jedinice i upravljačke jedinice. </a:t>
            </a:r>
          </a:p>
        </p:txBody>
      </p:sp>
      <p:pic>
        <p:nvPicPr>
          <p:cNvPr id="6" name="Rezervirano mjesto sadržaja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89015"/>
            <a:ext cx="3657600" cy="2084832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204-17CE-45B6-9C18-4EBF0CF2665D}" type="datetime1">
              <a:rPr lang="hr-HR" smtClean="0"/>
              <a:pPr/>
              <a:t>11.11.2013.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402488101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Procesor ili središnja jedinica za obradu podataka (CPU)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836912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Aritmetičko – logička jedinica </a:t>
            </a:r>
            <a:r>
              <a:rPr lang="hr-HR" dirty="0" smtClean="0"/>
              <a:t>obrađuje podatke pomoću aritmetičkih i logičkih operacija nad podatcima. Ovaj sklop obrađuje podatke koji se nalaze u registrima. </a:t>
            </a:r>
          </a:p>
          <a:p>
            <a:r>
              <a:rPr lang="hr-HR" b="1" dirty="0" smtClean="0"/>
              <a:t>Registri</a:t>
            </a:r>
            <a:r>
              <a:rPr lang="hr-HR" dirty="0" smtClean="0"/>
              <a:t> su maleni memorijski spremnici u samom procesoru povezani s aritmetičko – logičkom jedinicom. </a:t>
            </a:r>
          </a:p>
          <a:p>
            <a:r>
              <a:rPr lang="hr-HR" b="1" dirty="0" smtClean="0"/>
              <a:t>Upravljačka jedinica </a:t>
            </a:r>
            <a:r>
              <a:rPr lang="hr-HR" dirty="0" smtClean="0"/>
              <a:t>zadužena je za nadzor i upravljanje za sve procese koji se odvijaju u računalu te upravlja radom svih dijelova računala. 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204-17CE-45B6-9C18-4EBF0CF2665D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437112"/>
            <a:ext cx="4752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5663728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1143000"/>
          </a:xfrm>
        </p:spPr>
        <p:txBody>
          <a:bodyPr/>
          <a:lstStyle/>
          <a:p>
            <a:r>
              <a:rPr lang="hr-HR" dirty="0" smtClean="0"/>
              <a:t>Matična ploča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motherboard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Tiskana pločica zadužena za povezivanje dijelova računala.</a:t>
            </a:r>
          </a:p>
          <a:p>
            <a:r>
              <a:rPr lang="hr-HR" dirty="0" smtClean="0"/>
              <a:t>Matična ploča povezuje većinu dijelova ugrađenih u kućište računala različitim vodičima koje nazivamo sabirnica. </a:t>
            </a:r>
          </a:p>
          <a:p>
            <a:r>
              <a:rPr lang="hr-HR" dirty="0" smtClean="0"/>
              <a:t>Sabirnica (</a:t>
            </a:r>
            <a:r>
              <a:rPr lang="hr-HR" dirty="0" err="1" smtClean="0"/>
              <a:t>eng</a:t>
            </a:r>
            <a:r>
              <a:rPr lang="hr-HR" dirty="0" smtClean="0"/>
              <a:t>. BUS) služi za prijenos podataka između sklopovlja i procesora unutar računala.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204-17CE-45B6-9C18-4EBF0CF2665D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45024"/>
            <a:ext cx="3480832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0530682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0"/>
            <a:ext cx="2955032" cy="170080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Memorija (eng. memory)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Dio računala koji ima sposobnost pohrane određene količine podataka i programa. </a:t>
            </a:r>
          </a:p>
          <a:p>
            <a:r>
              <a:rPr lang="hr-HR" dirty="0" smtClean="0"/>
              <a:t>Kapacitet (zapremnina) memorije mjeri se brojem bitova, a obično se izražava u megabajtima (MB), gigabajtima (GB) te </a:t>
            </a:r>
            <a:r>
              <a:rPr lang="hr-HR" dirty="0" err="1" smtClean="0"/>
              <a:t>terabajtima</a:t>
            </a:r>
            <a:r>
              <a:rPr lang="hr-HR" dirty="0" smtClean="0"/>
              <a:t> (TB). </a:t>
            </a:r>
          </a:p>
          <a:p>
            <a:r>
              <a:rPr lang="hr-HR" dirty="0" smtClean="0"/>
              <a:t>Možemo je podijeliti u dvije skupine: privremena i trajna memorija. </a:t>
            </a:r>
          </a:p>
          <a:p>
            <a:pPr lvl="1"/>
            <a:r>
              <a:rPr lang="hr-HR" dirty="0" smtClean="0"/>
              <a:t>Privremena ili radna (</a:t>
            </a:r>
            <a:r>
              <a:rPr lang="hr-HR" b="1" dirty="0" smtClean="0"/>
              <a:t>RAM</a:t>
            </a:r>
            <a:r>
              <a:rPr lang="hr-HR" dirty="0" smtClean="0"/>
              <a:t>) memorija pamti podatke dok je računalo uključeno, a nakon toga briše sve podatke . </a:t>
            </a:r>
          </a:p>
          <a:p>
            <a:pPr lvl="1"/>
            <a:r>
              <a:rPr lang="hr-HR" dirty="0" smtClean="0"/>
              <a:t>Trajna (</a:t>
            </a:r>
            <a:r>
              <a:rPr lang="hr-HR" b="1" dirty="0" smtClean="0"/>
              <a:t>ROM</a:t>
            </a:r>
            <a:r>
              <a:rPr lang="hr-HR" dirty="0" smtClean="0"/>
              <a:t>) memorija čuva podatke trajno i ne ovisi o radu računala. ROM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read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 </a:t>
            </a:r>
            <a:r>
              <a:rPr lang="hr-HR" dirty="0" err="1" smtClean="0"/>
              <a:t>memory</a:t>
            </a:r>
            <a:r>
              <a:rPr lang="hr-HR" dirty="0" smtClean="0"/>
              <a:t>) memorija je u koju se podatci mogu upisati samo jedanput.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204-17CE-45B6-9C18-4EBF0CF2665D}" type="datetime1">
              <a:rPr lang="hr-HR" smtClean="0"/>
              <a:pPr/>
              <a:t>11.11.2013.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50732326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lfa udžbenici\alfic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052736"/>
            <a:ext cx="1368221" cy="1260000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hr-HR" dirty="0" smtClean="0"/>
              <a:t>Sažetak</a:t>
            </a:r>
            <a:endParaRPr lang="hr-HR" sz="2800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2132856"/>
            <a:ext cx="7859216" cy="4584576"/>
          </a:xfrm>
        </p:spPr>
        <p:txBody>
          <a:bodyPr>
            <a:normAutofit/>
          </a:bodyPr>
          <a:lstStyle/>
          <a:p>
            <a:pPr lvl="0"/>
            <a:r>
              <a:rPr lang="hr-HR" sz="2800" b="1" dirty="0" smtClean="0"/>
              <a:t>Logički sklopovi </a:t>
            </a:r>
            <a:r>
              <a:rPr lang="hr-HR" sz="2800" dirty="0" smtClean="0"/>
              <a:t> su osnovne jedinice od kojih se tvore računala.</a:t>
            </a:r>
          </a:p>
          <a:p>
            <a:pPr lvl="0"/>
            <a:r>
              <a:rPr lang="hr-HR" sz="2800" b="1" dirty="0" smtClean="0"/>
              <a:t>Registri</a:t>
            </a:r>
            <a:r>
              <a:rPr lang="hr-HR" sz="2800" dirty="0" smtClean="0"/>
              <a:t> su maleni memorijski spremnici u samom procesoru povezani s aritmetičko – logičkom jedinicom.</a:t>
            </a:r>
          </a:p>
          <a:p>
            <a:pPr lvl="0"/>
            <a:r>
              <a:rPr lang="hr-HR" sz="2800" b="1" dirty="0" smtClean="0"/>
              <a:t>Sabirnice (</a:t>
            </a:r>
            <a:r>
              <a:rPr lang="hr-HR" sz="2800" b="1" dirty="0" err="1" smtClean="0"/>
              <a:t>eng</a:t>
            </a:r>
            <a:r>
              <a:rPr lang="hr-HR" sz="2800" b="1" dirty="0" smtClean="0"/>
              <a:t>. BUS) </a:t>
            </a:r>
            <a:r>
              <a:rPr lang="hr-HR" sz="2800" dirty="0" smtClean="0"/>
              <a:t>služe za prijenos podataka između sklopovlja i procesora unutar računala.</a:t>
            </a:r>
          </a:p>
          <a:p>
            <a:pPr lvl="0"/>
            <a:r>
              <a:rPr lang="hr-HR" sz="2800" b="1" dirty="0" smtClean="0"/>
              <a:t>Matična ploča (</a:t>
            </a:r>
            <a:r>
              <a:rPr lang="hr-HR" sz="2800" b="1" dirty="0" err="1" smtClean="0"/>
              <a:t>eng</a:t>
            </a:r>
            <a:r>
              <a:rPr lang="hr-HR" sz="2800" b="1" dirty="0" smtClean="0"/>
              <a:t>. </a:t>
            </a:r>
            <a:r>
              <a:rPr lang="hr-HR" sz="2800" b="1" dirty="0" err="1" smtClean="0"/>
              <a:t>motherboard</a:t>
            </a:r>
            <a:r>
              <a:rPr lang="hr-HR" sz="2800" b="1" dirty="0" smtClean="0"/>
              <a:t>) – </a:t>
            </a:r>
            <a:r>
              <a:rPr lang="hr-HR" sz="2800" dirty="0" smtClean="0"/>
              <a:t>je osnovni dio računala koji povezuje i dijelove računala.</a:t>
            </a:r>
          </a:p>
          <a:p>
            <a:pPr lvl="0"/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9A12-0BA6-4057-A888-9EDDCF9E674A}" type="datetime1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323528" y="836712"/>
            <a:ext cx="694826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3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Elektronički logički sklopovi i registri</a:t>
            </a:r>
            <a:endParaRPr lang="hr-HR" sz="43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524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lfa udžbenici\Ponovimo robotic.jpg"/>
          <p:cNvPicPr>
            <a:picLocks noChangeAspect="1" noChangeArrowheads="1"/>
          </p:cNvPicPr>
          <p:nvPr/>
        </p:nvPicPr>
        <p:blipFill>
          <a:blip r:embed="rId2" cstate="print"/>
          <a:srcRect l="19740" t="24003" r="23861" b="19991"/>
          <a:stretch>
            <a:fillRect/>
          </a:stretch>
        </p:blipFill>
        <p:spPr bwMode="auto">
          <a:xfrm>
            <a:off x="3131840" y="188640"/>
            <a:ext cx="2880320" cy="2016224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7620000" cy="4800600"/>
          </a:xfrm>
        </p:spPr>
        <p:txBody>
          <a:bodyPr>
            <a:normAutofit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Objasni logički sklop </a:t>
            </a:r>
            <a:r>
              <a:rPr lang="hr-HR" sz="2400" dirty="0" smtClean="0"/>
              <a:t>I.</a:t>
            </a:r>
            <a:endParaRPr lang="hr-HR" sz="2400" dirty="0"/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Objasni logički sklop </a:t>
            </a:r>
            <a:r>
              <a:rPr lang="hr-HR" sz="2400" dirty="0" smtClean="0"/>
              <a:t>ILI.</a:t>
            </a:r>
            <a:endParaRPr lang="hr-HR" sz="2400" dirty="0"/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Što je sklopovlje računala?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Što je procesor i od koja dva </a:t>
            </a:r>
            <a:r>
              <a:rPr lang="hr-HR" sz="2400" dirty="0" smtClean="0"/>
              <a:t>dijela </a:t>
            </a:r>
            <a:r>
              <a:rPr lang="hr-HR" sz="2400" dirty="0"/>
              <a:t>se sastoji?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Što su </a:t>
            </a:r>
            <a:r>
              <a:rPr lang="hr-HR" sz="2400" dirty="0" smtClean="0"/>
              <a:t>registri?</a:t>
            </a:r>
            <a:endParaRPr lang="hr-HR" sz="2400" dirty="0"/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Što je sabirnica?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Što je memorija?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654-95FA-4641-97A4-7E4C5F867318}" type="datetime1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 rot="152578">
            <a:off x="4860032" y="69269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Ponovimo!</a:t>
            </a:r>
            <a:endParaRPr lang="hr-HR" sz="1200" b="1" dirty="0"/>
          </a:p>
        </p:txBody>
      </p:sp>
      <p:pic>
        <p:nvPicPr>
          <p:cNvPr id="8" name="Picture 3" descr="D:\Alfa udžbenici\alfic\1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93096"/>
            <a:ext cx="100589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8353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računala 1.dio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898776" cy="4590288"/>
          </a:xfrm>
        </p:spPr>
        <p:txBody>
          <a:bodyPr>
            <a:normAutofit/>
          </a:bodyPr>
          <a:lstStyle/>
          <a:p>
            <a:pPr lvl="0"/>
            <a:r>
              <a:rPr lang="hr-HR" sz="2400" dirty="0" smtClean="0"/>
              <a:t>Prvo pomagalo za računanje je </a:t>
            </a:r>
            <a:r>
              <a:rPr lang="hr-HR" sz="2400" b="1" dirty="0" smtClean="0"/>
              <a:t>ABAK</a:t>
            </a:r>
            <a:r>
              <a:rPr lang="hr-HR" sz="2400" dirty="0" smtClean="0"/>
              <a:t> (</a:t>
            </a:r>
            <a:r>
              <a:rPr lang="hr-HR" sz="2400" dirty="0" err="1" smtClean="0"/>
              <a:t>lat</a:t>
            </a:r>
            <a:r>
              <a:rPr lang="hr-HR" sz="2400" dirty="0" smtClean="0"/>
              <a:t>. </a:t>
            </a:r>
            <a:r>
              <a:rPr lang="hr-HR" sz="2400" dirty="0" err="1" smtClean="0"/>
              <a:t>abacus</a:t>
            </a:r>
            <a:r>
              <a:rPr lang="hr-HR" sz="2400" dirty="0" smtClean="0"/>
              <a:t>) koje je staro približno 5000 godina. </a:t>
            </a:r>
          </a:p>
          <a:p>
            <a:pPr lvl="0"/>
            <a:r>
              <a:rPr lang="hr-HR" sz="2400" dirty="0" smtClean="0"/>
              <a:t>Jednostavno pomagalo sastavljeno od kuglica koje imaju mogućnost pomaka.</a:t>
            </a:r>
            <a:endParaRPr lang="hr-HR" sz="2400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4D04-E3A7-401F-9365-8AE2A2EF8D4A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7" name="Slika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672408" cy="201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72750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računala 2.dio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Uporabom električne energije u strojevima za računanje nastaje moderno doba. </a:t>
            </a:r>
          </a:p>
          <a:p>
            <a:r>
              <a:rPr lang="hr-HR" sz="2400" dirty="0" smtClean="0"/>
              <a:t>Oko 1890. godine Herman </a:t>
            </a:r>
            <a:r>
              <a:rPr lang="hr-HR" sz="2400" dirty="0" err="1" smtClean="0"/>
              <a:t>Hollerith</a:t>
            </a:r>
            <a:r>
              <a:rPr lang="hr-HR" sz="2400" dirty="0" smtClean="0"/>
              <a:t> (1860.-1929.) izrađuje električni </a:t>
            </a:r>
            <a:r>
              <a:rPr lang="hr-HR" sz="2400" b="1" dirty="0" err="1" smtClean="0"/>
              <a:t>sortirni</a:t>
            </a:r>
            <a:r>
              <a:rPr lang="hr-HR" sz="2400" b="1" dirty="0" smtClean="0"/>
              <a:t> stroj </a:t>
            </a:r>
            <a:r>
              <a:rPr lang="hr-HR" sz="2400" dirty="0" smtClean="0"/>
              <a:t>(</a:t>
            </a:r>
            <a:r>
              <a:rPr lang="hr-HR" sz="2400" dirty="0" err="1" smtClean="0"/>
              <a:t>eng</a:t>
            </a:r>
            <a:r>
              <a:rPr lang="hr-HR" sz="2400" dirty="0" smtClean="0"/>
              <a:t>. </a:t>
            </a:r>
            <a:r>
              <a:rPr lang="hr-HR" sz="2400" dirty="0" err="1" smtClean="0"/>
              <a:t>tabulating</a:t>
            </a:r>
            <a:r>
              <a:rPr lang="hr-HR" sz="2400" dirty="0" smtClean="0"/>
              <a:t> </a:t>
            </a:r>
            <a:r>
              <a:rPr lang="hr-HR" sz="2400" dirty="0" err="1" smtClean="0"/>
              <a:t>machine</a:t>
            </a:r>
            <a:r>
              <a:rPr lang="hr-HR" sz="2400" dirty="0" smtClean="0"/>
              <a:t>), koji je radio na principu bušenih kartica.</a:t>
            </a:r>
          </a:p>
          <a:p>
            <a:r>
              <a:rPr lang="hr-HR" sz="2400" dirty="0" smtClean="0"/>
              <a:t>Stroj je korišten za popis stanovništva 1890. u SAD-u, a obrada podataka bitno je ubrzana s 4 godine na nekoliko mjeseci.</a:t>
            </a:r>
          </a:p>
          <a:p>
            <a:r>
              <a:rPr lang="hr-HR" sz="2400" dirty="0" err="1" smtClean="0"/>
              <a:t>Hollerith</a:t>
            </a:r>
            <a:r>
              <a:rPr lang="hr-HR" sz="2400" dirty="0" smtClean="0"/>
              <a:t> je osnovao nekoliko tvrtki, jedna od njih je 1924. prerasla u IBM ( </a:t>
            </a:r>
            <a:r>
              <a:rPr lang="hr-HR" sz="2400" dirty="0" err="1" smtClean="0"/>
              <a:t>International</a:t>
            </a:r>
            <a:r>
              <a:rPr lang="hr-HR" sz="2400" dirty="0" smtClean="0"/>
              <a:t> </a:t>
            </a:r>
            <a:r>
              <a:rPr lang="hr-HR" sz="2400" dirty="0" err="1" smtClean="0"/>
              <a:t>Business</a:t>
            </a:r>
            <a:r>
              <a:rPr lang="hr-HR" sz="2400" dirty="0" smtClean="0"/>
              <a:t> </a:t>
            </a:r>
            <a:r>
              <a:rPr lang="hr-HR" sz="2400" dirty="0" err="1" smtClean="0"/>
              <a:t>Machine</a:t>
            </a:r>
            <a:r>
              <a:rPr lang="hr-HR" sz="2400" dirty="0" smtClean="0"/>
              <a:t>), koja i danas spada u  vrh računalne industrije. 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4101-1CAA-4B8A-B0C1-5E9AFDCB0CFB}" type="datetime1">
              <a:rPr lang="hr-HR" smtClean="0"/>
              <a:pPr/>
              <a:t>11.11.2013.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774903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Povijest računala </a:t>
            </a:r>
            <a:r>
              <a:rPr lang="hr-HR" dirty="0" smtClean="0"/>
              <a:t>3.dio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b="1" dirty="0" err="1" smtClean="0"/>
              <a:t>Mark</a:t>
            </a:r>
            <a:r>
              <a:rPr lang="hr-HR" sz="2400" b="1" dirty="0" smtClean="0"/>
              <a:t> I.</a:t>
            </a:r>
          </a:p>
          <a:p>
            <a:pPr lvl="1"/>
            <a:r>
              <a:rPr lang="hr-HR" sz="2400" dirty="0" smtClean="0"/>
              <a:t>Težilo je 5 tona, nešto manje od milijun dijelova</a:t>
            </a:r>
          </a:p>
          <a:p>
            <a:pPr lvl="1"/>
            <a:r>
              <a:rPr lang="hr-HR" sz="2400" dirty="0" smtClean="0"/>
              <a:t>Dužine 17m i visine 2.5 m</a:t>
            </a:r>
          </a:p>
          <a:p>
            <a:r>
              <a:rPr lang="hr-HR" sz="2400" b="1" dirty="0" smtClean="0"/>
              <a:t>Z1</a:t>
            </a:r>
            <a:r>
              <a:rPr lang="hr-HR" sz="2400" dirty="0" smtClean="0"/>
              <a:t> </a:t>
            </a:r>
          </a:p>
          <a:p>
            <a:pPr lvl="1"/>
            <a:r>
              <a:rPr lang="hr-HR" sz="2400" dirty="0" smtClean="0"/>
              <a:t>Konstruiran u Njemačkoj </a:t>
            </a:r>
          </a:p>
          <a:p>
            <a:pPr lvl="1"/>
            <a:r>
              <a:rPr lang="hr-HR" sz="2400" dirty="0" smtClean="0"/>
              <a:t>Temeljen na binarnom brojevnom sustavu</a:t>
            </a:r>
          </a:p>
          <a:p>
            <a:r>
              <a:rPr lang="hr-HR" sz="2400" b="1" dirty="0" err="1" smtClean="0"/>
              <a:t>Colossus</a:t>
            </a:r>
            <a:endParaRPr lang="hr-HR" sz="2400" b="1" dirty="0" smtClean="0"/>
          </a:p>
          <a:p>
            <a:pPr lvl="1"/>
            <a:r>
              <a:rPr lang="hr-HR" sz="2400" dirty="0" smtClean="0"/>
              <a:t>Konstruiran u Velikoj Britaniji</a:t>
            </a:r>
          </a:p>
          <a:p>
            <a:pPr lvl="1"/>
            <a:r>
              <a:rPr lang="hr-HR" sz="2400" dirty="0" smtClean="0"/>
              <a:t>Preteča današnjih računala </a:t>
            </a:r>
          </a:p>
          <a:p>
            <a:pPr lvl="1"/>
            <a:r>
              <a:rPr lang="hr-HR" sz="2400" dirty="0" smtClean="0"/>
              <a:t>Korištenje elektronskih cijevi</a:t>
            </a:r>
          </a:p>
          <a:p>
            <a:pPr lvl="1"/>
            <a:r>
              <a:rPr lang="hr-HR" sz="2400" dirty="0" smtClean="0"/>
              <a:t>Odgovor na njemački stroj za šifriranje poruka „Enigma”</a:t>
            </a:r>
            <a:endParaRPr lang="hr-HR" sz="2400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72F-A5A3-4774-9DDF-BC27BDCDB400}" type="datetime1">
              <a:rPr lang="hr-HR" smtClean="0"/>
              <a:pPr/>
              <a:t>11.11.2013.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48580355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6632"/>
            <a:ext cx="2448272" cy="148059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Povijest računala 4.dio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b="1" dirty="0" smtClean="0"/>
              <a:t>ENIAC</a:t>
            </a:r>
            <a:r>
              <a:rPr lang="hr-HR" dirty="0" smtClean="0"/>
              <a:t> - prvo elektroničko računalo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computer</a:t>
            </a:r>
            <a:r>
              <a:rPr lang="hr-HR" dirty="0" smtClean="0"/>
              <a:t>)</a:t>
            </a:r>
          </a:p>
          <a:p>
            <a:pPr lvl="1"/>
            <a:r>
              <a:rPr lang="hr-HR" sz="2200" dirty="0" smtClean="0"/>
              <a:t>Dovršen 1945. godine </a:t>
            </a:r>
          </a:p>
          <a:p>
            <a:pPr lvl="1"/>
            <a:r>
              <a:rPr lang="hr-HR" sz="2200" dirty="0" smtClean="0"/>
              <a:t>Sastoji se od 17 468 elektronskih cijevi, težak 30 tona</a:t>
            </a:r>
          </a:p>
          <a:p>
            <a:pPr lvl="1"/>
            <a:r>
              <a:rPr lang="hr-HR" sz="2200" dirty="0" smtClean="0"/>
              <a:t>Potrošnja električne energije približno stotinjak kućanstava</a:t>
            </a:r>
          </a:p>
          <a:p>
            <a:r>
              <a:rPr lang="hr-HR" dirty="0" smtClean="0"/>
              <a:t>1947. godine izumljen je </a:t>
            </a:r>
            <a:r>
              <a:rPr lang="hr-HR" b="1" dirty="0" smtClean="0"/>
              <a:t>TRANZISTOR</a:t>
            </a:r>
            <a:r>
              <a:rPr lang="hr-HR" dirty="0" smtClean="0"/>
              <a:t> koji je zamijenio elektronske cijevi</a:t>
            </a:r>
          </a:p>
          <a:p>
            <a:r>
              <a:rPr lang="hr-HR" dirty="0" smtClean="0"/>
              <a:t>Sljedeći korak u razvoju računala bio je izum </a:t>
            </a:r>
            <a:r>
              <a:rPr lang="hr-HR" b="1" dirty="0" smtClean="0"/>
              <a:t>INTEGRIRANOG KRUGA</a:t>
            </a:r>
            <a:r>
              <a:rPr lang="hr-HR" dirty="0" smtClean="0"/>
              <a:t>, koji se sastojao od više tranzistora i veznih elemenata povezanih u jednu cjelinu. </a:t>
            </a:r>
          </a:p>
          <a:p>
            <a:r>
              <a:rPr lang="hr-HR" dirty="0" smtClean="0"/>
              <a:t>Sve veći broj tranzistora na maloj površini omogućio je nastanak </a:t>
            </a:r>
            <a:r>
              <a:rPr lang="hr-HR" b="1" dirty="0" smtClean="0"/>
              <a:t>mikroprocesora</a:t>
            </a:r>
            <a:r>
              <a:rPr lang="hr-HR" dirty="0" smtClean="0"/>
              <a:t>, jednog od najvažnijih dijelova današnjeg računala.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lvl="1"/>
            <a:endParaRPr lang="hr-HR" sz="2200" dirty="0" smtClean="0"/>
          </a:p>
          <a:p>
            <a:pPr lvl="1"/>
            <a:endParaRPr lang="hr-HR" sz="2200" dirty="0" smtClean="0"/>
          </a:p>
          <a:p>
            <a:pPr lvl="1"/>
            <a:endParaRPr lang="hr-HR" sz="2200" dirty="0" smtClean="0"/>
          </a:p>
          <a:p>
            <a:pPr lvl="1"/>
            <a:endParaRPr lang="hr-HR" sz="2200" dirty="0" smtClean="0"/>
          </a:p>
          <a:p>
            <a:pPr lvl="1"/>
            <a:endParaRPr lang="hr-HR" sz="2200" dirty="0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72F-A5A3-4774-9DDF-BC27BDCDB400}" type="datetime1">
              <a:rPr lang="hr-HR" smtClean="0"/>
              <a:pPr/>
              <a:t>11.11.2013.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0145366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Generacije elektroničkih 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Prva generacija računala</a:t>
            </a:r>
            <a:r>
              <a:rPr lang="hr-HR" dirty="0" smtClean="0"/>
              <a:t>  (1951 – 1958)</a:t>
            </a:r>
          </a:p>
          <a:p>
            <a:pPr lvl="1"/>
            <a:r>
              <a:rPr lang="hr-HR" dirty="0" smtClean="0"/>
              <a:t>elektronska cijev korištena za izradu računala</a:t>
            </a:r>
          </a:p>
          <a:p>
            <a:pPr lvl="1"/>
            <a:r>
              <a:rPr lang="hr-HR" dirty="0" smtClean="0"/>
              <a:t>računala su golema, troše mnogo električne energije, često su se kvarila </a:t>
            </a:r>
          </a:p>
          <a:p>
            <a:pPr lvl="1"/>
            <a:r>
              <a:rPr lang="hr-HR" dirty="0" smtClean="0"/>
              <a:t>Primjer računala ENIAC (težak 30 tona, trošio el. energije kako stotine kućanstava…)</a:t>
            </a:r>
          </a:p>
          <a:p>
            <a:r>
              <a:rPr lang="hr-HR" b="1" dirty="0" smtClean="0"/>
              <a:t>Druga generacija računala  </a:t>
            </a:r>
            <a:r>
              <a:rPr lang="hr-HR" dirty="0" smtClean="0"/>
              <a:t>(1959 – 1964)</a:t>
            </a:r>
          </a:p>
          <a:p>
            <a:pPr lvl="1"/>
            <a:r>
              <a:rPr lang="hr-HR" dirty="0" smtClean="0"/>
              <a:t>tranzistor korišten kao element za izradu računala</a:t>
            </a:r>
          </a:p>
          <a:p>
            <a:pPr lvl="1"/>
            <a:r>
              <a:rPr lang="hr-HR" dirty="0" smtClean="0"/>
              <a:t>Računala su pouzdanija, jeftinija, troše znatno manje električne energije</a:t>
            </a:r>
          </a:p>
          <a:p>
            <a:pPr lvl="1"/>
            <a:r>
              <a:rPr lang="hr-HR" dirty="0" smtClean="0"/>
              <a:t>Razvijaju se programski jezici </a:t>
            </a:r>
            <a:r>
              <a:rPr lang="hr-HR" dirty="0" err="1" smtClean="0"/>
              <a:t>Cobol</a:t>
            </a:r>
            <a:r>
              <a:rPr lang="hr-HR" dirty="0" smtClean="0"/>
              <a:t> i </a:t>
            </a:r>
            <a:r>
              <a:rPr lang="hr-HR" dirty="0" err="1" smtClean="0"/>
              <a:t>Fortran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D581-5E47-4A55-B59A-C4683CF5BEA2}" type="datetime1">
              <a:rPr lang="hr-HR" smtClean="0"/>
              <a:pPr/>
              <a:t>11.11.2013.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90100567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Generacije elektroničkih 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Treća generacija računala  </a:t>
            </a:r>
            <a:r>
              <a:rPr lang="hr-HR" dirty="0" smtClean="0"/>
              <a:t>(1965 – 1971)</a:t>
            </a:r>
          </a:p>
          <a:p>
            <a:pPr lvl="1"/>
            <a:r>
              <a:rPr lang="hr-HR" dirty="0" smtClean="0"/>
              <a:t>Integrirani krug ili sklop korišteni elementi za izradu računala</a:t>
            </a:r>
          </a:p>
          <a:p>
            <a:pPr lvl="1"/>
            <a:r>
              <a:rPr lang="hr-HR" dirty="0" smtClean="0"/>
              <a:t>Omogućen ubrzani razvoj osobnih računala (</a:t>
            </a:r>
            <a:r>
              <a:rPr lang="hr-HR" dirty="0" err="1" smtClean="0"/>
              <a:t>eng</a:t>
            </a:r>
            <a:r>
              <a:rPr lang="hr-HR" dirty="0" smtClean="0"/>
              <a:t>. Personal </a:t>
            </a:r>
            <a:r>
              <a:rPr lang="hr-HR" dirty="0" err="1" smtClean="0"/>
              <a:t>Computer</a:t>
            </a:r>
            <a:r>
              <a:rPr lang="hr-HR" dirty="0" smtClean="0"/>
              <a:t> - PC)</a:t>
            </a:r>
          </a:p>
          <a:p>
            <a:r>
              <a:rPr lang="hr-HR" b="1" dirty="0" smtClean="0"/>
              <a:t>Četvrta generacija računala  </a:t>
            </a:r>
            <a:r>
              <a:rPr lang="hr-HR" dirty="0" smtClean="0"/>
              <a:t>(1971 – do danas)</a:t>
            </a:r>
          </a:p>
          <a:p>
            <a:pPr lvl="1"/>
            <a:r>
              <a:rPr lang="hr-HR" dirty="0" smtClean="0"/>
              <a:t>Mikroprocesor kao element za izradu računala,</a:t>
            </a:r>
          </a:p>
          <a:p>
            <a:pPr lvl="1"/>
            <a:r>
              <a:rPr lang="hr-HR" dirty="0" smtClean="0"/>
              <a:t>1975. Proizveden </a:t>
            </a:r>
            <a:r>
              <a:rPr lang="hr-HR" dirty="0" err="1" smtClean="0"/>
              <a:t>Atati</a:t>
            </a:r>
            <a:r>
              <a:rPr lang="hr-HR" dirty="0" smtClean="0"/>
              <a:t> 8800 kojeg smatramo prvim osobnim   računalom, za koje je iste godine napisan program BASIC</a:t>
            </a:r>
          </a:p>
          <a:p>
            <a:pPr lvl="1"/>
            <a:r>
              <a:rPr lang="hr-HR" dirty="0" smtClean="0"/>
              <a:t>Izrađena računala: </a:t>
            </a:r>
            <a:r>
              <a:rPr lang="hr-HR" dirty="0" err="1" smtClean="0"/>
              <a:t>Apple</a:t>
            </a:r>
            <a:r>
              <a:rPr lang="hr-HR" dirty="0" smtClean="0"/>
              <a:t> II., ZX </a:t>
            </a:r>
            <a:r>
              <a:rPr lang="hr-HR" dirty="0" err="1" smtClean="0"/>
              <a:t>Spectrum</a:t>
            </a:r>
            <a:r>
              <a:rPr lang="hr-HR" dirty="0" smtClean="0"/>
              <a:t>, </a:t>
            </a:r>
            <a:r>
              <a:rPr lang="hr-HR" dirty="0" err="1" smtClean="0"/>
              <a:t>Comodore</a:t>
            </a:r>
            <a:r>
              <a:rPr lang="hr-HR" dirty="0" smtClean="0"/>
              <a:t> 64, …</a:t>
            </a:r>
          </a:p>
          <a:p>
            <a:pPr lvl="1"/>
            <a:r>
              <a:rPr lang="hr-HR" dirty="0" smtClean="0"/>
              <a:t>1981. IBM PC (procesor 4,77MHz, a disketna jedinica 160KB), izrađen operacijski sustav MS-DOS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D581-5E47-4A55-B59A-C4683CF5BEA2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229200"/>
            <a:ext cx="2016224" cy="1643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941918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Elektronički logički sklopovi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Rad računala temelji se na fizikalnim svojstvima elektriciteta odnosno teče li struja ili ne teče kroz neki sklop. Najbolji način na koji se podatci mogu predočiti je prikaz dva stanja:</a:t>
            </a:r>
          </a:p>
          <a:p>
            <a:pPr lvl="1"/>
            <a:r>
              <a:rPr lang="hr-HR" smtClean="0"/>
              <a:t>Istina (Logička jedinica, True, 1) – stanje kada teče struja kroz neki sklop, odnosno ima napona </a:t>
            </a:r>
          </a:p>
          <a:p>
            <a:pPr lvl="1"/>
            <a:r>
              <a:rPr lang="hr-HR" smtClean="0"/>
              <a:t>Laž (Logička nula, False, 0) – stanje kada struja ne teče kroz sklop, odnosno nema napona </a:t>
            </a:r>
          </a:p>
          <a:p>
            <a:r>
              <a:rPr lang="hr-HR" smtClean="0"/>
              <a:t>Logički sklopovi su osnovne jedinice od kojih se tvore računala.  Tablicom istinitosti opisujemo ponašanje logičkog sklopa, koji mogu imati jedan ili više ulaza i samo jedan izlaz. 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76FE-B40D-4F87-A075-71F005B3B221}" type="datetime1">
              <a:rPr lang="hr-HR" smtClean="0"/>
              <a:pPr/>
              <a:t>11.11.2013.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49900844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Logički sklop NE (eng. NOT)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Obavlja logičku operaciju negacije </a:t>
            </a:r>
          </a:p>
          <a:p>
            <a:r>
              <a:rPr lang="hr-HR" dirty="0" smtClean="0"/>
              <a:t>Sklop ima samo jedan ulaz i jedan izlaz. Dakle ako na ulazu imamo stanje 0 na izlazu će biti stanje 1, i obrnuto. Ako na ulazu imamo stanje 1 na izlazu će biti stanje 0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5748-CD95-4244-9D3C-FE4A7782314F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8" name="Slika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5024"/>
            <a:ext cx="2880000" cy="936104"/>
          </a:xfrm>
          <a:prstGeom prst="rect">
            <a:avLst/>
          </a:prstGeom>
        </p:spPr>
      </p:pic>
      <p:pic>
        <p:nvPicPr>
          <p:cNvPr id="9" name="Slika 8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29005"/>
            <a:ext cx="2880000" cy="1584176"/>
          </a:xfrm>
          <a:prstGeom prst="rect">
            <a:avLst/>
          </a:prstGeom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8382391"/>
              </p:ext>
            </p:extLst>
          </p:nvPr>
        </p:nvGraphicFramePr>
        <p:xfrm>
          <a:off x="4788024" y="4093108"/>
          <a:ext cx="2664296" cy="1830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83"/>
                <a:gridCol w="1332613"/>
              </a:tblGrid>
              <a:tr h="494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Ulaz A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Izlaz NE A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0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47656264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osnov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Alfa_osnove</Template>
  <TotalTime>510</TotalTime>
  <Words>1155</Words>
  <Application>Microsoft Office PowerPoint</Application>
  <PresentationFormat>Prikaz na zaslonu (4:3)</PresentationFormat>
  <Paragraphs>176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Alfa_osnove</vt:lpstr>
      <vt:lpstr>1.5.  Elektronički logički sklopovi i registri</vt:lpstr>
      <vt:lpstr>Povijest računala 1.dio</vt:lpstr>
      <vt:lpstr>Povijest računala 2.dio</vt:lpstr>
      <vt:lpstr>Povijest računala 3.dio</vt:lpstr>
      <vt:lpstr>Povijest računala 4.dio</vt:lpstr>
      <vt:lpstr>Generacije elektroničkih računala</vt:lpstr>
      <vt:lpstr>Generacije elektroničkih računala</vt:lpstr>
      <vt:lpstr>Elektronički logički sklopovi</vt:lpstr>
      <vt:lpstr>Logički sklop NE (eng. NOT) </vt:lpstr>
      <vt:lpstr>Logički sklop I (eng. AND) </vt:lpstr>
      <vt:lpstr>Logički sklop ILI (eng. OR)</vt:lpstr>
      <vt:lpstr>Složeni elektronički logički sklopovi</vt:lpstr>
      <vt:lpstr>Osnovna građa računala i način rada</vt:lpstr>
      <vt:lpstr>Procesor ili središnja jedinica za obradu podataka (CPU) </vt:lpstr>
      <vt:lpstr>Procesor ili središnja jedinica za obradu podataka (CPU) </vt:lpstr>
      <vt:lpstr>Matična ploča (eng. motherboard) </vt:lpstr>
      <vt:lpstr>Memorija (eng. memory)</vt:lpstr>
      <vt:lpstr>Sažetak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Blaženka</dc:creator>
  <cp:lastModifiedBy>Vesna Majdandžić</cp:lastModifiedBy>
  <cp:revision>17</cp:revision>
  <dcterms:created xsi:type="dcterms:W3CDTF">2013-04-15T10:22:21Z</dcterms:created>
  <dcterms:modified xsi:type="dcterms:W3CDTF">2013-11-11T22:53:08Z</dcterms:modified>
</cp:coreProperties>
</file>