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73" r:id="rId3"/>
  </p:sld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648" y="522"/>
      </p:cViewPr>
      <p:guideLst>
        <p:guide orient="horz" pos="213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49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92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96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57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60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49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28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78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037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54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65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80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08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5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97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112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03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5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681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512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4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34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254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23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402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530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483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02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02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8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50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09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27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06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4761-FF44-403F-8287-E5CBBC669966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4B41-1AB9-45A5-81E5-93000CA4A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5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5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CF80-9321-41A2-ADBC-BB7BA0961B53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C582-FA50-4677-99C9-3AAC717C5F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2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911C-68BD-4953-865A-59F6B4BF0E50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1951-6420-4FE5-828E-0FB229278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6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1263316"/>
            <a:ext cx="9144000" cy="559468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65484" y="228600"/>
            <a:ext cx="819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002060"/>
                </a:solidFill>
              </a:rPr>
              <a:t>GRADITELJSTVO</a:t>
            </a:r>
            <a:endParaRPr lang="hr-HR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0"/>
            <a:ext cx="83860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F montažni proizvodi:</a:t>
            </a:r>
          </a:p>
          <a:p>
            <a:endParaRPr lang="hr-HR" sz="32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" y="946483"/>
            <a:ext cx="8037095" cy="53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838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0"/>
            <a:ext cx="838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3</a:t>
            </a:r>
            <a:r>
              <a:rPr lang="hr-HR" sz="3600" b="1" dirty="0" smtClean="0">
                <a:solidFill>
                  <a:srgbClr val="C00000"/>
                </a:solidFill>
              </a:rPr>
              <a:t>. ODRŽAVANJE:</a:t>
            </a:r>
          </a:p>
          <a:p>
            <a:r>
              <a:rPr lang="hr-HR" sz="3600" dirty="0" smtClean="0"/>
              <a:t>Mjere nužne za sigurnost i mehaničku otpornost građevine</a:t>
            </a:r>
          </a:p>
        </p:txBody>
      </p:sp>
    </p:spTree>
    <p:extLst>
      <p:ext uri="{BB962C8B-B14F-4D97-AF65-F5344CB8AC3E}">
        <p14:creationId xmlns:p14="http://schemas.microsoft.com/office/powerpoint/2010/main" val="561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8193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Visokogradnja</a:t>
            </a:r>
            <a:r>
              <a:rPr lang="hr-HR" sz="3600" dirty="0" smtClean="0"/>
              <a:t> </a:t>
            </a:r>
            <a:r>
              <a:rPr lang="hr-HR" sz="3600" dirty="0"/>
              <a:t>obuhvaća građevine koje se nalaze iznad tla: zgrade , kuće, silosi, vodotornjevi…</a:t>
            </a:r>
            <a:endParaRPr lang="hr-HR" sz="3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1698320"/>
            <a:ext cx="83860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ARHITEKTI I GRAĐEVINSKI INŽENJERI: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Planiraju građevine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Odgovorni za izvršavanje građevinskih poslova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Organizaciju gradilišta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Uspoređivanje radova s projektom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GRAĐEVINSKI rade statički proračun i kontrolu protupožarnih i izolacijskih standarda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hr-HR" sz="3600" dirty="0" smtClean="0"/>
          </a:p>
        </p:txBody>
      </p:sp>
    </p:spTree>
    <p:extLst>
      <p:ext uri="{BB962C8B-B14F-4D97-AF65-F5344CB8AC3E}">
        <p14:creationId xmlns:p14="http://schemas.microsoft.com/office/powerpoint/2010/main" val="27542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81935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Posebni radovi: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Restauracija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Radovi na spomenicima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Potresi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Neboderi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Zgrade na vodi</a:t>
            </a:r>
            <a:endParaRPr lang="hr-HR" sz="3600" dirty="0"/>
          </a:p>
        </p:txBody>
      </p:sp>
      <p:sp>
        <p:nvSpPr>
          <p:cNvPr id="5" name="Desna vitičasta zagrada 4"/>
          <p:cNvSpPr/>
          <p:nvPr/>
        </p:nvSpPr>
        <p:spPr>
          <a:xfrm rot="5400000">
            <a:off x="3986475" y="-335539"/>
            <a:ext cx="594000" cy="8097718"/>
          </a:xfrm>
          <a:prstGeom prst="rightBrace">
            <a:avLst/>
          </a:prstGeom>
          <a:noFill/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C0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982245" y="4399366"/>
            <a:ext cx="776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SURADNJA SA DRUGIM STRUČNJACIMA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0"/>
            <a:ext cx="8927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INŽENJERSKA GRUPA NA GRADILIŠTU: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Unutarnje uređenje (</a:t>
            </a:r>
            <a:r>
              <a:rPr lang="hr-HR" sz="3600" dirty="0" err="1" smtClean="0"/>
              <a:t>namješataj</a:t>
            </a:r>
            <a:r>
              <a:rPr lang="hr-HR" sz="3600" dirty="0" smtClean="0"/>
              <a:t>, akustika..)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Oprema (grijanje, struja, sanitarije….)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Vanjsko uređenje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err="1" smtClean="0"/>
              <a:t>Geostatika</a:t>
            </a:r>
            <a:endParaRPr lang="hr-HR" sz="3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Planiranje svjetla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Klima uređaji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Protupožarna zaštita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hr-HR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-84222" y="0"/>
            <a:ext cx="82777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Niskogradnja</a:t>
            </a: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je djelatnost u koju spadaju svi građevinski objekti koji se nalaze iznad  zemlje do 5 metara visine ali i ispod nje.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3600" kern="0" dirty="0" smtClean="0">
                <a:solidFill>
                  <a:srgbClr val="000000"/>
                </a:solidFill>
              </a:rPr>
              <a:t>Prometnice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Ceste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3600" kern="0" dirty="0" smtClean="0">
                <a:solidFill>
                  <a:srgbClr val="000000"/>
                </a:solidFill>
              </a:rPr>
              <a:t>Željeznice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Mostovi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3600" kern="0" dirty="0" smtClean="0">
                <a:solidFill>
                  <a:srgbClr val="000000"/>
                </a:solidFill>
              </a:rPr>
              <a:t>Tuneli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Hidrotehničke građevine( plinovod, vodovod , kanalizacija, plovni kanali…)</a:t>
            </a:r>
            <a:endParaRPr kumimoji="0" lang="hr-H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32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Niskogradnja i smjerovi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>
                <a:solidFill>
                  <a:srgbClr val="C00000"/>
                </a:solidFill>
              </a:rPr>
              <a:t>Konstruktivni smjer (</a:t>
            </a:r>
            <a:r>
              <a:rPr lang="hr-HR" sz="3600" dirty="0" smtClean="0"/>
              <a:t>projektiranje i građenje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>
                <a:solidFill>
                  <a:srgbClr val="C00000"/>
                </a:solidFill>
              </a:rPr>
              <a:t>Hidrotehnički smjer </a:t>
            </a:r>
            <a:r>
              <a:rPr lang="hr-HR" sz="3600" dirty="0" smtClean="0"/>
              <a:t>(građenje i  održavanje vodoopskrbnih, kanalizacijskih  i vodoprivrednih objekata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>
                <a:solidFill>
                  <a:srgbClr val="C00000"/>
                </a:solidFill>
              </a:rPr>
              <a:t>Geotehnički smjer (</a:t>
            </a:r>
            <a:r>
              <a:rPr lang="hr-HR" sz="3600" dirty="0" smtClean="0"/>
              <a:t>brane, nasipi, tuneli, iskopi, odlagališta otpada…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hr-HR" sz="3600" dirty="0" smtClean="0">
              <a:solidFill>
                <a:srgbClr val="C0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96252" y="4920916"/>
            <a:ext cx="8193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002060"/>
                </a:solidFill>
              </a:rPr>
              <a:t>ZAKON O PROSTORNOM UREĐENJU </a:t>
            </a:r>
          </a:p>
        </p:txBody>
      </p:sp>
    </p:spTree>
    <p:extLst>
      <p:ext uri="{BB962C8B-B14F-4D97-AF65-F5344CB8AC3E}">
        <p14:creationId xmlns:p14="http://schemas.microsoft.com/office/powerpoint/2010/main" val="3888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4852" y="0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Graditeljstvo je </a:t>
            </a:r>
            <a:r>
              <a:rPr lang="hr-HR" sz="3600" dirty="0" smtClean="0">
                <a:solidFill>
                  <a:srgbClr val="C00000"/>
                </a:solidFill>
              </a:rPr>
              <a:t>najstarija grana tehnike.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28600" y="525379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Nastalo  je iz praktičnih ljudskih potreba.</a:t>
            </a:r>
            <a:endParaRPr lang="hr-HR" sz="3600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5" y="1053082"/>
            <a:ext cx="3835007" cy="25466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/>
          <a:stretch/>
        </p:blipFill>
        <p:spPr>
          <a:xfrm>
            <a:off x="433136" y="3481137"/>
            <a:ext cx="3513220" cy="32220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35"/>
            <a:ext cx="4013468" cy="301010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8"/>
          <a:stretch/>
        </p:blipFill>
        <p:spPr>
          <a:xfrm>
            <a:off x="551976" y="1126330"/>
            <a:ext cx="3796845" cy="22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96253" y="104274"/>
            <a:ext cx="838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Osnovne faze stvaranja građevine ili zgrade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6253" y="750605"/>
            <a:ext cx="838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1. PROJEKTIRANJE:</a:t>
            </a:r>
          </a:p>
          <a:p>
            <a:r>
              <a:rPr lang="hr-HR" sz="3600" dirty="0"/>
              <a:t>	</a:t>
            </a:r>
            <a:r>
              <a:rPr lang="hr-HR" sz="3600" dirty="0" smtClean="0"/>
              <a:t>osmišljavanje građevine i prikazivanje 	ideje tehničkim crtežom.</a:t>
            </a:r>
            <a:endParaRPr lang="hr-HR" sz="3600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1"/>
          <a:stretch/>
        </p:blipFill>
        <p:spPr>
          <a:xfrm>
            <a:off x="445167" y="2613215"/>
            <a:ext cx="6797844" cy="41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83860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2. GRAĐENJE:</a:t>
            </a:r>
          </a:p>
          <a:p>
            <a:r>
              <a:rPr lang="hr-HR" sz="3600" dirty="0" smtClean="0"/>
              <a:t>A pripremni radovi:</a:t>
            </a:r>
          </a:p>
          <a:p>
            <a:r>
              <a:rPr lang="hr-HR" sz="3200" dirty="0" smtClean="0"/>
              <a:t>Raščišćavanje terena, priprema gradilišta, dovod struje i vode, odvodnja vode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2301039"/>
            <a:ext cx="7519736" cy="42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891339"/>
            <a:ext cx="8494862" cy="47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1234" y="128155"/>
            <a:ext cx="596637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B</a:t>
            </a:r>
            <a:r>
              <a:rPr lang="hr-HR" sz="3600" dirty="0"/>
              <a:t>.</a:t>
            </a:r>
            <a:r>
              <a:rPr lang="hr-HR" sz="3600" dirty="0" smtClean="0"/>
              <a:t> građevinski radovi: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Zemljani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Tesarski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Betonski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Armiranobetonski armirački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hr-HR" sz="3600" dirty="0" smtClean="0"/>
              <a:t>zidarski</a:t>
            </a:r>
            <a:endParaRPr lang="hr-HR" sz="3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5" y="3084847"/>
            <a:ext cx="5342021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0"/>
            <a:ext cx="83860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C</a:t>
            </a:r>
            <a:r>
              <a:rPr lang="hr-HR" sz="3600" dirty="0" smtClean="0"/>
              <a:t> završni radovi: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Krovopokrivački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Bravarski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Stolarski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Limarski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Soboslikarski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Keramičarski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/>
              <a:t>S</a:t>
            </a:r>
            <a:r>
              <a:rPr lang="hr-HR" sz="3200" dirty="0" smtClean="0"/>
              <a:t>taklorezački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26" y="434140"/>
            <a:ext cx="5022583" cy="27903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88" y="3392488"/>
            <a:ext cx="5783179" cy="32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0"/>
            <a:ext cx="83860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D Instalaterski radovi: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Grijanje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Plin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Struja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Telefon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Klima uređaji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Vodovod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kanalizacija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hr-HR" sz="32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8" r="5598"/>
          <a:stretch/>
        </p:blipFill>
        <p:spPr>
          <a:xfrm>
            <a:off x="4193004" y="0"/>
            <a:ext cx="4391528" cy="35822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3591427"/>
            <a:ext cx="4355431" cy="32665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4" y="4042611"/>
            <a:ext cx="3557337" cy="26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83860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E</a:t>
            </a:r>
            <a:r>
              <a:rPr lang="hr-HR" sz="3600" dirty="0" smtClean="0"/>
              <a:t> Ugradnja opreme: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Uređaji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Strojevi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Ormari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Vješalice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/>
              <a:t>Sudoperi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hr-HR" sz="3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hr-HR" sz="32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7626"/>
            <a:ext cx="4256171" cy="5674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" y="3584993"/>
            <a:ext cx="4391526" cy="29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238</Words>
  <Application>Microsoft Office PowerPoint</Application>
  <PresentationFormat>Prikaz na zaslonu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Prilagođeni dizajn</vt:lpstr>
      <vt:lpstr>2_Prilagođeni dizajn</vt:lpstr>
      <vt:lpstr>1_Prilagođeni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Mateo</dc:creator>
  <cp:lastModifiedBy>Mateo</cp:lastModifiedBy>
  <cp:revision>22</cp:revision>
  <dcterms:created xsi:type="dcterms:W3CDTF">2021-01-31T09:47:29Z</dcterms:created>
  <dcterms:modified xsi:type="dcterms:W3CDTF">2021-01-31T18:38:21Z</dcterms:modified>
</cp:coreProperties>
</file>