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sldIdLst>
    <p:sldId id="259" r:id="rId4"/>
    <p:sldId id="257" r:id="rId5"/>
    <p:sldId id="258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61" r:id="rId18"/>
    <p:sldId id="273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9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144" y="108"/>
      </p:cViewPr>
      <p:guideLst>
        <p:guide orient="horz" pos="2228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4194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3939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67684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8955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7624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9465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74148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9178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5361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3771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0663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5217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4510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1207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9829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6577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410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21.2.2021.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6936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21.2.2021.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56349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21.2.2021.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87328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21.2.2021.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87864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21.2.2021.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54962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42471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21.2.2021.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29656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21.2.2021.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686887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21.2.2021.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13719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21.2.2021.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0766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21.2.2021.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048393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21.2.2021.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3916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4349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1756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811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10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7627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8392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9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24761-FF44-403F-8287-E5CBBC669966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21.2.2021.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E4B41-1AB9-45A5-81E5-93000CA4A923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5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AA24C-FDD2-43F0-B752-4A89BC7DC585}" type="datetimeFigureOut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21.2.2021.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9E6744-CB70-4522-A4C6-8D449D041857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7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3851920" y="4221088"/>
            <a:ext cx="4392488" cy="13234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Materijali u graditeljstvu</a:t>
            </a:r>
            <a:endParaRPr kumimoji="0" lang="hr-HR" sz="4000" b="1" i="0" u="none" strike="noStrike" kern="1200" cap="none" spc="0" normalizeH="0" baseline="0" noProof="0" dirty="0">
              <a:ln>
                <a:noFill/>
              </a:ln>
              <a:solidFill>
                <a:srgbClr val="018C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977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8" y="0"/>
            <a:ext cx="3507206" cy="350720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05" y="406065"/>
            <a:ext cx="4259179" cy="3194384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90238" y="3507206"/>
            <a:ext cx="8608832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r-HR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MORT (ŽBUKA)</a:t>
            </a:r>
          </a:p>
          <a:p>
            <a:pPr lvl="0"/>
            <a:r>
              <a:rPr lang="hr-HR" sz="3600" b="1" dirty="0" smtClean="0">
                <a:cs typeface="Arial" panose="020B0604020202020204" pitchFamily="34" charset="0"/>
              </a:rPr>
              <a:t>Vezivno sredstvo koji se povezuju zidni</a:t>
            </a:r>
          </a:p>
          <a:p>
            <a:pPr lvl="0"/>
            <a:r>
              <a:rPr lang="hr-HR" sz="3600" b="1" dirty="0">
                <a:cs typeface="Arial" panose="020B0604020202020204" pitchFamily="34" charset="0"/>
              </a:rPr>
              <a:t>e</a:t>
            </a:r>
            <a:r>
              <a:rPr lang="hr-HR" sz="3600" b="1" dirty="0" smtClean="0">
                <a:cs typeface="Arial" panose="020B0604020202020204" pitchFamily="34" charset="0"/>
              </a:rPr>
              <a:t>lementi (kamen, opeka…)</a:t>
            </a:r>
          </a:p>
          <a:p>
            <a:pPr lvl="0"/>
            <a:r>
              <a:rPr lang="hr-HR" sz="3600" b="1" dirty="0" smtClean="0">
                <a:cs typeface="Arial" panose="020B0604020202020204" pitchFamily="34" charset="0"/>
              </a:rPr>
              <a:t>To je smjesa vapna ,pijeska, cementa i vode.</a:t>
            </a:r>
          </a:p>
          <a:p>
            <a:pPr lvl="0"/>
            <a:r>
              <a:rPr lang="hr-HR" sz="3600" b="1" dirty="0" smtClean="0">
                <a:cs typeface="Arial" panose="020B0604020202020204" pitchFamily="34" charset="0"/>
              </a:rPr>
              <a:t>Mort služi i za žbukanje zida.</a:t>
            </a:r>
          </a:p>
          <a:p>
            <a:pPr lvl="0"/>
            <a:endParaRPr lang="hr-HR" sz="3600" b="1" dirty="0" smtClean="0">
              <a:cs typeface="Arial" panose="020B0604020202020204" pitchFamily="34" charset="0"/>
            </a:endParaRPr>
          </a:p>
          <a:p>
            <a:pPr lvl="0"/>
            <a:endParaRPr lang="hr-HR" sz="3600" b="1" dirty="0" smtClean="0">
              <a:cs typeface="Arial" panose="020B0604020202020204" pitchFamily="34" charset="0"/>
            </a:endParaRPr>
          </a:p>
          <a:p>
            <a:pPr marL="742950" lvl="0" indent="-742950">
              <a:buFont typeface="+mj-lt"/>
              <a:buAutoNum type="arabicPeriod"/>
            </a:pPr>
            <a:endParaRPr lang="hr-HR" sz="3600" b="1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7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0" y="156410"/>
            <a:ext cx="3599849" cy="4499811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4205037" y="0"/>
            <a:ext cx="45659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ŽBUKANJE</a:t>
            </a:r>
          </a:p>
          <a:p>
            <a:pPr marL="742950" lvl="0" indent="-742950">
              <a:buFont typeface="+mj-lt"/>
              <a:buAutoNum type="arabicPeriod"/>
            </a:pPr>
            <a:r>
              <a:rPr lang="hr-HR" sz="3600" b="1" dirty="0" smtClean="0">
                <a:cs typeface="Arial" panose="020B0604020202020204" pitchFamily="34" charset="0"/>
              </a:rPr>
              <a:t>Štiti građevinu</a:t>
            </a:r>
          </a:p>
          <a:p>
            <a:pPr marL="742950" lvl="0" indent="-742950">
              <a:buFont typeface="+mj-lt"/>
              <a:buAutoNum type="arabicPeriod"/>
            </a:pPr>
            <a:r>
              <a:rPr lang="hr-HR" sz="3600" b="1" dirty="0" smtClean="0">
                <a:cs typeface="Arial" panose="020B0604020202020204" pitchFamily="34" charset="0"/>
              </a:rPr>
              <a:t>Izolira zgrade</a:t>
            </a:r>
          </a:p>
          <a:p>
            <a:pPr marL="742950" lvl="0" indent="-742950">
              <a:buFont typeface="+mj-lt"/>
              <a:buAutoNum type="arabicPeriod"/>
            </a:pPr>
            <a:r>
              <a:rPr lang="hr-HR" sz="3600" b="1" dirty="0" smtClean="0">
                <a:cs typeface="Arial" panose="020B0604020202020204" pitchFamily="34" charset="0"/>
              </a:rPr>
              <a:t>Izravnava površine</a:t>
            </a:r>
          </a:p>
          <a:p>
            <a:pPr marL="742950" lvl="0" indent="-742950">
              <a:buFont typeface="+mj-lt"/>
              <a:buAutoNum type="arabicPeriod"/>
            </a:pPr>
            <a:r>
              <a:rPr lang="hr-HR" sz="3600" b="1" dirty="0" smtClean="0">
                <a:cs typeface="Arial" panose="020B0604020202020204" pitchFamily="34" charset="0"/>
              </a:rPr>
              <a:t>Daje lijep izgled</a:t>
            </a:r>
          </a:p>
        </p:txBody>
      </p:sp>
    </p:spTree>
    <p:extLst>
      <p:ext uri="{BB962C8B-B14F-4D97-AF65-F5344CB8AC3E}">
        <p14:creationId xmlns:p14="http://schemas.microsoft.com/office/powerpoint/2010/main" val="2226882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3" y="132347"/>
            <a:ext cx="4572000" cy="3429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41" y="132347"/>
            <a:ext cx="3755106" cy="3755106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554831" y="4041416"/>
            <a:ext cx="63867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ZAVRŠNI RADOVI</a:t>
            </a:r>
          </a:p>
          <a:p>
            <a:pPr marL="742950" lvl="0" indent="-742950">
              <a:buAutoNum type="arabicPeriod"/>
            </a:pPr>
            <a:r>
              <a:rPr lang="hr-HR" sz="3600" b="1" dirty="0" smtClean="0">
                <a:cs typeface="Arial" panose="020B0604020202020204" pitchFamily="34" charset="0"/>
              </a:rPr>
              <a:t>Bojanje</a:t>
            </a:r>
          </a:p>
          <a:p>
            <a:pPr marL="742950" lvl="0" indent="-742950">
              <a:buAutoNum type="arabicPeriod"/>
            </a:pPr>
            <a:r>
              <a:rPr lang="hr-HR" sz="3600" b="1" dirty="0" smtClean="0">
                <a:cs typeface="Arial" panose="020B0604020202020204" pitchFamily="34" charset="0"/>
              </a:rPr>
              <a:t>Postavljanje fasade</a:t>
            </a:r>
          </a:p>
        </p:txBody>
      </p:sp>
    </p:spTree>
    <p:extLst>
      <p:ext uri="{BB962C8B-B14F-4D97-AF65-F5344CB8AC3E}">
        <p14:creationId xmlns:p14="http://schemas.microsoft.com/office/powerpoint/2010/main" val="1340356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54669" y="167248"/>
            <a:ext cx="63386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LJEPILA</a:t>
            </a:r>
          </a:p>
          <a:p>
            <a:pPr marL="742950" lvl="0" indent="-742950">
              <a:buAutoNum type="arabicPeriod"/>
            </a:pPr>
            <a:r>
              <a:rPr lang="hr-HR" sz="3600" b="1" dirty="0" smtClean="0">
                <a:cs typeface="Arial" panose="020B0604020202020204" pitchFamily="34" charset="0"/>
              </a:rPr>
              <a:t>SPAJANJE U CJELINU</a:t>
            </a:r>
          </a:p>
          <a:p>
            <a:pPr marL="742950" lvl="0" indent="-742950">
              <a:buAutoNum type="arabicPeriod"/>
            </a:pPr>
            <a:r>
              <a:rPr lang="hr-HR" sz="3600" b="1" dirty="0" smtClean="0">
                <a:cs typeface="Arial" panose="020B0604020202020204" pitchFamily="34" charset="0"/>
              </a:rPr>
              <a:t>POPRAVAK OŠTEĆENJE</a:t>
            </a:r>
          </a:p>
          <a:p>
            <a:pPr marL="742950" lvl="0" indent="-742950">
              <a:buAutoNum type="arabicPeriod"/>
            </a:pPr>
            <a:r>
              <a:rPr lang="hr-HR" sz="3600" b="1" dirty="0" smtClean="0">
                <a:cs typeface="Arial" panose="020B0604020202020204" pitchFamily="34" charset="0"/>
              </a:rPr>
              <a:t>IZRADA NOVIH MATERIJALA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5572"/>
            <a:ext cx="4716379" cy="353728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27" y="4244214"/>
            <a:ext cx="4641273" cy="25527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r="28948"/>
          <a:stretch/>
        </p:blipFill>
        <p:spPr>
          <a:xfrm>
            <a:off x="7014410" y="0"/>
            <a:ext cx="1973180" cy="424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99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10553" y="-36095"/>
            <a:ext cx="95109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GIPS</a:t>
            </a:r>
          </a:p>
          <a:p>
            <a:pPr lvl="0"/>
            <a:r>
              <a:rPr lang="hr-HR" sz="3600" b="1" dirty="0" smtClean="0">
                <a:cs typeface="Arial" panose="020B0604020202020204" pitchFamily="34" charset="0"/>
              </a:rPr>
              <a:t>Dobiva se pečenjem </a:t>
            </a:r>
            <a:r>
              <a:rPr lang="hr-HR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mljevene sadre</a:t>
            </a:r>
          </a:p>
          <a:p>
            <a:pPr lvl="0"/>
            <a:r>
              <a:rPr lang="hr-HR" sz="3600" b="1" dirty="0" smtClean="0">
                <a:cs typeface="Arial" panose="020B0604020202020204" pitchFamily="34" charset="0"/>
              </a:rPr>
              <a:t>Ima kratko vrijeme vezivanja (5 -20 min)</a:t>
            </a:r>
          </a:p>
          <a:p>
            <a:pPr lvl="0"/>
            <a:r>
              <a:rPr lang="hr-HR" sz="3600" b="1" dirty="0" smtClean="0">
                <a:cs typeface="Arial" panose="020B0604020202020204" pitchFamily="34" charset="0"/>
              </a:rPr>
              <a:t>Gipsane ploče( </a:t>
            </a:r>
            <a:r>
              <a:rPr lang="hr-HR" sz="3600" b="1" dirty="0" err="1" smtClean="0">
                <a:cs typeface="Arial" panose="020B0604020202020204" pitchFamily="34" charset="0"/>
              </a:rPr>
              <a:t>knauf</a:t>
            </a:r>
            <a:r>
              <a:rPr lang="hr-HR" sz="3600" b="1" dirty="0" smtClean="0">
                <a:cs typeface="Arial" panose="020B0604020202020204" pitchFamily="34" charset="0"/>
              </a:rPr>
              <a:t> ploče)</a:t>
            </a:r>
          </a:p>
          <a:p>
            <a:pPr lvl="0"/>
            <a:endParaRPr lang="hr-HR" sz="36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/>
            <a:endParaRPr lang="hr-HR" sz="3600" b="1" dirty="0" smtClean="0">
              <a:cs typeface="Arial" panose="020B06040202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l="9113" t="12425" r="9597" b="13181"/>
          <a:stretch/>
        </p:blipFill>
        <p:spPr>
          <a:xfrm>
            <a:off x="0" y="2317051"/>
            <a:ext cx="5019069" cy="367467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880" y="2660968"/>
            <a:ext cx="3982453" cy="29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49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2038774" y="103051"/>
            <a:ext cx="6120680" cy="868958"/>
          </a:xfrm>
          <a:prstGeom prst="rect">
            <a:avLst/>
          </a:prstGeom>
          <a:solidFill>
            <a:srgbClr val="9BBB59">
              <a:lumMod val="50000"/>
            </a:srgb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16D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hr-HR" sz="39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Konstrukcijski materijali</a:t>
            </a:r>
            <a:endParaRPr kumimoji="0" lang="hr-HR" sz="3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116403" y="1157925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Materijali koji se koriste za izradu stupova, nosača, greda, nosivih zidova i krovišta nazivamo </a:t>
            </a:r>
            <a:r>
              <a:rPr kumimoji="0" lang="hr-HR" sz="3600" b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Arial" panose="020B0604020202020204" pitchFamily="34" charset="0"/>
              </a:rPr>
              <a:t>konstrukcijski materijali.</a:t>
            </a:r>
            <a:endParaRPr kumimoji="0" lang="hr-HR" sz="3600" b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3" y="78844"/>
            <a:ext cx="1672113" cy="1112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kstniOkvir 7"/>
          <p:cNvSpPr txBox="1"/>
          <p:nvPr/>
        </p:nvSpPr>
        <p:spPr>
          <a:xfrm>
            <a:off x="0" y="2927298"/>
            <a:ext cx="86710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KONSTRUKCIJSKI MATERIJALI:</a:t>
            </a:r>
          </a:p>
          <a:p>
            <a:r>
              <a:rPr lang="hr-HR" sz="3600" dirty="0">
                <a:cs typeface="Arial" panose="020B0604020202020204" pitchFamily="34" charset="0"/>
              </a:rPr>
              <a:t>o</a:t>
            </a:r>
            <a:r>
              <a:rPr lang="hr-HR" sz="3600" dirty="0" smtClean="0">
                <a:cs typeface="Arial" panose="020B0604020202020204" pitchFamily="34" charset="0"/>
              </a:rPr>
              <a:t>peka	beton 			</a:t>
            </a:r>
          </a:p>
          <a:p>
            <a:r>
              <a:rPr lang="hr-HR" sz="3600" dirty="0" smtClean="0">
                <a:cs typeface="Arial" panose="020B0604020202020204" pitchFamily="34" charset="0"/>
              </a:rPr>
              <a:t>armirani beton</a:t>
            </a:r>
          </a:p>
          <a:p>
            <a:r>
              <a:rPr lang="hr-HR" sz="3600" dirty="0" smtClean="0">
                <a:cs typeface="Arial" panose="020B0604020202020204" pitchFamily="34" charset="0"/>
              </a:rPr>
              <a:t>Prenapregnuti beton</a:t>
            </a:r>
          </a:p>
          <a:p>
            <a:r>
              <a:rPr lang="hr-HR" sz="3600" dirty="0">
                <a:cs typeface="Arial" panose="020B0604020202020204" pitchFamily="34" charset="0"/>
              </a:rPr>
              <a:t>d</a:t>
            </a:r>
            <a:r>
              <a:rPr lang="hr-HR" sz="3600" dirty="0" smtClean="0">
                <a:cs typeface="Arial" panose="020B0604020202020204" pitchFamily="34" charset="0"/>
              </a:rPr>
              <a:t>rvo 	čelik			 	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484" y="3294245"/>
            <a:ext cx="5100937" cy="3395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3696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3288" y="188640"/>
            <a:ext cx="3740036" cy="28050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3098" y="3662855"/>
            <a:ext cx="2126418" cy="2997595"/>
          </a:xfrm>
          <a:prstGeom prst="rect">
            <a:avLst/>
          </a:prstGeom>
        </p:spPr>
      </p:pic>
      <p:sp>
        <p:nvSpPr>
          <p:cNvPr id="4" name="Strelica dolje 3"/>
          <p:cNvSpPr/>
          <p:nvPr/>
        </p:nvSpPr>
        <p:spPr>
          <a:xfrm rot="5400000">
            <a:off x="2604625" y="4383016"/>
            <a:ext cx="720080" cy="77762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kstniOkvir 7"/>
          <p:cNvSpPr txBox="1"/>
          <p:nvPr/>
        </p:nvSpPr>
        <p:spPr>
          <a:xfrm>
            <a:off x="882096" y="344295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ARMIRANI BETON</a:t>
            </a:r>
            <a:endParaRPr lang="hr-HR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6604" y="4113601"/>
            <a:ext cx="1578917" cy="2105223"/>
          </a:xfrm>
          <a:prstGeom prst="rect">
            <a:avLst/>
          </a:prstGeom>
        </p:spPr>
      </p:pic>
      <p:sp>
        <p:nvSpPr>
          <p:cNvPr id="12" name="TekstniOkvir 11"/>
          <p:cNvSpPr txBox="1"/>
          <p:nvPr/>
        </p:nvSpPr>
        <p:spPr>
          <a:xfrm>
            <a:off x="6761966" y="3486313"/>
            <a:ext cx="195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PREDNAPREGNUTI BETON</a:t>
            </a:r>
            <a:endParaRPr lang="hr-HR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899" y="4167316"/>
            <a:ext cx="2203694" cy="1652770"/>
          </a:xfrm>
          <a:prstGeom prst="rect">
            <a:avLst/>
          </a:prstGeom>
        </p:spPr>
      </p:pic>
      <p:sp>
        <p:nvSpPr>
          <p:cNvPr id="14" name="Strelica dolje 13"/>
          <p:cNvSpPr/>
          <p:nvPr/>
        </p:nvSpPr>
        <p:spPr>
          <a:xfrm rot="16200000">
            <a:off x="5717188" y="4357284"/>
            <a:ext cx="720080" cy="77657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TekstniOkvir 14"/>
          <p:cNvSpPr txBox="1"/>
          <p:nvPr/>
        </p:nvSpPr>
        <p:spPr>
          <a:xfrm>
            <a:off x="3801218" y="3005095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BETON</a:t>
            </a:r>
            <a:endParaRPr lang="hr-HR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blačić sa strelicom dolje 15"/>
          <p:cNvSpPr/>
          <p:nvPr/>
        </p:nvSpPr>
        <p:spPr>
          <a:xfrm rot="19991973">
            <a:off x="3956196" y="830623"/>
            <a:ext cx="2161061" cy="1585863"/>
          </a:xfrm>
          <a:prstGeom prst="downArrowCallout">
            <a:avLst>
              <a:gd name="adj1" fmla="val 25000"/>
              <a:gd name="adj2" fmla="val 30196"/>
              <a:gd name="adj3" fmla="val 25000"/>
              <a:gd name="adj4" fmla="val 6497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ŠLJUNAK, PJESAK, CEMENT I VODA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7677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4" b="21052"/>
          <a:stretch/>
        </p:blipFill>
        <p:spPr>
          <a:xfrm>
            <a:off x="272966" y="312821"/>
            <a:ext cx="3857625" cy="516154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8" b="40175"/>
          <a:stretch/>
        </p:blipFill>
        <p:spPr>
          <a:xfrm>
            <a:off x="4375735" y="1167063"/>
            <a:ext cx="4618830" cy="430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92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92506" y="109154"/>
            <a:ext cx="827772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 dirty="0" smtClean="0">
                <a:solidFill>
                  <a:srgbClr val="C00000"/>
                </a:solidFill>
              </a:rPr>
              <a:t>PREDNAPREGNUTI BETON</a:t>
            </a:r>
          </a:p>
          <a:p>
            <a:r>
              <a:rPr lang="hr-HR" sz="3600" dirty="0" smtClean="0"/>
              <a:t>Pod </a:t>
            </a:r>
            <a:r>
              <a:rPr lang="hr-HR" sz="3600" dirty="0"/>
              <a:t>tim se nazivom razumije armirani beton kojemu se armatura, obično čelična užad velike čvrstoće, prije zalijevanja betonskom mješavinom snažno napne, ili se ulaže u plastične cijevi pa napinje nakon otvrdnuća betonskog elementa, a krajevi se nakon postupka učvršćuju; napinjanje se obično provodi hidrauličnim prešama.</a:t>
            </a:r>
          </a:p>
        </p:txBody>
      </p:sp>
    </p:spTree>
    <p:extLst>
      <p:ext uri="{BB962C8B-B14F-4D97-AF65-F5344CB8AC3E}">
        <p14:creationId xmlns:p14="http://schemas.microsoft.com/office/powerpoint/2010/main" val="590073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6647"/>
            <a:ext cx="7603958" cy="28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41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192180" y="1102370"/>
            <a:ext cx="8386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600" b="1" kern="0" dirty="0" smtClean="0">
                <a:solidFill>
                  <a:srgbClr val="C00000"/>
                </a:solidFill>
              </a:rPr>
              <a:t>Materijal ne smije biti štetan za ljudsko zdravlje!!!</a:t>
            </a:r>
            <a:endParaRPr kumimoji="0" lang="hr-HR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395861" y="99908"/>
            <a:ext cx="7805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Graditeljstvo</a:t>
            </a:r>
            <a:r>
              <a:rPr lang="hr-HR" sz="2800" b="1" i="1" dirty="0" smtClean="0">
                <a:solidFill>
                  <a:srgbClr val="018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hr-HR" sz="3600" i="1" dirty="0"/>
              <a:t>je </a:t>
            </a:r>
            <a:r>
              <a:rPr lang="hr-HR" sz="3600" i="1" dirty="0" smtClean="0"/>
              <a:t>najstarija grana tehnike. </a:t>
            </a:r>
            <a:endParaRPr lang="hr-HR" sz="3600" dirty="0"/>
          </a:p>
        </p:txBody>
      </p:sp>
      <p:sp>
        <p:nvSpPr>
          <p:cNvPr id="7" name="Naslov 1"/>
          <p:cNvSpPr txBox="1">
            <a:spLocks/>
          </p:cNvSpPr>
          <p:nvPr/>
        </p:nvSpPr>
        <p:spPr>
          <a:xfrm>
            <a:off x="1866622" y="2619282"/>
            <a:ext cx="5410756" cy="11309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16D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Vrste materijala u graditeljstvu prema podrijetlu:</a:t>
            </a:r>
            <a:endParaRPr kumimoji="0" lang="hr-HR" sz="1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lačić sa strelicom gore 7"/>
          <p:cNvSpPr/>
          <p:nvPr/>
        </p:nvSpPr>
        <p:spPr>
          <a:xfrm>
            <a:off x="1091380" y="3859161"/>
            <a:ext cx="3293805" cy="1066693"/>
          </a:xfrm>
          <a:prstGeom prst="upArrowCallout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Prirodni materijali</a:t>
            </a: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lačić sa strelicom gore 8"/>
          <p:cNvSpPr/>
          <p:nvPr/>
        </p:nvSpPr>
        <p:spPr>
          <a:xfrm>
            <a:off x="5108020" y="3859161"/>
            <a:ext cx="3383381" cy="1055096"/>
          </a:xfrm>
          <a:prstGeom prst="upArrowCallout">
            <a:avLst/>
          </a:prstGeom>
          <a:solidFill>
            <a:srgbClr val="F7964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Umjetni materijali</a:t>
            </a: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983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354932" y="0"/>
            <a:ext cx="83799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OPEKA</a:t>
            </a:r>
          </a:p>
          <a:p>
            <a:pPr lvl="0"/>
            <a:r>
              <a:rPr lang="hr-HR" sz="3600" b="1" dirty="0" smtClean="0">
                <a:cs typeface="Arial" panose="020B0604020202020204" pitchFamily="34" charset="0"/>
              </a:rPr>
              <a:t>Dobiva se oblikovanjem, sušenjem i pečenjem plastične smjese gline, pijeska i vode.</a:t>
            </a:r>
          </a:p>
          <a:p>
            <a:pPr marL="742950" lvl="0" indent="-742950">
              <a:buAutoNum type="arabicPeriod"/>
            </a:pPr>
            <a:r>
              <a:rPr lang="hr-HR" sz="3600" b="1" dirty="0" smtClean="0">
                <a:cs typeface="Arial" panose="020B0604020202020204" pitchFamily="34" charset="0"/>
              </a:rPr>
              <a:t>Puna opeka</a:t>
            </a:r>
          </a:p>
          <a:p>
            <a:pPr marL="742950" lvl="0" indent="-742950">
              <a:buAutoNum type="arabicPeriod"/>
            </a:pPr>
            <a:r>
              <a:rPr lang="hr-HR" sz="3600" b="1" dirty="0" smtClean="0">
                <a:cs typeface="Arial" panose="020B0604020202020204" pitchFamily="34" charset="0"/>
              </a:rPr>
              <a:t>Šuplja</a:t>
            </a:r>
          </a:p>
          <a:p>
            <a:pPr marL="742950" lvl="0" indent="-742950">
              <a:buAutoNum type="arabicPeriod"/>
            </a:pPr>
            <a:r>
              <a:rPr lang="hr-HR" sz="3600" b="1" dirty="0" smtClean="0">
                <a:cs typeface="Arial" panose="020B0604020202020204" pitchFamily="34" charset="0"/>
              </a:rPr>
              <a:t>Zidni blokovi</a:t>
            </a:r>
          </a:p>
          <a:p>
            <a:pPr marL="742950" lvl="0" indent="-742950">
              <a:buAutoNum type="arabicPeriod"/>
            </a:pPr>
            <a:r>
              <a:rPr lang="hr-HR" sz="3600" b="1" dirty="0" smtClean="0">
                <a:cs typeface="Arial" panose="020B0604020202020204" pitchFamily="34" charset="0"/>
              </a:rPr>
              <a:t>Crijep</a:t>
            </a:r>
          </a:p>
          <a:p>
            <a:pPr marL="742950" lvl="0" indent="-742950">
              <a:buAutoNum type="arabicPeriod"/>
            </a:pPr>
            <a:r>
              <a:rPr lang="hr-HR" sz="3600" b="1" dirty="0" smtClean="0">
                <a:cs typeface="Arial" panose="020B0604020202020204" pitchFamily="34" charset="0"/>
              </a:rPr>
              <a:t>Specijalna opeka</a:t>
            </a:r>
          </a:p>
          <a:p>
            <a:pPr lvl="0"/>
            <a:endParaRPr lang="hr-HR" sz="36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560" y="2766340"/>
            <a:ext cx="3494672" cy="286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90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6" y="150635"/>
            <a:ext cx="4123588" cy="393478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01" y="365960"/>
            <a:ext cx="4709110" cy="316661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34" y="3422988"/>
            <a:ext cx="4854066" cy="343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1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 txBox="1">
            <a:spLocks/>
          </p:cNvSpPr>
          <p:nvPr/>
        </p:nvSpPr>
        <p:spPr>
          <a:xfrm>
            <a:off x="1095496" y="151177"/>
            <a:ext cx="7202929" cy="868958"/>
          </a:xfrm>
          <a:prstGeom prst="rect">
            <a:avLst/>
          </a:prstGeom>
          <a:solidFill>
            <a:srgbClr val="9BBB59">
              <a:lumMod val="50000"/>
            </a:srgb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Izolacijski </a:t>
            </a:r>
            <a:r>
              <a:rPr kumimoji="0" lang="hr-HR" sz="39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hr-HR" sz="39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materijali</a:t>
            </a:r>
            <a:endParaRPr kumimoji="0" lang="hr-HR" sz="3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lačić sa strelicom gore 2"/>
          <p:cNvSpPr/>
          <p:nvPr/>
        </p:nvSpPr>
        <p:spPr>
          <a:xfrm>
            <a:off x="226810" y="1447192"/>
            <a:ext cx="2762196" cy="1369104"/>
          </a:xfrm>
          <a:prstGeom prst="upArrowCallout">
            <a:avLst/>
          </a:prstGeom>
          <a:solidFill>
            <a:srgbClr val="9BBB59">
              <a:lumMod val="5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kern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Hidroizolacijski</a:t>
            </a:r>
            <a:r>
              <a:rPr kumimoji="0" lang="hr-HR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hr-HR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materijali</a:t>
            </a: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4" name="Oblačić sa strelicom gore 3"/>
          <p:cNvSpPr/>
          <p:nvPr/>
        </p:nvSpPr>
        <p:spPr>
          <a:xfrm>
            <a:off x="3073928" y="1447192"/>
            <a:ext cx="2996144" cy="1369104"/>
          </a:xfrm>
          <a:prstGeom prst="upArrowCallou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kern="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Termoizolacijski</a:t>
            </a:r>
            <a:r>
              <a:rPr kumimoji="0" lang="hr-HR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</a:t>
            </a:r>
            <a:r>
              <a:rPr kumimoji="0" lang="hr-HR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materijali</a:t>
            </a: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5" name="Oblačić sa strelicom gore 4"/>
          <p:cNvSpPr/>
          <p:nvPr/>
        </p:nvSpPr>
        <p:spPr>
          <a:xfrm>
            <a:off x="6213987" y="1099366"/>
            <a:ext cx="2772697" cy="2329634"/>
          </a:xfrm>
          <a:prstGeom prst="upArrowCallou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Materijali za</a:t>
            </a:r>
            <a:r>
              <a:rPr kumimoji="0" lang="hr-HR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zvučnu izolaciju</a:t>
            </a:r>
            <a:endParaRPr kumimoji="0" lang="hr-HR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118655" y="4172464"/>
            <a:ext cx="76979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AutoNum type="arabicPeriod"/>
            </a:pPr>
            <a:r>
              <a:rPr lang="hr-HR" sz="3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BITUMENSKA LJEPENKA</a:t>
            </a:r>
          </a:p>
          <a:p>
            <a:pPr lvl="0"/>
            <a:r>
              <a:rPr lang="hr-HR" sz="3200" b="1" dirty="0" smtClean="0">
                <a:cs typeface="Arial" panose="020B0604020202020204" pitchFamily="34" charset="0"/>
              </a:rPr>
              <a:t>( temeljni zidovi i podovi, ravni krovovi</a:t>
            </a:r>
          </a:p>
          <a:p>
            <a:pPr lvl="0"/>
            <a:r>
              <a:rPr lang="hr-HR" sz="3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2. </a:t>
            </a:r>
            <a:r>
              <a:rPr lang="hr-HR" sz="32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Paropropusne</a:t>
            </a:r>
            <a:r>
              <a:rPr lang="hr-HR" sz="3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folije</a:t>
            </a:r>
            <a:endParaRPr lang="hr-HR" sz="32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" name="Strelica gore 7"/>
          <p:cNvSpPr/>
          <p:nvPr/>
        </p:nvSpPr>
        <p:spPr>
          <a:xfrm>
            <a:off x="1607908" y="2848897"/>
            <a:ext cx="393291" cy="116020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9302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06"/>
            <a:ext cx="4427620" cy="295174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" y="3871495"/>
            <a:ext cx="3830854" cy="273443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089" y="3834705"/>
            <a:ext cx="5070911" cy="280801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620" y="704534"/>
            <a:ext cx="4740298" cy="236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2950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72102"/>
            <a:ext cx="76979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ZVUČNA IZOLACIJA</a:t>
            </a:r>
          </a:p>
          <a:p>
            <a:pPr marL="514350" lvl="0" indent="-514350"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STAKLO</a:t>
            </a:r>
          </a:p>
          <a:p>
            <a:pPr marL="514350" lvl="0" indent="-514350"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PLUTO</a:t>
            </a:r>
          </a:p>
          <a:p>
            <a:pPr marL="514350" lvl="0" indent="-514350"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MINERALNA VUNA</a:t>
            </a:r>
          </a:p>
          <a:p>
            <a:pPr marL="514350" lvl="0" indent="-514350"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TEKSTIL</a:t>
            </a:r>
          </a:p>
          <a:p>
            <a:pPr marL="514350" lvl="0" indent="-514350"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SPUŽVA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2" y="72102"/>
            <a:ext cx="4043363" cy="328612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4" y="3119090"/>
            <a:ext cx="3904648" cy="250141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85" y="3574965"/>
            <a:ext cx="3404455" cy="257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0302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-1" y="72102"/>
            <a:ext cx="89803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TOPLINSKA IZOLACIJA </a:t>
            </a:r>
          </a:p>
          <a:p>
            <a:pPr lvl="0"/>
            <a:r>
              <a:rPr lang="hr-HR" sz="3200" b="1" dirty="0" smtClean="0">
                <a:cs typeface="Arial" panose="020B0604020202020204" pitchFamily="34" charset="0"/>
              </a:rPr>
              <a:t>Sprječava prodor topline u oba smjera</a:t>
            </a:r>
          </a:p>
          <a:p>
            <a:pPr lvl="0"/>
            <a:r>
              <a:rPr lang="hr-HR" sz="3200" b="1" dirty="0" smtClean="0">
                <a:cs typeface="Arial" panose="020B0604020202020204" pitchFamily="34" charset="0"/>
              </a:rPr>
              <a:t>Postavlja se na vanjsku stranu kuće, na podove,  stropove i unutarnju stranu krova</a:t>
            </a:r>
          </a:p>
          <a:p>
            <a:pPr marL="514350" lvl="0" indent="-514350"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MINERALNA VUNA</a:t>
            </a:r>
          </a:p>
          <a:p>
            <a:pPr marL="514350" lvl="0" indent="-514350"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STAKLO</a:t>
            </a:r>
          </a:p>
          <a:p>
            <a:pPr marL="514350" lvl="0" indent="-514350"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STIROPOR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84" y="2124325"/>
            <a:ext cx="4362450" cy="357187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2" y="3536950"/>
            <a:ext cx="4362448" cy="327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2107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-1" y="72102"/>
            <a:ext cx="89803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ENEGETSKA </a:t>
            </a:r>
          </a:p>
          <a:p>
            <a:pPr lvl="0"/>
            <a:r>
              <a:rPr lang="hr-HR" sz="3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UČINKOVITOST</a:t>
            </a:r>
          </a:p>
          <a:p>
            <a:pPr lvl="0"/>
            <a:r>
              <a:rPr lang="hr-HR" sz="3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ENERGETSKI CERTIFIKAT</a:t>
            </a:r>
          </a:p>
          <a:p>
            <a:pPr lvl="0"/>
            <a:r>
              <a:rPr lang="hr-HR" sz="3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PASIVNA KUĆA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87" y="0"/>
            <a:ext cx="4933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7195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163629" y="0"/>
            <a:ext cx="89803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MATERIJALI ZA OBLAGANJE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Estetska uloga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Zaštita zgrade od vanjskih utjecaja i habanja</a:t>
            </a:r>
          </a:p>
        </p:txBody>
      </p:sp>
      <p:sp>
        <p:nvSpPr>
          <p:cNvPr id="4" name="Pravokutnik 3"/>
          <p:cNvSpPr/>
          <p:nvPr/>
        </p:nvSpPr>
        <p:spPr>
          <a:xfrm>
            <a:off x="0" y="1416161"/>
            <a:ext cx="89803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DRVO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Parket (hrast i bukva)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Brodski pod (letve)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Drvene ploča za zidove</a:t>
            </a:r>
          </a:p>
          <a:p>
            <a:pPr marL="514350" lvl="0" indent="-514350">
              <a:buFont typeface="+mj-lt"/>
              <a:buAutoNum type="arabicPeriod"/>
            </a:pPr>
            <a:endParaRPr lang="hr-HR" sz="3200" b="1" dirty="0" smtClean="0">
              <a:cs typeface="Arial" panose="020B060402020202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14" y="1569660"/>
            <a:ext cx="4553381" cy="34193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4" y="3849211"/>
            <a:ext cx="4602680" cy="300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1967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0" y="0"/>
            <a:ext cx="89803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KAMEN</a:t>
            </a:r>
          </a:p>
          <a:p>
            <a:pPr lvl="0"/>
            <a:r>
              <a:rPr lang="hr-HR" sz="3200" b="1" dirty="0" smtClean="0">
                <a:cs typeface="Arial" panose="020B0604020202020204" pitchFamily="34" charset="0"/>
              </a:rPr>
              <a:t>Podovi i zidovi izvana i unutra</a:t>
            </a:r>
          </a:p>
          <a:p>
            <a:pPr marL="514350" lvl="0" indent="-514350">
              <a:buFont typeface="+mj-lt"/>
              <a:buAutoNum type="arabicPeriod"/>
            </a:pPr>
            <a:endParaRPr lang="hr-HR" sz="3200" b="1" dirty="0" smtClean="0"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9" y="1569660"/>
            <a:ext cx="5062889" cy="368509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926" y="1569660"/>
            <a:ext cx="3667122" cy="485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9647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81814" y="0"/>
            <a:ext cx="89803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UMJETNI MATERIJALI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Zidni i podni </a:t>
            </a:r>
            <a:r>
              <a:rPr lang="hr-HR" sz="3200" b="1" dirty="0" err="1" smtClean="0">
                <a:cs typeface="Arial" panose="020B0604020202020204" pitchFamily="34" charset="0"/>
              </a:rPr>
              <a:t>laminati</a:t>
            </a:r>
            <a:endParaRPr lang="hr-HR" sz="3200" b="1" dirty="0" smtClean="0"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Fasadne žbuke 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Zidni tapeti 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Staklo</a:t>
            </a:r>
          </a:p>
          <a:p>
            <a:pPr marL="514350" lvl="0" indent="-514350">
              <a:buFont typeface="+mj-lt"/>
              <a:buAutoNum type="arabicPeriod"/>
            </a:pPr>
            <a:r>
              <a:rPr lang="hr-HR" sz="3200" b="1" dirty="0" smtClean="0">
                <a:cs typeface="Arial" panose="020B0604020202020204" pitchFamily="34" charset="0"/>
              </a:rPr>
              <a:t>Spušteni stropovi</a:t>
            </a:r>
          </a:p>
          <a:p>
            <a:pPr marL="514350" lvl="0" indent="-514350">
              <a:buFont typeface="+mj-lt"/>
              <a:buAutoNum type="arabicPeriod"/>
            </a:pPr>
            <a:endParaRPr lang="hr-HR" sz="3200" b="1" dirty="0" smtClean="0"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20" y="128694"/>
            <a:ext cx="4560223" cy="303691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" y="3165609"/>
            <a:ext cx="4671662" cy="337694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21" y="3829397"/>
            <a:ext cx="4449879" cy="250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8192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76588" y="0"/>
            <a:ext cx="83860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rgbClr val="C00000"/>
                </a:solidFill>
              </a:rPr>
              <a:t>PRIRODNI MATERIJALI:</a:t>
            </a:r>
          </a:p>
          <a:p>
            <a:r>
              <a:rPr lang="hr-HR" sz="3600" b="1" dirty="0" smtClean="0"/>
              <a:t>Nalaze se u prirodi kao gotovi proizvodi</a:t>
            </a:r>
          </a:p>
          <a:p>
            <a:r>
              <a:rPr lang="hr-HR" sz="3600" dirty="0" smtClean="0"/>
              <a:t>Mogu biti:</a:t>
            </a:r>
          </a:p>
          <a:p>
            <a:r>
              <a:rPr lang="hr-HR" sz="3600" dirty="0" smtClean="0">
                <a:solidFill>
                  <a:srgbClr val="C00000"/>
                </a:solidFill>
              </a:rPr>
              <a:t>Neprerađeni</a:t>
            </a:r>
            <a:r>
              <a:rPr lang="hr-HR" sz="3600" dirty="0" smtClean="0"/>
              <a:t> (pijesak i šljunak)</a:t>
            </a:r>
          </a:p>
          <a:p>
            <a:r>
              <a:rPr lang="hr-HR" sz="3600" dirty="0" smtClean="0">
                <a:solidFill>
                  <a:srgbClr val="C00000"/>
                </a:solidFill>
              </a:rPr>
              <a:t>Dorađeni</a:t>
            </a:r>
            <a:r>
              <a:rPr lang="hr-HR" sz="3600" dirty="0" smtClean="0"/>
              <a:t> (drvo i kamen)</a:t>
            </a:r>
          </a:p>
          <a:p>
            <a:r>
              <a:rPr lang="hr-HR" sz="3600" dirty="0" smtClean="0">
                <a:solidFill>
                  <a:srgbClr val="C00000"/>
                </a:solidFill>
              </a:rPr>
              <a:t>Sirovina za daljnju preradu </a:t>
            </a:r>
            <a:r>
              <a:rPr lang="hr-HR" sz="3600" dirty="0" smtClean="0"/>
              <a:t>(glina, vapnenac)</a:t>
            </a:r>
          </a:p>
          <a:p>
            <a:endParaRPr lang="hr-HR" sz="3600" dirty="0"/>
          </a:p>
        </p:txBody>
      </p:sp>
      <p:sp>
        <p:nvSpPr>
          <p:cNvPr id="5" name="TekstniOkvir 4"/>
          <p:cNvSpPr txBox="1"/>
          <p:nvPr/>
        </p:nvSpPr>
        <p:spPr>
          <a:xfrm>
            <a:off x="0" y="3298723"/>
            <a:ext cx="83860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rgbClr val="C00000"/>
                </a:solidFill>
              </a:rPr>
              <a:t>UMJETNI MATERIJALI: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hr-HR" sz="3600" dirty="0" smtClean="0"/>
              <a:t>opeka		cement		vapno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hr-HR" sz="3600" dirty="0" smtClean="0"/>
              <a:t>gips		kovine		beton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hr-HR" sz="3600" dirty="0" smtClean="0"/>
              <a:t>plastične mase			ljepila</a:t>
            </a:r>
          </a:p>
          <a:p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837086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81814" y="0"/>
            <a:ext cx="89803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2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KERAMIČKE PLOČICE</a:t>
            </a:r>
          </a:p>
          <a:p>
            <a:pPr lvl="0"/>
            <a:endParaRPr lang="hr-HR" sz="3200" b="1" dirty="0" smtClean="0">
              <a:cs typeface="Arial" panose="020B0604020202020204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endParaRPr lang="hr-HR" sz="3200" b="1" dirty="0" smtClean="0"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29" y="575978"/>
            <a:ext cx="5921943" cy="592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6316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162035"/>
            <a:ext cx="2556284" cy="1777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Naslov 1"/>
          <p:cNvSpPr txBox="1">
            <a:spLocks/>
          </p:cNvSpPr>
          <p:nvPr/>
        </p:nvSpPr>
        <p:spPr>
          <a:xfrm>
            <a:off x="899592" y="2049691"/>
            <a:ext cx="7344816" cy="868958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16D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4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Vrste materijala u graditeljstvu :</a:t>
            </a:r>
            <a:endParaRPr kumimoji="0" lang="hr-HR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lačić sa strelicom gore 3"/>
          <p:cNvSpPr/>
          <p:nvPr/>
        </p:nvSpPr>
        <p:spPr>
          <a:xfrm>
            <a:off x="258119" y="2980385"/>
            <a:ext cx="1851378" cy="1181144"/>
          </a:xfrm>
          <a:prstGeom prst="upArrowCallout">
            <a:avLst/>
          </a:prstGeom>
          <a:solidFill>
            <a:srgbClr val="9BBB59">
              <a:lumMod val="5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Konstrukcijski materijali</a:t>
            </a:r>
            <a:endParaRPr kumimoji="0" lang="hr-HR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lačić sa strelicom gore 4"/>
          <p:cNvSpPr/>
          <p:nvPr/>
        </p:nvSpPr>
        <p:spPr>
          <a:xfrm>
            <a:off x="2561257" y="3027114"/>
            <a:ext cx="1692285" cy="1168303"/>
          </a:xfrm>
          <a:prstGeom prst="upArrowCallou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Vezivni materijali</a:t>
            </a:r>
            <a:endParaRPr kumimoji="0" lang="hr-HR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lačić sa strelicom gore 5"/>
          <p:cNvSpPr/>
          <p:nvPr/>
        </p:nvSpPr>
        <p:spPr>
          <a:xfrm>
            <a:off x="4719268" y="2953745"/>
            <a:ext cx="1996067" cy="1210641"/>
          </a:xfrm>
          <a:prstGeom prst="upArrowCallou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Izolacijski materijali</a:t>
            </a:r>
            <a:endParaRPr kumimoji="0" lang="hr-HR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lačić sa strelicom gore 6"/>
          <p:cNvSpPr/>
          <p:nvPr/>
        </p:nvSpPr>
        <p:spPr>
          <a:xfrm>
            <a:off x="6951517" y="2993285"/>
            <a:ext cx="1674385" cy="1205762"/>
          </a:xfrm>
          <a:prstGeom prst="upArrowCallou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Materijali za oblaganje</a:t>
            </a:r>
            <a:endParaRPr kumimoji="0" lang="hr-HR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" y="4391002"/>
            <a:ext cx="2160023" cy="1437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341" y="4437112"/>
            <a:ext cx="2160023" cy="1437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268" y="4437112"/>
            <a:ext cx="1917020" cy="1437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698" y="4381626"/>
            <a:ext cx="1942021" cy="1456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667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0" y="0"/>
            <a:ext cx="86710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VEZIVNI MATERIJALI:</a:t>
            </a:r>
            <a:endParaRPr lang="hr-HR" sz="36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r>
              <a:rPr lang="hr-HR" sz="3600" dirty="0" smtClean="0">
                <a:cs typeface="Arial" panose="020B0604020202020204" pitchFamily="34" charset="0"/>
              </a:rPr>
              <a:t>Miješaju se sa vodom i daju smjesu koja povezuje konstrukcijske materijale.</a:t>
            </a:r>
          </a:p>
          <a:p>
            <a:r>
              <a:rPr lang="hr-HR" sz="3600" dirty="0" smtClean="0">
                <a:cs typeface="Arial" panose="020B0604020202020204" pitchFamily="34" charset="0"/>
              </a:rPr>
              <a:t>Cement			Vapno </a:t>
            </a:r>
          </a:p>
          <a:p>
            <a:r>
              <a:rPr lang="hr-HR" sz="3600" dirty="0" smtClean="0">
                <a:cs typeface="Arial" panose="020B0604020202020204" pitchFamily="34" charset="0"/>
              </a:rPr>
              <a:t>Gips</a:t>
            </a:r>
            <a:r>
              <a:rPr lang="hr-HR" sz="3600" dirty="0">
                <a:cs typeface="Arial" panose="020B0604020202020204" pitchFamily="34" charset="0"/>
              </a:rPr>
              <a:t>	</a:t>
            </a:r>
            <a:r>
              <a:rPr lang="hr-HR" sz="3600" dirty="0" smtClean="0">
                <a:cs typeface="Arial" panose="020B0604020202020204" pitchFamily="34" charset="0"/>
              </a:rPr>
              <a:t>			ljepila	 	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0" y="2976622"/>
            <a:ext cx="8935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CEMENT</a:t>
            </a:r>
          </a:p>
          <a:p>
            <a:r>
              <a:rPr lang="hr-HR" sz="3600" b="1" dirty="0" smtClean="0">
                <a:cs typeface="Arial" panose="020B0604020202020204" pitchFamily="34" charset="0"/>
              </a:rPr>
              <a:t>Dobiva se od</a:t>
            </a:r>
            <a:r>
              <a:rPr lang="hr-HR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lapora : </a:t>
            </a:r>
          </a:p>
          <a:p>
            <a:r>
              <a:rPr lang="hr-HR" sz="3600" b="1" dirty="0" smtClean="0">
                <a:cs typeface="Arial" panose="020B0604020202020204" pitchFamily="34" charset="0"/>
              </a:rPr>
              <a:t>(smjesa gline i vapnenca)</a:t>
            </a:r>
            <a:r>
              <a:rPr lang="hr-HR" sz="3600" dirty="0" smtClean="0"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782" y="2129742"/>
            <a:ext cx="3347254" cy="446300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1662900" y="5477181"/>
            <a:ext cx="1478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LAPOR</a:t>
            </a:r>
            <a:endParaRPr lang="hr-HR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" name="Strelica gore 5"/>
          <p:cNvSpPr/>
          <p:nvPr/>
        </p:nvSpPr>
        <p:spPr>
          <a:xfrm rot="5400000">
            <a:off x="3982177" y="4926945"/>
            <a:ext cx="497712" cy="17468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02247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0" y="0"/>
            <a:ext cx="818871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r-HR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PROCES DOBIVANJA CEMENTA</a:t>
            </a:r>
            <a:endParaRPr lang="hr-HR" sz="3600" b="1" dirty="0" smtClean="0">
              <a:cs typeface="Arial" panose="020B0604020202020204" pitchFamily="34" charset="0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hr-HR" sz="3600" b="1" dirty="0" smtClean="0">
                <a:cs typeface="Arial" panose="020B0604020202020204" pitchFamily="34" charset="0"/>
              </a:rPr>
              <a:t>Mljevenje sirovine (sitni prah)</a:t>
            </a:r>
          </a:p>
          <a:p>
            <a:pPr marL="742950" lvl="0" indent="-742950">
              <a:buFont typeface="+mj-lt"/>
              <a:buAutoNum type="arabicPeriod"/>
            </a:pPr>
            <a:r>
              <a:rPr lang="hr-HR" sz="3600" b="1" dirty="0" smtClean="0">
                <a:cs typeface="Arial" panose="020B0604020202020204" pitchFamily="34" charset="0"/>
              </a:rPr>
              <a:t>Pečenje u rotacijskim pećima (</a:t>
            </a:r>
            <a:r>
              <a:rPr lang="hr-HR" sz="3600" b="1" dirty="0" err="1" smtClean="0">
                <a:cs typeface="Arial" panose="020B0604020202020204" pitchFamily="34" charset="0"/>
              </a:rPr>
              <a:t>klinker</a:t>
            </a:r>
            <a:r>
              <a:rPr lang="hr-HR" sz="3600" b="1" dirty="0" smtClean="0">
                <a:cs typeface="Arial" panose="020B0604020202020204" pitchFamily="34" charset="0"/>
              </a:rPr>
              <a:t>)</a:t>
            </a:r>
          </a:p>
          <a:p>
            <a:pPr marL="742950" lvl="0" indent="-742950">
              <a:buFont typeface="+mj-lt"/>
              <a:buAutoNum type="arabicPeriod"/>
            </a:pPr>
            <a:endParaRPr lang="hr-HR" sz="3600" b="1" dirty="0" smtClean="0">
              <a:cs typeface="Arial" panose="020B060402020202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13" y="1677904"/>
            <a:ext cx="4151611" cy="2906128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92242" y="4584032"/>
            <a:ext cx="840986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r-HR" sz="3600" b="1" dirty="0" smtClean="0">
                <a:cs typeface="Arial" panose="020B0604020202020204" pitchFamily="34" charset="0"/>
              </a:rPr>
              <a:t>4. Mljevenje u prah i čuvanje u silosima </a:t>
            </a:r>
          </a:p>
          <a:p>
            <a:pPr lvl="0"/>
            <a:r>
              <a:rPr lang="hr-HR" sz="3600" b="1" dirty="0" smtClean="0">
                <a:cs typeface="Arial" panose="020B0604020202020204" pitchFamily="34" charset="0"/>
              </a:rPr>
              <a:t>(30 dana)</a:t>
            </a:r>
          </a:p>
          <a:p>
            <a:pPr lvl="0"/>
            <a:r>
              <a:rPr lang="hr-HR" sz="3600" b="1" dirty="0" smtClean="0">
                <a:cs typeface="Arial" panose="020B0604020202020204" pitchFamily="34" charset="0"/>
              </a:rPr>
              <a:t>5. Puni se u vreće od 25 i 50 kg  ili se vozi u </a:t>
            </a:r>
          </a:p>
          <a:p>
            <a:pPr lvl="0"/>
            <a:r>
              <a:rPr lang="hr-HR" sz="3600" b="1" dirty="0" smtClean="0">
                <a:cs typeface="Arial" panose="020B0604020202020204" pitchFamily="34" charset="0"/>
              </a:rPr>
              <a:t>cisternama u betonare</a:t>
            </a:r>
          </a:p>
          <a:p>
            <a:pPr marL="742950" lvl="0" indent="-742950">
              <a:buFont typeface="+mj-lt"/>
              <a:buAutoNum type="arabicPeriod"/>
            </a:pPr>
            <a:endParaRPr lang="hr-HR" sz="3600" b="1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7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205787"/>
            <a:ext cx="8838537" cy="617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65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937" t="17969" r="25781" b="18554"/>
          <a:stretch/>
        </p:blipFill>
        <p:spPr>
          <a:xfrm>
            <a:off x="238409" y="425979"/>
            <a:ext cx="8667181" cy="600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99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-1" y="0"/>
            <a:ext cx="92883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VAPNO</a:t>
            </a:r>
          </a:p>
          <a:p>
            <a:pPr lvl="0"/>
            <a:r>
              <a:rPr lang="hr-HR" sz="3600" b="1" dirty="0" smtClean="0">
                <a:cs typeface="Arial" panose="020B0604020202020204" pitchFamily="34" charset="0"/>
              </a:rPr>
              <a:t>Dobiva s žarenjem vapnenca</a:t>
            </a:r>
            <a:endParaRPr lang="hr-HR" sz="36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hr-HR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Živo </a:t>
            </a:r>
            <a:r>
              <a:rPr lang="hr-HR" sz="3600" b="1" dirty="0" smtClean="0">
                <a:cs typeface="Arial" panose="020B0604020202020204" pitchFamily="34" charset="0"/>
              </a:rPr>
              <a:t>(treba ga „gasiti„ </a:t>
            </a:r>
            <a:r>
              <a:rPr lang="hr-HR" sz="3600" b="1" dirty="0" err="1" smtClean="0">
                <a:cs typeface="Arial" panose="020B0604020202020204" pitchFamily="34" charset="0"/>
              </a:rPr>
              <a:t>dodavajem</a:t>
            </a:r>
            <a:r>
              <a:rPr lang="hr-HR" sz="3600" b="1" dirty="0" smtClean="0">
                <a:cs typeface="Arial" panose="020B0604020202020204" pitchFamily="34" charset="0"/>
              </a:rPr>
              <a:t> vode)</a:t>
            </a:r>
          </a:p>
          <a:p>
            <a:pPr marL="742950" lvl="0" indent="-742950">
              <a:buFont typeface="+mj-lt"/>
              <a:buAutoNum type="arabicPeriod"/>
            </a:pPr>
            <a:r>
              <a:rPr lang="hr-HR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Gašeno</a:t>
            </a:r>
            <a:r>
              <a:rPr lang="hr-HR" sz="36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hr-HR" sz="3600" b="1" dirty="0">
                <a:solidFill>
                  <a:prstClr val="black"/>
                </a:solidFill>
                <a:cs typeface="Arial" panose="020B0604020202020204" pitchFamily="34" charset="0"/>
              </a:rPr>
              <a:t>(</a:t>
            </a:r>
            <a:r>
              <a:rPr lang="hr-HR" sz="36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papirnate vreće od 30 kg)</a:t>
            </a:r>
            <a:endParaRPr lang="hr-HR" sz="36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10" y="2525438"/>
            <a:ext cx="4862349" cy="364676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" t="12927" r="5610" b="12927"/>
          <a:stretch/>
        </p:blipFill>
        <p:spPr>
          <a:xfrm>
            <a:off x="4836694" y="2731714"/>
            <a:ext cx="430730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09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ilagođeni dizaj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rilagođeni dizajn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493</Words>
  <Application>Microsoft Office PowerPoint</Application>
  <PresentationFormat>Prikaz na zaslonu (4:3)</PresentationFormat>
  <Paragraphs>121</Paragraphs>
  <Slides>30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Prilagođeni dizajn</vt:lpstr>
      <vt:lpstr>1_Prilagođeni dizajn</vt:lpstr>
      <vt:lpstr>1_Office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Mateo</dc:creator>
  <cp:lastModifiedBy>Mateo</cp:lastModifiedBy>
  <cp:revision>54</cp:revision>
  <dcterms:created xsi:type="dcterms:W3CDTF">2021-02-13T16:08:30Z</dcterms:created>
  <dcterms:modified xsi:type="dcterms:W3CDTF">2021-02-21T19:43:17Z</dcterms:modified>
</cp:coreProperties>
</file>