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71" r:id="rId11"/>
    <p:sldId id="267" r:id="rId12"/>
    <p:sldId id="297" r:id="rId13"/>
    <p:sldId id="268" r:id="rId14"/>
    <p:sldId id="272" r:id="rId15"/>
    <p:sldId id="269" r:id="rId16"/>
    <p:sldId id="270" r:id="rId17"/>
    <p:sldId id="274" r:id="rId18"/>
    <p:sldId id="276" r:id="rId19"/>
    <p:sldId id="273" r:id="rId20"/>
    <p:sldId id="275" r:id="rId21"/>
    <p:sldId id="291" r:id="rId22"/>
    <p:sldId id="277" r:id="rId23"/>
    <p:sldId id="278" r:id="rId24"/>
    <p:sldId id="279" r:id="rId25"/>
    <p:sldId id="282" r:id="rId26"/>
    <p:sldId id="280" r:id="rId27"/>
    <p:sldId id="281" r:id="rId28"/>
    <p:sldId id="284" r:id="rId29"/>
    <p:sldId id="285" r:id="rId30"/>
    <p:sldId id="286" r:id="rId31"/>
    <p:sldId id="283" r:id="rId32"/>
    <p:sldId id="292" r:id="rId33"/>
    <p:sldId id="293" r:id="rId34"/>
    <p:sldId id="294" r:id="rId35"/>
    <p:sldId id="295" r:id="rId36"/>
    <p:sldId id="296" r:id="rId37"/>
    <p:sldId id="288" r:id="rId38"/>
    <p:sldId id="289" r:id="rId39"/>
    <p:sldId id="290" r:id="rId4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0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55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7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7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9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3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04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17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1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47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87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20.9.2022.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34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971600" y="764704"/>
            <a:ext cx="6629908" cy="1454410"/>
          </a:xfrm>
          <a:prstGeom prst="rect">
            <a:avLst/>
          </a:prstGeom>
          <a:ln>
            <a:solidFill>
              <a:srgbClr val="816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Navedite postrojenja za dobivanje električne energije.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rgbClr val="816D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12160" y="3267475"/>
            <a:ext cx="2807654" cy="2105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1968" y="3292963"/>
            <a:ext cx="3147429" cy="208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3034119" y="3839811"/>
            <a:ext cx="3423318" cy="2278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kstniOkvir 1"/>
          <p:cNvSpPr txBox="1"/>
          <p:nvPr/>
        </p:nvSpPr>
        <p:spPr>
          <a:xfrm>
            <a:off x="3347864" y="2459750"/>
            <a:ext cx="248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ELEKTRANE</a:t>
            </a:r>
            <a:endParaRPr kumimoji="0" lang="hr-HR" sz="36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2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0" y="0"/>
            <a:ext cx="82458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HIDROELEKTRANA </a:t>
            </a:r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proizvode električnu energiju iskorištavajući pad vode.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0" y="1783230"/>
            <a:ext cx="1356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relica udesno 3"/>
          <p:cNvSpPr/>
          <p:nvPr/>
        </p:nvSpPr>
        <p:spPr>
          <a:xfrm>
            <a:off x="1475715" y="1940725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2151136" y="1567787"/>
            <a:ext cx="33262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LOPATICE VODNE</a:t>
            </a:r>
          </a:p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TURBINE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trelica udesno 5"/>
          <p:cNvSpPr/>
          <p:nvPr/>
        </p:nvSpPr>
        <p:spPr>
          <a:xfrm>
            <a:off x="5519025" y="1940725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826598" y="2580266"/>
            <a:ext cx="29396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ROTOR GENERATORA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trelica udesno 7"/>
          <p:cNvSpPr/>
          <p:nvPr/>
        </p:nvSpPr>
        <p:spPr>
          <a:xfrm>
            <a:off x="8035886" y="1944009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trelica udesno 8"/>
          <p:cNvSpPr/>
          <p:nvPr/>
        </p:nvSpPr>
        <p:spPr>
          <a:xfrm>
            <a:off x="179560" y="2953204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6259900" y="1938914"/>
            <a:ext cx="1886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VRATILO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4709025" y="2876573"/>
            <a:ext cx="4344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STATOR EL. ENERGIJA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relica udesno 11"/>
          <p:cNvSpPr/>
          <p:nvPr/>
        </p:nvSpPr>
        <p:spPr>
          <a:xfrm>
            <a:off x="3814241" y="3069922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0" y="3868989"/>
            <a:ext cx="512426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HIDROELEKTRANE</a:t>
            </a: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PROTOČNE</a:t>
            </a: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AKUMULACIJSKE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1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t="21678" r="-1587" b="27187"/>
          <a:stretch/>
        </p:blipFill>
        <p:spPr>
          <a:xfrm>
            <a:off x="0" y="0"/>
            <a:ext cx="8705850" cy="5162833"/>
          </a:xfrm>
          <a:prstGeom prst="rect">
            <a:avLst/>
          </a:prstGeom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29338" y="5321766"/>
            <a:ext cx="816041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ELEKTROMAGNETSKA INDUKCIJA </a:t>
            </a: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pojava kada se vodič giba u magnetskom polju. Na krajevima vodiča koji se giba nastaje napon. (Michael Faraday)</a:t>
            </a:r>
            <a:endParaRPr lang="hr-HR" alt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n-US" alt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sten 8"/>
          <p:cNvSpPr/>
          <p:nvPr/>
        </p:nvSpPr>
        <p:spPr>
          <a:xfrm>
            <a:off x="2595543" y="1276248"/>
            <a:ext cx="3480834" cy="3480834"/>
          </a:xfrm>
          <a:prstGeom prst="donut">
            <a:avLst>
              <a:gd name="adj" fmla="val 855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>
              <a:solidFill>
                <a:schemeClr val="tx1"/>
              </a:solidFill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4068660" y="1563567"/>
            <a:ext cx="534600" cy="570291"/>
            <a:chOff x="8457389" y="2021423"/>
            <a:chExt cx="792000" cy="844876"/>
          </a:xfrm>
        </p:grpSpPr>
        <p:grpSp>
          <p:nvGrpSpPr>
            <p:cNvPr id="13" name="Grupa 12"/>
            <p:cNvGrpSpPr/>
            <p:nvPr/>
          </p:nvGrpSpPr>
          <p:grpSpPr>
            <a:xfrm>
              <a:off x="8477172" y="2021423"/>
              <a:ext cx="752434" cy="844876"/>
              <a:chOff x="8519936" y="2005200"/>
              <a:chExt cx="752434" cy="844876"/>
            </a:xfrm>
          </p:grpSpPr>
          <p:sp>
            <p:nvSpPr>
              <p:cNvPr id="11" name="Mjesec 10"/>
              <p:cNvSpPr/>
              <p:nvPr/>
            </p:nvSpPr>
            <p:spPr>
              <a:xfrm rot="5400000">
                <a:off x="8742867" y="2320573"/>
                <a:ext cx="306572" cy="752434"/>
              </a:xfrm>
              <a:prstGeom prst="moon">
                <a:avLst>
                  <a:gd name="adj" fmla="val 875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12" name="Pravokutnik 11"/>
              <p:cNvSpPr/>
              <p:nvPr/>
            </p:nvSpPr>
            <p:spPr>
              <a:xfrm>
                <a:off x="8519936" y="2005200"/>
                <a:ext cx="752434" cy="8080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</p:grpSp>
        <p:grpSp>
          <p:nvGrpSpPr>
            <p:cNvPr id="29" name="Grupa 28"/>
            <p:cNvGrpSpPr/>
            <p:nvPr/>
          </p:nvGrpSpPr>
          <p:grpSpPr>
            <a:xfrm>
              <a:off x="8457389" y="2131275"/>
              <a:ext cx="792000" cy="596170"/>
              <a:chOff x="8457389" y="2131275"/>
              <a:chExt cx="792000" cy="596170"/>
            </a:xfrm>
          </p:grpSpPr>
          <p:sp>
            <p:nvSpPr>
              <p:cNvPr id="14" name="Zaobljeni pravokutnik 13"/>
              <p:cNvSpPr/>
              <p:nvPr/>
            </p:nvSpPr>
            <p:spPr>
              <a:xfrm>
                <a:off x="8457389" y="2131275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22" name="Zaobljeni pravokutnik 21"/>
              <p:cNvSpPr/>
              <p:nvPr/>
            </p:nvSpPr>
            <p:spPr>
              <a:xfrm>
                <a:off x="8457389" y="2233229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23" name="Zaobljeni pravokutnik 22"/>
              <p:cNvSpPr/>
              <p:nvPr/>
            </p:nvSpPr>
            <p:spPr>
              <a:xfrm>
                <a:off x="8457389" y="2335183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grpSp>
            <p:nvGrpSpPr>
              <p:cNvPr id="27" name="Grupa 26"/>
              <p:cNvGrpSpPr/>
              <p:nvPr/>
            </p:nvGrpSpPr>
            <p:grpSpPr>
              <a:xfrm>
                <a:off x="8457389" y="2437137"/>
                <a:ext cx="792000" cy="290308"/>
                <a:chOff x="8437606" y="2498836"/>
                <a:chExt cx="792000" cy="290308"/>
              </a:xfrm>
            </p:grpSpPr>
            <p:sp>
              <p:nvSpPr>
                <p:cNvPr id="24" name="Zaobljeni pravokutnik 23"/>
                <p:cNvSpPr/>
                <p:nvPr/>
              </p:nvSpPr>
              <p:spPr>
                <a:xfrm>
                  <a:off x="8437606" y="2498836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25" name="Zaobljeni pravokutnik 24"/>
                <p:cNvSpPr/>
                <p:nvPr/>
              </p:nvSpPr>
              <p:spPr>
                <a:xfrm>
                  <a:off x="8437606" y="2600790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26" name="Zaobljeni pravokutnik 25"/>
                <p:cNvSpPr/>
                <p:nvPr/>
              </p:nvSpPr>
              <p:spPr>
                <a:xfrm>
                  <a:off x="8437606" y="2702744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</p:grpSp>
        </p:grpSp>
      </p:grpSp>
      <p:grpSp>
        <p:nvGrpSpPr>
          <p:cNvPr id="31" name="Grupa 30"/>
          <p:cNvGrpSpPr/>
          <p:nvPr/>
        </p:nvGrpSpPr>
        <p:grpSpPr>
          <a:xfrm rot="7900697">
            <a:off x="4911479" y="3530599"/>
            <a:ext cx="534600" cy="570291"/>
            <a:chOff x="8457389" y="2021423"/>
            <a:chExt cx="792000" cy="844876"/>
          </a:xfrm>
        </p:grpSpPr>
        <p:grpSp>
          <p:nvGrpSpPr>
            <p:cNvPr id="32" name="Grupa 31"/>
            <p:cNvGrpSpPr/>
            <p:nvPr/>
          </p:nvGrpSpPr>
          <p:grpSpPr>
            <a:xfrm>
              <a:off x="8477172" y="2021423"/>
              <a:ext cx="752434" cy="844876"/>
              <a:chOff x="8519936" y="2005200"/>
              <a:chExt cx="752434" cy="844876"/>
            </a:xfrm>
          </p:grpSpPr>
          <p:sp>
            <p:nvSpPr>
              <p:cNvPr id="41" name="Mjesec 40"/>
              <p:cNvSpPr/>
              <p:nvPr/>
            </p:nvSpPr>
            <p:spPr>
              <a:xfrm rot="5400000">
                <a:off x="8742867" y="2320573"/>
                <a:ext cx="306572" cy="752434"/>
              </a:xfrm>
              <a:prstGeom prst="moon">
                <a:avLst>
                  <a:gd name="adj" fmla="val 875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42" name="Pravokutnik 41"/>
              <p:cNvSpPr/>
              <p:nvPr/>
            </p:nvSpPr>
            <p:spPr>
              <a:xfrm>
                <a:off x="8519936" y="2005200"/>
                <a:ext cx="752434" cy="8080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</p:grpSp>
        <p:grpSp>
          <p:nvGrpSpPr>
            <p:cNvPr id="33" name="Grupa 32"/>
            <p:cNvGrpSpPr/>
            <p:nvPr/>
          </p:nvGrpSpPr>
          <p:grpSpPr>
            <a:xfrm>
              <a:off x="8457389" y="2131275"/>
              <a:ext cx="792000" cy="596170"/>
              <a:chOff x="8457389" y="2131275"/>
              <a:chExt cx="792000" cy="596170"/>
            </a:xfrm>
          </p:grpSpPr>
          <p:sp>
            <p:nvSpPr>
              <p:cNvPr id="34" name="Zaobljeni pravokutnik 33"/>
              <p:cNvSpPr/>
              <p:nvPr/>
            </p:nvSpPr>
            <p:spPr>
              <a:xfrm>
                <a:off x="8457389" y="2131275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35" name="Zaobljeni pravokutnik 34"/>
              <p:cNvSpPr/>
              <p:nvPr/>
            </p:nvSpPr>
            <p:spPr>
              <a:xfrm>
                <a:off x="8457389" y="2233229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36" name="Zaobljeni pravokutnik 35"/>
              <p:cNvSpPr/>
              <p:nvPr/>
            </p:nvSpPr>
            <p:spPr>
              <a:xfrm>
                <a:off x="8457389" y="2335183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grpSp>
            <p:nvGrpSpPr>
              <p:cNvPr id="37" name="Grupa 36"/>
              <p:cNvGrpSpPr/>
              <p:nvPr/>
            </p:nvGrpSpPr>
            <p:grpSpPr>
              <a:xfrm>
                <a:off x="8457389" y="2437137"/>
                <a:ext cx="792000" cy="290308"/>
                <a:chOff x="8437606" y="2498836"/>
                <a:chExt cx="792000" cy="290308"/>
              </a:xfrm>
            </p:grpSpPr>
            <p:sp>
              <p:nvSpPr>
                <p:cNvPr id="38" name="Zaobljeni pravokutnik 37"/>
                <p:cNvSpPr/>
                <p:nvPr/>
              </p:nvSpPr>
              <p:spPr>
                <a:xfrm>
                  <a:off x="8437606" y="2498836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39" name="Zaobljeni pravokutnik 38"/>
                <p:cNvSpPr/>
                <p:nvPr/>
              </p:nvSpPr>
              <p:spPr>
                <a:xfrm>
                  <a:off x="8437606" y="2600790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40" name="Zaobljeni pravokutnik 39"/>
                <p:cNvSpPr/>
                <p:nvPr/>
              </p:nvSpPr>
              <p:spPr>
                <a:xfrm>
                  <a:off x="8437606" y="2702744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</p:grpSp>
        </p:grpSp>
      </p:grpSp>
      <p:sp>
        <p:nvSpPr>
          <p:cNvPr id="88" name="Zaobljeni pravokutnik 87"/>
          <p:cNvSpPr/>
          <p:nvPr/>
        </p:nvSpPr>
        <p:spPr>
          <a:xfrm>
            <a:off x="4580871" y="1631597"/>
            <a:ext cx="2186797" cy="6072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08" name="Zaobljeni pravokutnik 107"/>
          <p:cNvSpPr/>
          <p:nvPr/>
        </p:nvSpPr>
        <p:spPr>
          <a:xfrm>
            <a:off x="4586203" y="1979217"/>
            <a:ext cx="2186797" cy="6072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grpSp>
        <p:nvGrpSpPr>
          <p:cNvPr id="43" name="Grupa 42"/>
          <p:cNvGrpSpPr/>
          <p:nvPr/>
        </p:nvGrpSpPr>
        <p:grpSpPr>
          <a:xfrm rot="13483092">
            <a:off x="3245007" y="3554804"/>
            <a:ext cx="534600" cy="570291"/>
            <a:chOff x="8457389" y="2021423"/>
            <a:chExt cx="792000" cy="844876"/>
          </a:xfrm>
        </p:grpSpPr>
        <p:grpSp>
          <p:nvGrpSpPr>
            <p:cNvPr id="44" name="Grupa 43"/>
            <p:cNvGrpSpPr/>
            <p:nvPr/>
          </p:nvGrpSpPr>
          <p:grpSpPr>
            <a:xfrm>
              <a:off x="8477172" y="2021423"/>
              <a:ext cx="752434" cy="844876"/>
              <a:chOff x="8519936" y="2005200"/>
              <a:chExt cx="752434" cy="844876"/>
            </a:xfrm>
          </p:grpSpPr>
          <p:sp>
            <p:nvSpPr>
              <p:cNvPr id="53" name="Mjesec 52"/>
              <p:cNvSpPr/>
              <p:nvPr/>
            </p:nvSpPr>
            <p:spPr>
              <a:xfrm rot="5400000">
                <a:off x="8742867" y="2320573"/>
                <a:ext cx="306572" cy="752434"/>
              </a:xfrm>
              <a:prstGeom prst="moon">
                <a:avLst>
                  <a:gd name="adj" fmla="val 875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54" name="Pravokutnik 53"/>
              <p:cNvSpPr/>
              <p:nvPr/>
            </p:nvSpPr>
            <p:spPr>
              <a:xfrm>
                <a:off x="8519936" y="2005200"/>
                <a:ext cx="752434" cy="8080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</p:grpSp>
        <p:grpSp>
          <p:nvGrpSpPr>
            <p:cNvPr id="45" name="Grupa 44"/>
            <p:cNvGrpSpPr/>
            <p:nvPr/>
          </p:nvGrpSpPr>
          <p:grpSpPr>
            <a:xfrm>
              <a:off x="8457389" y="2131275"/>
              <a:ext cx="792000" cy="596170"/>
              <a:chOff x="8457389" y="2131275"/>
              <a:chExt cx="792000" cy="596170"/>
            </a:xfrm>
          </p:grpSpPr>
          <p:sp>
            <p:nvSpPr>
              <p:cNvPr id="46" name="Zaobljeni pravokutnik 45"/>
              <p:cNvSpPr/>
              <p:nvPr/>
            </p:nvSpPr>
            <p:spPr>
              <a:xfrm>
                <a:off x="8457389" y="2131275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47" name="Zaobljeni pravokutnik 46"/>
              <p:cNvSpPr/>
              <p:nvPr/>
            </p:nvSpPr>
            <p:spPr>
              <a:xfrm>
                <a:off x="8457389" y="2233229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48" name="Zaobljeni pravokutnik 47"/>
              <p:cNvSpPr/>
              <p:nvPr/>
            </p:nvSpPr>
            <p:spPr>
              <a:xfrm>
                <a:off x="8457389" y="2335183"/>
                <a:ext cx="792000" cy="86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grpSp>
            <p:nvGrpSpPr>
              <p:cNvPr id="49" name="Grupa 48"/>
              <p:cNvGrpSpPr/>
              <p:nvPr/>
            </p:nvGrpSpPr>
            <p:grpSpPr>
              <a:xfrm>
                <a:off x="8457389" y="2437137"/>
                <a:ext cx="792000" cy="290308"/>
                <a:chOff x="8437606" y="2498836"/>
                <a:chExt cx="792000" cy="290308"/>
              </a:xfrm>
            </p:grpSpPr>
            <p:sp>
              <p:nvSpPr>
                <p:cNvPr id="50" name="Zaobljeni pravokutnik 49"/>
                <p:cNvSpPr/>
                <p:nvPr/>
              </p:nvSpPr>
              <p:spPr>
                <a:xfrm>
                  <a:off x="8437606" y="2498836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51" name="Zaobljeni pravokutnik 50"/>
                <p:cNvSpPr/>
                <p:nvPr/>
              </p:nvSpPr>
              <p:spPr>
                <a:xfrm>
                  <a:off x="8437606" y="2600790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52" name="Zaobljeni pravokutnik 51"/>
                <p:cNvSpPr/>
                <p:nvPr/>
              </p:nvSpPr>
              <p:spPr>
                <a:xfrm>
                  <a:off x="8437606" y="2702744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</p:grpSp>
        </p:grpSp>
      </p:grpSp>
      <p:sp>
        <p:nvSpPr>
          <p:cNvPr id="109" name="Zaobljeni pravokutnik 108"/>
          <p:cNvSpPr/>
          <p:nvPr/>
        </p:nvSpPr>
        <p:spPr>
          <a:xfrm>
            <a:off x="2430622" y="3769174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89" name="Zaobljeni pravokutnik 88"/>
          <p:cNvSpPr/>
          <p:nvPr/>
        </p:nvSpPr>
        <p:spPr>
          <a:xfrm>
            <a:off x="2172146" y="3511144"/>
            <a:ext cx="1277558" cy="5361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0" name="Zaobljeni pravokutnik 109"/>
          <p:cNvSpPr/>
          <p:nvPr/>
        </p:nvSpPr>
        <p:spPr>
          <a:xfrm rot="16200000">
            <a:off x="1796665" y="3884826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1" name="Zaobljeni pravokutnik 110"/>
          <p:cNvSpPr/>
          <p:nvPr/>
        </p:nvSpPr>
        <p:spPr>
          <a:xfrm rot="16200000">
            <a:off x="2057681" y="4139107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2" name="Zaobljeni pravokutnik 111"/>
          <p:cNvSpPr/>
          <p:nvPr/>
        </p:nvSpPr>
        <p:spPr>
          <a:xfrm>
            <a:off x="1668087" y="4512458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3" name="Zaobljeni pravokutnik 112"/>
          <p:cNvSpPr/>
          <p:nvPr/>
        </p:nvSpPr>
        <p:spPr>
          <a:xfrm>
            <a:off x="1668088" y="4253601"/>
            <a:ext cx="545972" cy="544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4" name="Zaobljeni pravokutnik 113"/>
          <p:cNvSpPr/>
          <p:nvPr/>
        </p:nvSpPr>
        <p:spPr>
          <a:xfrm>
            <a:off x="5220418" y="3482970"/>
            <a:ext cx="1277558" cy="5361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5" name="Zaobljeni pravokutnik 114"/>
          <p:cNvSpPr/>
          <p:nvPr/>
        </p:nvSpPr>
        <p:spPr>
          <a:xfrm>
            <a:off x="5471182" y="3723072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6" name="Zaobljeni pravokutnik 115"/>
          <p:cNvSpPr/>
          <p:nvPr/>
        </p:nvSpPr>
        <p:spPr>
          <a:xfrm rot="16200000">
            <a:off x="5844725" y="4093005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7" name="Zaobljeni pravokutnik 116"/>
          <p:cNvSpPr/>
          <p:nvPr/>
        </p:nvSpPr>
        <p:spPr>
          <a:xfrm rot="16200000">
            <a:off x="6070817" y="3864255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8" name="Zaobljeni pravokutnik 117"/>
          <p:cNvSpPr/>
          <p:nvPr/>
        </p:nvSpPr>
        <p:spPr>
          <a:xfrm>
            <a:off x="6438946" y="4244381"/>
            <a:ext cx="545972" cy="544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119" name="Zaobljeni pravokutnik 118"/>
          <p:cNvSpPr/>
          <p:nvPr/>
        </p:nvSpPr>
        <p:spPr>
          <a:xfrm>
            <a:off x="6216180" y="4470163"/>
            <a:ext cx="793148" cy="53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grpSp>
        <p:nvGrpSpPr>
          <p:cNvPr id="156" name="Grupa 155"/>
          <p:cNvGrpSpPr/>
          <p:nvPr/>
        </p:nvGrpSpPr>
        <p:grpSpPr>
          <a:xfrm>
            <a:off x="850803" y="4960576"/>
            <a:ext cx="7026940" cy="1019645"/>
            <a:chOff x="1595022" y="2809395"/>
            <a:chExt cx="9369253" cy="1359526"/>
          </a:xfrm>
        </p:grpSpPr>
        <p:pic>
          <p:nvPicPr>
            <p:cNvPr id="157" name="Slika 1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5022" y="2809395"/>
              <a:ext cx="4718713" cy="1359526"/>
            </a:xfrm>
            <a:prstGeom prst="rect">
              <a:avLst/>
            </a:prstGeom>
          </p:spPr>
        </p:pic>
        <p:pic>
          <p:nvPicPr>
            <p:cNvPr id="158" name="Slika 1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5562" y="2809395"/>
              <a:ext cx="4718713" cy="1359526"/>
            </a:xfrm>
            <a:prstGeom prst="rect">
              <a:avLst/>
            </a:prstGeom>
          </p:spPr>
        </p:pic>
      </p:grpSp>
      <p:grpSp>
        <p:nvGrpSpPr>
          <p:cNvPr id="159" name="Grupa 158"/>
          <p:cNvGrpSpPr/>
          <p:nvPr/>
        </p:nvGrpSpPr>
        <p:grpSpPr>
          <a:xfrm>
            <a:off x="1157877" y="4960576"/>
            <a:ext cx="7026940" cy="1019645"/>
            <a:chOff x="1595022" y="2809395"/>
            <a:chExt cx="9369253" cy="1359526"/>
          </a:xfrm>
        </p:grpSpPr>
        <p:pic>
          <p:nvPicPr>
            <p:cNvPr id="160" name="Slika 15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95022" y="2809395"/>
              <a:ext cx="4718713" cy="1359526"/>
            </a:xfrm>
            <a:prstGeom prst="rect">
              <a:avLst/>
            </a:prstGeom>
          </p:spPr>
        </p:pic>
        <p:pic>
          <p:nvPicPr>
            <p:cNvPr id="161" name="Slika 160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245562" y="2809395"/>
              <a:ext cx="4718713" cy="1359526"/>
            </a:xfrm>
            <a:prstGeom prst="rect">
              <a:avLst/>
            </a:prstGeom>
          </p:spPr>
        </p:pic>
      </p:grpSp>
      <p:grpSp>
        <p:nvGrpSpPr>
          <p:cNvPr id="162" name="Grupa 161"/>
          <p:cNvGrpSpPr/>
          <p:nvPr/>
        </p:nvGrpSpPr>
        <p:grpSpPr>
          <a:xfrm>
            <a:off x="1490517" y="4960576"/>
            <a:ext cx="7026940" cy="1019645"/>
            <a:chOff x="1595022" y="2809395"/>
            <a:chExt cx="9369253" cy="1359526"/>
          </a:xfrm>
        </p:grpSpPr>
        <p:pic>
          <p:nvPicPr>
            <p:cNvPr id="163" name="Slika 16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95022" y="2809395"/>
              <a:ext cx="4718713" cy="1359526"/>
            </a:xfrm>
            <a:prstGeom prst="rect">
              <a:avLst/>
            </a:prstGeom>
          </p:spPr>
        </p:pic>
        <p:pic>
          <p:nvPicPr>
            <p:cNvPr id="164" name="Slika 16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245562" y="2809395"/>
              <a:ext cx="4718713" cy="1359526"/>
            </a:xfrm>
            <a:prstGeom prst="rect">
              <a:avLst/>
            </a:prstGeom>
          </p:spPr>
        </p:pic>
      </p:grpSp>
      <p:grpSp>
        <p:nvGrpSpPr>
          <p:cNvPr id="179" name="Grupa 178"/>
          <p:cNvGrpSpPr/>
          <p:nvPr/>
        </p:nvGrpSpPr>
        <p:grpSpPr>
          <a:xfrm>
            <a:off x="4563870" y="2721979"/>
            <a:ext cx="529104" cy="539515"/>
            <a:chOff x="6085160" y="2486305"/>
            <a:chExt cx="705472" cy="719353"/>
          </a:xfrm>
        </p:grpSpPr>
        <p:sp>
          <p:nvSpPr>
            <p:cNvPr id="174" name="Zaobljeni pravokutnik 173"/>
            <p:cNvSpPr/>
            <p:nvPr/>
          </p:nvSpPr>
          <p:spPr>
            <a:xfrm rot="10800000">
              <a:off x="6085160" y="3007512"/>
              <a:ext cx="367630" cy="75342"/>
            </a:xfrm>
            <a:prstGeom prst="roundRect">
              <a:avLst/>
            </a:prstGeom>
            <a:noFill/>
            <a:ln w="3175">
              <a:noFill/>
            </a:ln>
            <a:scene3d>
              <a:camera prst="orthographicFront">
                <a:rot lat="0" lon="21599950" rev="0"/>
              </a:camera>
              <a:lightRig rig="threePt" dir="t"/>
            </a:scene3d>
            <a:sp3d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hr-HR" sz="1350"/>
            </a:p>
          </p:txBody>
        </p:sp>
        <p:sp>
          <p:nvSpPr>
            <p:cNvPr id="175" name="Zaobljeni pravokutnik 174"/>
            <p:cNvSpPr/>
            <p:nvPr/>
          </p:nvSpPr>
          <p:spPr>
            <a:xfrm rot="10800000" flipV="1">
              <a:off x="6093916" y="2593997"/>
              <a:ext cx="367630" cy="79640"/>
            </a:xfrm>
            <a:prstGeom prst="roundRect">
              <a:avLst/>
            </a:prstGeom>
            <a:noFill/>
            <a:ln w="3175">
              <a:noFill/>
            </a:ln>
            <a:scene3d>
              <a:camera prst="orthographicFront">
                <a:rot lat="0" lon="21599950" rev="0"/>
              </a:camera>
              <a:lightRig rig="threePt" dir="t"/>
            </a:scene3d>
            <a:sp3d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hr-HR" sz="1350"/>
            </a:p>
          </p:txBody>
        </p:sp>
        <p:sp>
          <p:nvSpPr>
            <p:cNvPr id="176" name="Plus 175"/>
            <p:cNvSpPr/>
            <p:nvPr/>
          </p:nvSpPr>
          <p:spPr>
            <a:xfrm rot="10800000">
              <a:off x="6487757" y="2902783"/>
              <a:ext cx="302875" cy="302875"/>
            </a:xfrm>
            <a:prstGeom prst="mathPlus">
              <a:avLst/>
            </a:prstGeom>
            <a:noFill/>
            <a:ln>
              <a:noFill/>
            </a:ln>
            <a:scene3d>
              <a:camera prst="orthographicFront">
                <a:rot lat="0" lon="21599950" rev="0"/>
              </a:camera>
              <a:lightRig rig="threePt" dir="t"/>
            </a:scene3d>
            <a:sp3d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hr-HR" sz="1350"/>
            </a:p>
          </p:txBody>
        </p:sp>
        <p:sp>
          <p:nvSpPr>
            <p:cNvPr id="177" name="Minus 176"/>
            <p:cNvSpPr/>
            <p:nvPr/>
          </p:nvSpPr>
          <p:spPr>
            <a:xfrm rot="10800000">
              <a:off x="6492083" y="2486305"/>
              <a:ext cx="293552" cy="293552"/>
            </a:xfrm>
            <a:prstGeom prst="mathMinus">
              <a:avLst/>
            </a:prstGeom>
            <a:noFill/>
            <a:ln>
              <a:noFill/>
            </a:ln>
            <a:scene3d>
              <a:camera prst="orthographicFront">
                <a:rot lat="0" lon="21599950" rev="0"/>
              </a:camera>
              <a:lightRig rig="threePt" dir="t"/>
            </a:scene3d>
            <a:sp3d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hr-HR" sz="1350"/>
            </a:p>
          </p:txBody>
        </p:sp>
      </p:grpSp>
      <p:grpSp>
        <p:nvGrpSpPr>
          <p:cNvPr id="213" name="Grupa 212"/>
          <p:cNvGrpSpPr/>
          <p:nvPr/>
        </p:nvGrpSpPr>
        <p:grpSpPr>
          <a:xfrm>
            <a:off x="3586909" y="2282791"/>
            <a:ext cx="1509425" cy="1404707"/>
            <a:chOff x="4777384" y="1915691"/>
            <a:chExt cx="2012566" cy="1872943"/>
          </a:xfrm>
        </p:grpSpPr>
        <p:grpSp>
          <p:nvGrpSpPr>
            <p:cNvPr id="181" name="Grupa 180"/>
            <p:cNvGrpSpPr/>
            <p:nvPr/>
          </p:nvGrpSpPr>
          <p:grpSpPr>
            <a:xfrm>
              <a:off x="5415442" y="1915691"/>
              <a:ext cx="721556" cy="1872943"/>
              <a:chOff x="5416124" y="1902510"/>
              <a:chExt cx="721556" cy="1872943"/>
            </a:xfrm>
          </p:grpSpPr>
          <p:grpSp>
            <p:nvGrpSpPr>
              <p:cNvPr id="182" name="Grupa 181"/>
              <p:cNvGrpSpPr/>
              <p:nvPr/>
            </p:nvGrpSpPr>
            <p:grpSpPr>
              <a:xfrm>
                <a:off x="5453547" y="1902510"/>
                <a:ext cx="661389" cy="1872943"/>
                <a:chOff x="4687614" y="2543504"/>
                <a:chExt cx="662151" cy="2081048"/>
              </a:xfrm>
            </p:grpSpPr>
            <p:grpSp>
              <p:nvGrpSpPr>
                <p:cNvPr id="199" name="Grupa 198"/>
                <p:cNvGrpSpPr/>
                <p:nvPr/>
              </p:nvGrpSpPr>
              <p:grpSpPr>
                <a:xfrm>
                  <a:off x="4687614" y="2543504"/>
                  <a:ext cx="662151" cy="2081048"/>
                  <a:chOff x="4687614" y="2543504"/>
                  <a:chExt cx="662151" cy="2081048"/>
                </a:xfrm>
              </p:grpSpPr>
              <p:sp>
                <p:nvSpPr>
                  <p:cNvPr id="201" name="Pravokutnik s kutom odsječenim s iste strane 200"/>
                  <p:cNvSpPr/>
                  <p:nvPr/>
                </p:nvSpPr>
                <p:spPr>
                  <a:xfrm>
                    <a:off x="4687614" y="2543504"/>
                    <a:ext cx="662151" cy="1040524"/>
                  </a:xfrm>
                  <a:prstGeom prst="snip2SameRect">
                    <a:avLst>
                      <a:gd name="adj1" fmla="val 13492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  <p:sp>
                <p:nvSpPr>
                  <p:cNvPr id="202" name="Pravokutnik s kutom odsječenim s iste strane 201"/>
                  <p:cNvSpPr/>
                  <p:nvPr/>
                </p:nvSpPr>
                <p:spPr>
                  <a:xfrm rot="10800000">
                    <a:off x="4687614" y="3584028"/>
                    <a:ext cx="662151" cy="1040524"/>
                  </a:xfrm>
                  <a:prstGeom prst="snip2SameRect">
                    <a:avLst>
                      <a:gd name="adj1" fmla="val 13492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</p:grpSp>
            <p:sp>
              <p:nvSpPr>
                <p:cNvPr id="200" name="Elipsa 199"/>
                <p:cNvSpPr/>
                <p:nvPr/>
              </p:nvSpPr>
              <p:spPr>
                <a:xfrm>
                  <a:off x="4922016" y="3487355"/>
                  <a:ext cx="180207" cy="20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dk1">
                        <a:tint val="66000"/>
                        <a:satMod val="160000"/>
                      </a:schemeClr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</p:grpSp>
          <p:grpSp>
            <p:nvGrpSpPr>
              <p:cNvPr id="183" name="Grupa 182"/>
              <p:cNvGrpSpPr/>
              <p:nvPr/>
            </p:nvGrpSpPr>
            <p:grpSpPr>
              <a:xfrm>
                <a:off x="5424880" y="2134945"/>
                <a:ext cx="712800" cy="536553"/>
                <a:chOff x="8457389" y="2131275"/>
                <a:chExt cx="792000" cy="596170"/>
              </a:xfrm>
            </p:grpSpPr>
            <p:sp>
              <p:nvSpPr>
                <p:cNvPr id="192" name="Zaobljeni pravokutnik 191"/>
                <p:cNvSpPr/>
                <p:nvPr/>
              </p:nvSpPr>
              <p:spPr>
                <a:xfrm>
                  <a:off x="8457389" y="2131275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193" name="Zaobljeni pravokutnik 192"/>
                <p:cNvSpPr/>
                <p:nvPr/>
              </p:nvSpPr>
              <p:spPr>
                <a:xfrm>
                  <a:off x="8457389" y="2233229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194" name="Zaobljeni pravokutnik 193"/>
                <p:cNvSpPr/>
                <p:nvPr/>
              </p:nvSpPr>
              <p:spPr>
                <a:xfrm>
                  <a:off x="8457389" y="2335183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grpSp>
              <p:nvGrpSpPr>
                <p:cNvPr id="195" name="Grupa 194"/>
                <p:cNvGrpSpPr/>
                <p:nvPr/>
              </p:nvGrpSpPr>
              <p:grpSpPr>
                <a:xfrm>
                  <a:off x="8457389" y="2437137"/>
                  <a:ext cx="792000" cy="290308"/>
                  <a:chOff x="8437606" y="2498836"/>
                  <a:chExt cx="792000" cy="290308"/>
                </a:xfrm>
              </p:grpSpPr>
              <p:sp>
                <p:nvSpPr>
                  <p:cNvPr id="196" name="Zaobljeni pravokutnik 195"/>
                  <p:cNvSpPr/>
                  <p:nvPr/>
                </p:nvSpPr>
                <p:spPr>
                  <a:xfrm>
                    <a:off x="8437606" y="2498836"/>
                    <a:ext cx="792000" cy="8640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shade val="30000"/>
                          <a:satMod val="115000"/>
                        </a:schemeClr>
                      </a:gs>
                      <a:gs pos="50000">
                        <a:schemeClr val="accent2">
                          <a:shade val="67500"/>
                          <a:satMod val="115000"/>
                        </a:schemeClr>
                      </a:gs>
                      <a:gs pos="100000">
                        <a:schemeClr val="accent2"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  <p:sp>
                <p:nvSpPr>
                  <p:cNvPr id="197" name="Zaobljeni pravokutnik 196"/>
                  <p:cNvSpPr/>
                  <p:nvPr/>
                </p:nvSpPr>
                <p:spPr>
                  <a:xfrm>
                    <a:off x="8437606" y="2600790"/>
                    <a:ext cx="792000" cy="8640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shade val="30000"/>
                          <a:satMod val="115000"/>
                        </a:schemeClr>
                      </a:gs>
                      <a:gs pos="50000">
                        <a:schemeClr val="accent2">
                          <a:shade val="67500"/>
                          <a:satMod val="115000"/>
                        </a:schemeClr>
                      </a:gs>
                      <a:gs pos="100000">
                        <a:schemeClr val="accent2"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  <p:sp>
                <p:nvSpPr>
                  <p:cNvPr id="198" name="Zaobljeni pravokutnik 197"/>
                  <p:cNvSpPr/>
                  <p:nvPr/>
                </p:nvSpPr>
                <p:spPr>
                  <a:xfrm>
                    <a:off x="8437606" y="2702744"/>
                    <a:ext cx="792000" cy="8640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shade val="30000"/>
                          <a:satMod val="115000"/>
                        </a:schemeClr>
                      </a:gs>
                      <a:gs pos="50000">
                        <a:schemeClr val="accent2">
                          <a:shade val="67500"/>
                          <a:satMod val="115000"/>
                        </a:schemeClr>
                      </a:gs>
                      <a:gs pos="100000">
                        <a:schemeClr val="accent2"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</p:grpSp>
          </p:grpSp>
          <p:grpSp>
            <p:nvGrpSpPr>
              <p:cNvPr id="184" name="Grupa 183"/>
              <p:cNvGrpSpPr/>
              <p:nvPr/>
            </p:nvGrpSpPr>
            <p:grpSpPr>
              <a:xfrm flipV="1">
                <a:off x="5416124" y="3002593"/>
                <a:ext cx="712800" cy="567167"/>
                <a:chOff x="8457389" y="2131275"/>
                <a:chExt cx="792000" cy="596170"/>
              </a:xfrm>
            </p:grpSpPr>
            <p:sp>
              <p:nvSpPr>
                <p:cNvPr id="185" name="Zaobljeni pravokutnik 184"/>
                <p:cNvSpPr/>
                <p:nvPr/>
              </p:nvSpPr>
              <p:spPr>
                <a:xfrm>
                  <a:off x="8457389" y="2131275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186" name="Zaobljeni pravokutnik 185"/>
                <p:cNvSpPr/>
                <p:nvPr/>
              </p:nvSpPr>
              <p:spPr>
                <a:xfrm>
                  <a:off x="8457389" y="2233229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sp>
              <p:nvSpPr>
                <p:cNvPr id="187" name="Zaobljeni pravokutnik 186"/>
                <p:cNvSpPr/>
                <p:nvPr/>
              </p:nvSpPr>
              <p:spPr>
                <a:xfrm>
                  <a:off x="8457389" y="2335183"/>
                  <a:ext cx="792000" cy="86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shade val="30000"/>
                        <a:satMod val="115000"/>
                      </a:schemeClr>
                    </a:gs>
                    <a:gs pos="50000">
                      <a:schemeClr val="accent2"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3175"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sz="1350"/>
                </a:p>
              </p:txBody>
            </p:sp>
            <p:grpSp>
              <p:nvGrpSpPr>
                <p:cNvPr id="188" name="Grupa 187"/>
                <p:cNvGrpSpPr/>
                <p:nvPr/>
              </p:nvGrpSpPr>
              <p:grpSpPr>
                <a:xfrm>
                  <a:off x="8457389" y="2437137"/>
                  <a:ext cx="792000" cy="290308"/>
                  <a:chOff x="8437606" y="2498836"/>
                  <a:chExt cx="792000" cy="290308"/>
                </a:xfrm>
              </p:grpSpPr>
              <p:sp>
                <p:nvSpPr>
                  <p:cNvPr id="189" name="Zaobljeni pravokutnik 188"/>
                  <p:cNvSpPr/>
                  <p:nvPr/>
                </p:nvSpPr>
                <p:spPr>
                  <a:xfrm>
                    <a:off x="8437606" y="2498836"/>
                    <a:ext cx="792000" cy="8640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shade val="30000"/>
                          <a:satMod val="115000"/>
                        </a:schemeClr>
                      </a:gs>
                      <a:gs pos="50000">
                        <a:schemeClr val="accent2">
                          <a:shade val="67500"/>
                          <a:satMod val="115000"/>
                        </a:schemeClr>
                      </a:gs>
                      <a:gs pos="100000">
                        <a:schemeClr val="accent2"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  <p:sp>
                <p:nvSpPr>
                  <p:cNvPr id="190" name="Zaobljeni pravokutnik 189"/>
                  <p:cNvSpPr/>
                  <p:nvPr/>
                </p:nvSpPr>
                <p:spPr>
                  <a:xfrm>
                    <a:off x="8437606" y="2600790"/>
                    <a:ext cx="792000" cy="8640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shade val="30000"/>
                          <a:satMod val="115000"/>
                        </a:schemeClr>
                      </a:gs>
                      <a:gs pos="50000">
                        <a:schemeClr val="accent2">
                          <a:shade val="67500"/>
                          <a:satMod val="115000"/>
                        </a:schemeClr>
                      </a:gs>
                      <a:gs pos="100000">
                        <a:schemeClr val="accent2"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  <p:sp>
                <p:nvSpPr>
                  <p:cNvPr id="191" name="Zaobljeni pravokutnik 190"/>
                  <p:cNvSpPr/>
                  <p:nvPr/>
                </p:nvSpPr>
                <p:spPr>
                  <a:xfrm>
                    <a:off x="8437606" y="2702744"/>
                    <a:ext cx="792000" cy="8640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shade val="30000"/>
                          <a:satMod val="115000"/>
                        </a:schemeClr>
                      </a:gs>
                      <a:gs pos="50000">
                        <a:schemeClr val="accent2">
                          <a:shade val="67500"/>
                          <a:satMod val="115000"/>
                        </a:schemeClr>
                      </a:gs>
                      <a:gs pos="100000">
                        <a:schemeClr val="accent2"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sz="1350"/>
                  </a:p>
                </p:txBody>
              </p:sp>
            </p:grpSp>
          </p:grpSp>
        </p:grpSp>
        <p:grpSp>
          <p:nvGrpSpPr>
            <p:cNvPr id="203" name="Grupa 202"/>
            <p:cNvGrpSpPr/>
            <p:nvPr/>
          </p:nvGrpSpPr>
          <p:grpSpPr>
            <a:xfrm>
              <a:off x="4777384" y="2485182"/>
              <a:ext cx="705472" cy="719353"/>
              <a:chOff x="4778066" y="2472001"/>
              <a:chExt cx="705472" cy="719353"/>
            </a:xfrm>
          </p:grpSpPr>
          <p:sp>
            <p:nvSpPr>
              <p:cNvPr id="204" name="Zaobljeni pravokutnik 203"/>
              <p:cNvSpPr/>
              <p:nvPr/>
            </p:nvSpPr>
            <p:spPr>
              <a:xfrm>
                <a:off x="5115908" y="2594805"/>
                <a:ext cx="367630" cy="7534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205" name="Zaobljeni pravokutnik 204"/>
              <p:cNvSpPr/>
              <p:nvPr/>
            </p:nvSpPr>
            <p:spPr>
              <a:xfrm flipV="1">
                <a:off x="5107152" y="3004022"/>
                <a:ext cx="367630" cy="7964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206" name="Plus 205"/>
              <p:cNvSpPr/>
              <p:nvPr/>
            </p:nvSpPr>
            <p:spPr>
              <a:xfrm>
                <a:off x="4778066" y="2472001"/>
                <a:ext cx="302875" cy="302875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  <p:sp>
            <p:nvSpPr>
              <p:cNvPr id="207" name="Minus 206"/>
              <p:cNvSpPr/>
              <p:nvPr/>
            </p:nvSpPr>
            <p:spPr>
              <a:xfrm>
                <a:off x="4783063" y="2897802"/>
                <a:ext cx="293552" cy="293552"/>
              </a:xfrm>
              <a:prstGeom prst="mathMinus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350"/>
              </a:p>
            </p:txBody>
          </p:sp>
        </p:grpSp>
        <p:grpSp>
          <p:nvGrpSpPr>
            <p:cNvPr id="208" name="Grupa 207"/>
            <p:cNvGrpSpPr/>
            <p:nvPr/>
          </p:nvGrpSpPr>
          <p:grpSpPr>
            <a:xfrm>
              <a:off x="6084478" y="2499486"/>
              <a:ext cx="705472" cy="719353"/>
              <a:chOff x="6085160" y="2486305"/>
              <a:chExt cx="705472" cy="719353"/>
            </a:xfrm>
          </p:grpSpPr>
          <p:sp>
            <p:nvSpPr>
              <p:cNvPr id="209" name="Zaobljeni pravokutnik 208"/>
              <p:cNvSpPr/>
              <p:nvPr/>
            </p:nvSpPr>
            <p:spPr>
              <a:xfrm rot="10800000">
                <a:off x="6085160" y="3007512"/>
                <a:ext cx="367630" cy="75342"/>
              </a:xfrm>
              <a:prstGeom prst="roundRect">
                <a:avLst/>
              </a:prstGeom>
              <a:noFill/>
              <a:ln w="3175">
                <a:noFill/>
              </a:ln>
              <a:scene3d>
                <a:camera prst="orthographicFront">
                  <a:rot lat="0" lon="21599950" rev="0"/>
                </a:camera>
                <a:lightRig rig="threePt" dir="t"/>
              </a:scene3d>
              <a:sp3d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algn="ctr"/>
                <a:endParaRPr lang="hr-HR" sz="1350"/>
              </a:p>
            </p:txBody>
          </p:sp>
          <p:sp>
            <p:nvSpPr>
              <p:cNvPr id="210" name="Zaobljeni pravokutnik 209"/>
              <p:cNvSpPr/>
              <p:nvPr/>
            </p:nvSpPr>
            <p:spPr>
              <a:xfrm rot="10800000" flipV="1">
                <a:off x="6093916" y="2593997"/>
                <a:ext cx="367630" cy="79640"/>
              </a:xfrm>
              <a:prstGeom prst="roundRect">
                <a:avLst/>
              </a:prstGeom>
              <a:noFill/>
              <a:ln w="3175">
                <a:noFill/>
              </a:ln>
              <a:scene3d>
                <a:camera prst="orthographicFront">
                  <a:rot lat="0" lon="21599950" rev="0"/>
                </a:camera>
                <a:lightRig rig="threePt" dir="t"/>
              </a:scene3d>
              <a:sp3d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algn="ctr"/>
                <a:endParaRPr lang="hr-HR" sz="1350"/>
              </a:p>
            </p:txBody>
          </p:sp>
          <p:sp>
            <p:nvSpPr>
              <p:cNvPr id="211" name="Plus 210"/>
              <p:cNvSpPr/>
              <p:nvPr/>
            </p:nvSpPr>
            <p:spPr>
              <a:xfrm rot="10800000">
                <a:off x="6487757" y="2902783"/>
                <a:ext cx="302875" cy="302875"/>
              </a:xfrm>
              <a:prstGeom prst="mathPlus">
                <a:avLst/>
              </a:prstGeom>
              <a:noFill/>
              <a:ln>
                <a:noFill/>
              </a:ln>
              <a:scene3d>
                <a:camera prst="orthographicFront">
                  <a:rot lat="0" lon="21599950" rev="0"/>
                </a:camera>
                <a:lightRig rig="threePt" dir="t"/>
              </a:scene3d>
              <a:sp3d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algn="ctr"/>
                <a:endParaRPr lang="hr-HR" sz="1350"/>
              </a:p>
            </p:txBody>
          </p:sp>
          <p:sp>
            <p:nvSpPr>
              <p:cNvPr id="212" name="Minus 211"/>
              <p:cNvSpPr/>
              <p:nvPr/>
            </p:nvSpPr>
            <p:spPr>
              <a:xfrm rot="10800000">
                <a:off x="6492083" y="2486305"/>
                <a:ext cx="293552" cy="293552"/>
              </a:xfrm>
              <a:prstGeom prst="mathMinus">
                <a:avLst/>
              </a:prstGeom>
              <a:noFill/>
              <a:ln>
                <a:noFill/>
              </a:ln>
              <a:scene3d>
                <a:camera prst="orthographicFront">
                  <a:rot lat="0" lon="21599950" rev="0"/>
                </a:camera>
                <a:lightRig rig="threePt" dir="t"/>
              </a:scene3d>
              <a:sp3d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algn="ctr"/>
                <a:endParaRPr lang="hr-HR" sz="1350"/>
              </a:p>
            </p:txBody>
          </p:sp>
        </p:grpSp>
      </p:grpSp>
      <p:sp>
        <p:nvSpPr>
          <p:cNvPr id="215" name="TekstniOkvir 214"/>
          <p:cNvSpPr txBox="1"/>
          <p:nvPr/>
        </p:nvSpPr>
        <p:spPr>
          <a:xfrm>
            <a:off x="1587682" y="3710184"/>
            <a:ext cx="100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L2</a:t>
            </a:r>
            <a:r>
              <a:rPr lang="hr-HR" sz="3600" dirty="0"/>
              <a:t>  </a:t>
            </a:r>
            <a:r>
              <a:rPr lang="hr-HR" sz="2400" dirty="0"/>
              <a:t>̴</a:t>
            </a:r>
          </a:p>
        </p:txBody>
      </p:sp>
      <p:sp>
        <p:nvSpPr>
          <p:cNvPr id="216" name="TekstniOkvir 215"/>
          <p:cNvSpPr txBox="1"/>
          <p:nvPr/>
        </p:nvSpPr>
        <p:spPr>
          <a:xfrm>
            <a:off x="6248715" y="1244979"/>
            <a:ext cx="89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L3  ̴̴</a:t>
            </a:r>
          </a:p>
        </p:txBody>
      </p:sp>
      <p:sp>
        <p:nvSpPr>
          <p:cNvPr id="217" name="TekstniOkvir 216"/>
          <p:cNvSpPr txBox="1"/>
          <p:nvPr/>
        </p:nvSpPr>
        <p:spPr>
          <a:xfrm>
            <a:off x="6522480" y="3835041"/>
            <a:ext cx="816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L1   ̴</a:t>
            </a:r>
          </a:p>
        </p:txBody>
      </p:sp>
      <p:cxnSp>
        <p:nvCxnSpPr>
          <p:cNvPr id="225" name="Ravni poveznik 224"/>
          <p:cNvCxnSpPr>
            <a:stCxn id="163" idx="1"/>
          </p:cNvCxnSpPr>
          <p:nvPr/>
        </p:nvCxnSpPr>
        <p:spPr>
          <a:xfrm>
            <a:off x="1490516" y="5470399"/>
            <a:ext cx="7181244" cy="6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Ravni poveznik 226"/>
          <p:cNvCxnSpPr/>
          <p:nvPr/>
        </p:nvCxnSpPr>
        <p:spPr>
          <a:xfrm flipH="1">
            <a:off x="1490516" y="4900612"/>
            <a:ext cx="16386" cy="1100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kstniOkvir 234"/>
          <p:cNvSpPr txBox="1"/>
          <p:nvPr/>
        </p:nvSpPr>
        <p:spPr>
          <a:xfrm>
            <a:off x="1277489" y="4792095"/>
            <a:ext cx="3573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 dirty="0"/>
              <a:t>U</a:t>
            </a:r>
          </a:p>
        </p:txBody>
      </p:sp>
      <p:sp>
        <p:nvSpPr>
          <p:cNvPr id="236" name="TekstniOkvir 235"/>
          <p:cNvSpPr txBox="1"/>
          <p:nvPr/>
        </p:nvSpPr>
        <p:spPr>
          <a:xfrm>
            <a:off x="8675365" y="5331899"/>
            <a:ext cx="3573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 dirty="0"/>
              <a:t>t</a:t>
            </a:r>
          </a:p>
        </p:txBody>
      </p:sp>
      <p:sp>
        <p:nvSpPr>
          <p:cNvPr id="237" name="Pravokutnik 236"/>
          <p:cNvSpPr/>
          <p:nvPr/>
        </p:nvSpPr>
        <p:spPr>
          <a:xfrm>
            <a:off x="190643" y="5146634"/>
            <a:ext cx="13452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900" dirty="0">
                <a:solidFill>
                  <a:srgbClr val="212529"/>
                </a:solidFill>
                <a:latin typeface="-apple-system"/>
              </a:rPr>
              <a:t>Simetrični sustav </a:t>
            </a:r>
          </a:p>
          <a:p>
            <a:r>
              <a:rPr lang="hr-HR" sz="900" dirty="0">
                <a:solidFill>
                  <a:srgbClr val="212529"/>
                </a:solidFill>
                <a:latin typeface="-apple-system"/>
              </a:rPr>
              <a:t>trofaznoga napona</a:t>
            </a:r>
          </a:p>
          <a:p>
            <a:r>
              <a:rPr lang="hr-HR" sz="900" dirty="0">
                <a:solidFill>
                  <a:srgbClr val="212529"/>
                </a:solidFill>
                <a:latin typeface="-apple-system"/>
              </a:rPr>
              <a:t>u vremenskom prikazu</a:t>
            </a:r>
            <a:endParaRPr lang="hr-HR" sz="900" dirty="0"/>
          </a:p>
        </p:txBody>
      </p:sp>
      <p:sp>
        <p:nvSpPr>
          <p:cNvPr id="238" name="Pravokutnik 237"/>
          <p:cNvSpPr/>
          <p:nvPr/>
        </p:nvSpPr>
        <p:spPr>
          <a:xfrm>
            <a:off x="0" y="833107"/>
            <a:ext cx="9144000" cy="41549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hr-HR" sz="2100" dirty="0">
                <a:solidFill>
                  <a:schemeClr val="bg1"/>
                </a:solidFill>
              </a:rPr>
              <a:t>TROFAZNI GENERATOR IZMJENIČNE STRUJE</a:t>
            </a:r>
          </a:p>
        </p:txBody>
      </p:sp>
      <p:cxnSp>
        <p:nvCxnSpPr>
          <p:cNvPr id="241" name="Ravni poveznik sa strelicom 240"/>
          <p:cNvCxnSpPr/>
          <p:nvPr/>
        </p:nvCxnSpPr>
        <p:spPr>
          <a:xfrm flipH="1">
            <a:off x="4404119" y="2679017"/>
            <a:ext cx="481955" cy="24087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4" name="Ravni poveznik sa strelicom 243"/>
          <p:cNvCxnSpPr/>
          <p:nvPr/>
        </p:nvCxnSpPr>
        <p:spPr>
          <a:xfrm flipH="1">
            <a:off x="5986570" y="2876551"/>
            <a:ext cx="387263" cy="2632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8" name="TekstniOkvir 247"/>
          <p:cNvSpPr txBox="1"/>
          <p:nvPr/>
        </p:nvSpPr>
        <p:spPr>
          <a:xfrm>
            <a:off x="4754483" y="2284122"/>
            <a:ext cx="73401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 dirty="0"/>
              <a:t>Pomični dio (rotor</a:t>
            </a:r>
            <a:r>
              <a:rPr lang="hr-HR" sz="1350" dirty="0"/>
              <a:t>)</a:t>
            </a:r>
          </a:p>
        </p:txBody>
      </p:sp>
      <p:sp>
        <p:nvSpPr>
          <p:cNvPr id="249" name="TekstniOkvir 248"/>
          <p:cNvSpPr txBox="1"/>
          <p:nvPr/>
        </p:nvSpPr>
        <p:spPr>
          <a:xfrm>
            <a:off x="6044669" y="2472338"/>
            <a:ext cx="8987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 dirty="0"/>
              <a:t>Nepomični dio (stator)</a:t>
            </a:r>
          </a:p>
        </p:txBody>
      </p:sp>
      <p:sp>
        <p:nvSpPr>
          <p:cNvPr id="252" name="Pravokutnik 251"/>
          <p:cNvSpPr/>
          <p:nvPr/>
        </p:nvSpPr>
        <p:spPr>
          <a:xfrm>
            <a:off x="240289" y="1238291"/>
            <a:ext cx="230385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100" dirty="0">
                <a:solidFill>
                  <a:srgbClr val="FF0000"/>
                </a:solidFill>
              </a:rPr>
              <a:t>Generator</a:t>
            </a:r>
            <a:r>
              <a:rPr lang="hr-HR" sz="2100" dirty="0"/>
              <a:t> je električni stroj koji </a:t>
            </a:r>
            <a:r>
              <a:rPr lang="hr-HR" sz="2100" dirty="0">
                <a:solidFill>
                  <a:srgbClr val="FF0000"/>
                </a:solidFill>
              </a:rPr>
              <a:t>mehaničku</a:t>
            </a:r>
            <a:r>
              <a:rPr lang="hr-HR" sz="2100" dirty="0"/>
              <a:t> energiju pogonskog stroja (vodne turbine) pretvara u </a:t>
            </a:r>
            <a:r>
              <a:rPr lang="hr-HR" sz="2100" dirty="0">
                <a:solidFill>
                  <a:srgbClr val="FF0000"/>
                </a:solidFill>
              </a:rPr>
              <a:t>električnu</a:t>
            </a:r>
            <a:r>
              <a:rPr lang="hr-HR" sz="2100" dirty="0"/>
              <a:t> energiju.</a:t>
            </a:r>
          </a:p>
        </p:txBody>
      </p:sp>
      <p:sp>
        <p:nvSpPr>
          <p:cNvPr id="257" name="Pravokutnik 256"/>
          <p:cNvSpPr/>
          <p:nvPr/>
        </p:nvSpPr>
        <p:spPr>
          <a:xfrm>
            <a:off x="6882247" y="1232563"/>
            <a:ext cx="220154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100" dirty="0"/>
              <a:t>Rad električnoga generatora temelji se na </a:t>
            </a:r>
            <a:r>
              <a:rPr lang="hr-HR" sz="2100" dirty="0">
                <a:solidFill>
                  <a:srgbClr val="FF0000"/>
                </a:solidFill>
              </a:rPr>
              <a:t>elektromagnetskoj indukciji</a:t>
            </a:r>
            <a:r>
              <a:rPr lang="hr-HR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5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41118" t="56809" r="30757" b="8947"/>
          <a:stretch/>
        </p:blipFill>
        <p:spPr>
          <a:xfrm>
            <a:off x="320840" y="0"/>
            <a:ext cx="4427623" cy="673853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4837814" y="138223"/>
            <a:ext cx="40084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2400" dirty="0" err="1" smtClean="0"/>
              <a:t>Pobudni</a:t>
            </a:r>
            <a:r>
              <a:rPr lang="hr-HR" sz="2400" dirty="0" smtClean="0"/>
              <a:t> generator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Kućište statora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Namotaj statora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Rotor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Namotaj rotora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Vratilo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Kućište turbine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Zaklopci turbine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Turbina</a:t>
            </a:r>
          </a:p>
          <a:p>
            <a:pPr marL="342900" indent="-342900">
              <a:buFont typeface="+mj-lt"/>
              <a:buAutoNum type="arabicPeriod"/>
            </a:pPr>
            <a:r>
              <a:rPr lang="hr-HR" sz="2400" dirty="0" smtClean="0"/>
              <a:t>Odvodna cijev</a:t>
            </a:r>
          </a:p>
        </p:txBody>
      </p:sp>
    </p:spTree>
    <p:extLst>
      <p:ext uri="{BB962C8B-B14F-4D97-AF65-F5344CB8AC3E}">
        <p14:creationId xmlns:p14="http://schemas.microsoft.com/office/powerpoint/2010/main" val="21372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rotočna HE Đ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7" y="3896684"/>
            <a:ext cx="3529013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0" y="153909"/>
            <a:ext cx="5142368" cy="34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0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4385" t="25457" r="2005" b="24394"/>
          <a:stretch/>
        </p:blipFill>
        <p:spPr>
          <a:xfrm>
            <a:off x="-75485" y="0"/>
            <a:ext cx="9152587" cy="66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11415" b="11415"/>
          <a:stretch/>
        </p:blipFill>
        <p:spPr>
          <a:xfrm>
            <a:off x="-304800" y="-1275348"/>
            <a:ext cx="9753600" cy="94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C0BB1AE-7F44-4AC6-88AA-9B8221FE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15" y="954107"/>
            <a:ext cx="6953061" cy="5750371"/>
          </a:xfrm>
          <a:prstGeom prst="rect">
            <a:avLst/>
          </a:prstGeom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0" y="0"/>
            <a:ext cx="82458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TERMOELEKTRANE </a:t>
            </a:r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proizvode električnu energiju iskorištavajući energiju vodene pare.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53" y="201715"/>
            <a:ext cx="4951142" cy="3299472"/>
          </a:xfrm>
          <a:prstGeom prst="rect">
            <a:avLst/>
          </a:prstGeom>
        </p:spPr>
      </p:pic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180475" y="-36096"/>
            <a:ext cx="89635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TERMOELEKTRANA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KLASIČNE:FOSILNA GORIVA </a:t>
            </a:r>
          </a:p>
          <a:p>
            <a:pPr algn="just" eaLnBrk="1" hangingPunct="1"/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NUKLEARNE : URAN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5" y="3293645"/>
            <a:ext cx="4752473" cy="356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892538"/>
              </p:ext>
            </p:extLst>
          </p:nvPr>
        </p:nvGraphicFramePr>
        <p:xfrm>
          <a:off x="66435" y="410738"/>
          <a:ext cx="9077565" cy="5519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" r:id="rId3" imgW="9129960" imgH="5041080" progId="Photoshop.Image.7">
                  <p:embed/>
                </p:oleObj>
              </mc:Choice>
              <mc:Fallback>
                <p:oleObj name="Image" r:id="rId3" imgW="9129960" imgH="5041080" progId="Photoshop.Image.7">
                  <p:embed/>
                  <p:pic>
                    <p:nvPicPr>
                      <p:cNvPr id="1024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5" y="410738"/>
                        <a:ext cx="9077565" cy="5519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72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888381" y="188640"/>
            <a:ext cx="6629908" cy="1583027"/>
          </a:xfrm>
          <a:prstGeom prst="rect">
            <a:avLst/>
          </a:prstGeom>
          <a:ln>
            <a:solidFill>
              <a:srgbClr val="816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Prisjetimo se iz 6. razreda dijelova hidroelektrane?</a:t>
            </a:r>
          </a:p>
        </p:txBody>
      </p:sp>
      <p:pic>
        <p:nvPicPr>
          <p:cNvPr id="20" name="Slika 19" descr="vodna_turbi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4732" y="1885181"/>
            <a:ext cx="3437674" cy="3110424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3958" y="3962887"/>
            <a:ext cx="1136815" cy="1303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2" name="Ravni poveznik sa strelicom 21"/>
          <p:cNvCxnSpPr/>
          <p:nvPr/>
        </p:nvCxnSpPr>
        <p:spPr>
          <a:xfrm flipV="1">
            <a:off x="5293602" y="2495275"/>
            <a:ext cx="1785950" cy="4286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/>
          <p:cNvCxnSpPr/>
          <p:nvPr/>
        </p:nvCxnSpPr>
        <p:spPr>
          <a:xfrm>
            <a:off x="5290536" y="3752569"/>
            <a:ext cx="1714512" cy="5717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/>
          <p:cNvCxnSpPr/>
          <p:nvPr/>
        </p:nvCxnSpPr>
        <p:spPr>
          <a:xfrm flipV="1">
            <a:off x="4579222" y="2066647"/>
            <a:ext cx="928694" cy="50006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niOkvir 24"/>
          <p:cNvSpPr txBox="1"/>
          <p:nvPr/>
        </p:nvSpPr>
        <p:spPr>
          <a:xfrm>
            <a:off x="6201169" y="4868906"/>
            <a:ext cx="136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TURBINA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Ravni poveznik sa strelicom 25"/>
          <p:cNvCxnSpPr/>
          <p:nvPr/>
        </p:nvCxnSpPr>
        <p:spPr>
          <a:xfrm>
            <a:off x="5359146" y="4335273"/>
            <a:ext cx="857256" cy="92869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/>
          <p:cNvSpPr txBox="1"/>
          <p:nvPr/>
        </p:nvSpPr>
        <p:spPr>
          <a:xfrm>
            <a:off x="7252253" y="2488168"/>
            <a:ext cx="164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GENERATOR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kstniOkvir 27"/>
          <p:cNvSpPr txBox="1"/>
          <p:nvPr/>
        </p:nvSpPr>
        <p:spPr>
          <a:xfrm>
            <a:off x="6147792" y="1712704"/>
            <a:ext cx="2192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VODA KOJA PADA I POKREĆE TURBINU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Slika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2060848"/>
            <a:ext cx="2785701" cy="307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0" name="Elipsa 29"/>
          <p:cNvSpPr/>
          <p:nvPr/>
        </p:nvSpPr>
        <p:spPr>
          <a:xfrm>
            <a:off x="1676626" y="3947967"/>
            <a:ext cx="1244675" cy="1107656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Strelica udesno 30"/>
          <p:cNvSpPr/>
          <p:nvPr/>
        </p:nvSpPr>
        <p:spPr>
          <a:xfrm rot="21169976">
            <a:off x="3001675" y="4052544"/>
            <a:ext cx="951657" cy="58737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kstniOkvir 31"/>
          <p:cNvSpPr txBox="1"/>
          <p:nvPr/>
        </p:nvSpPr>
        <p:spPr>
          <a:xfrm>
            <a:off x="7079552" y="3582258"/>
            <a:ext cx="136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VRATILO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4" descr="http://proleksis.lzmk.hr/slike1/v0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90" y="5397787"/>
            <a:ext cx="1071570" cy="1356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2" descr="http://proleksis.lzmk.hr/slike1/v068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053" y="5558117"/>
            <a:ext cx="1709605" cy="1111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kstniOkvir 37"/>
          <p:cNvSpPr txBox="1"/>
          <p:nvPr/>
        </p:nvSpPr>
        <p:spPr>
          <a:xfrm>
            <a:off x="3986643" y="5405361"/>
            <a:ext cx="4129147" cy="1328023"/>
          </a:xfrm>
          <a:prstGeom prst="roundRect">
            <a:avLst/>
          </a:prstGeom>
          <a:ln>
            <a:solidFill>
              <a:srgbClr val="816D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Naš izumitelj 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Faust Vrančić 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(1551. – 1617.) ukazivao je na veliku korist od energije vode. Njegov crtež prikazuje mlin na plimu i oseku.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3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0" grpId="0" animBg="1"/>
      <p:bldP spid="31" grpId="0" animBg="1"/>
      <p:bldP spid="32" grpId="0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518760"/>
              </p:ext>
            </p:extLst>
          </p:nvPr>
        </p:nvGraphicFramePr>
        <p:xfrm>
          <a:off x="201221" y="168442"/>
          <a:ext cx="8828239" cy="5269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Image" r:id="rId3" imgW="10945800" imgH="6006240" progId="Photoshop.Image.7">
                  <p:embed/>
                </p:oleObj>
              </mc:Choice>
              <mc:Fallback>
                <p:oleObj name="Image" r:id="rId3" imgW="10945800" imgH="600624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221" y="168442"/>
                        <a:ext cx="8828239" cy="5269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432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2195513" y="5876925"/>
            <a:ext cx="534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r-HR" altLang="sr-Latn-RS" sz="2000" b="1">
                <a:solidFill>
                  <a:schemeClr val="tx2"/>
                </a:solidFill>
              </a:rPr>
              <a:t>Kombinirana plinsko-parna termoelektrana</a:t>
            </a:r>
            <a:endParaRPr lang="hr-HR" altLang="sr-Latn-RS" sz="2000" b="1"/>
          </a:p>
        </p:txBody>
      </p:sp>
      <p:graphicFrame>
        <p:nvGraphicFramePr>
          <p:cNvPr id="103432" name="Object 8"/>
          <p:cNvGraphicFramePr>
            <a:graphicFrameLocks noChangeAspect="1"/>
          </p:cNvGraphicFramePr>
          <p:nvPr/>
        </p:nvGraphicFramePr>
        <p:xfrm>
          <a:off x="250825" y="188913"/>
          <a:ext cx="7345363" cy="531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3" imgW="4723810" imgH="4050794" progId="Photoshop.Image.7">
                  <p:embed/>
                </p:oleObj>
              </mc:Choice>
              <mc:Fallback>
                <p:oleObj name="Image" r:id="rId3" imgW="4723810" imgH="4050794" progId="Photoshop.Image.7">
                  <p:embed/>
                  <p:pic>
                    <p:nvPicPr>
                      <p:cNvPr id="1034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8913"/>
                        <a:ext cx="7345363" cy="531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82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180475" y="179348"/>
            <a:ext cx="89635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VJETROELEKTRANA </a:t>
            </a:r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koristi energiju vjetra za proizvodnju električne energije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92243" y="1630033"/>
            <a:ext cx="8963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VJETROPARKOVI (POLJA)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92242" y="2577314"/>
            <a:ext cx="16281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VJETAR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relica udesno 4"/>
          <p:cNvSpPr/>
          <p:nvPr/>
        </p:nvSpPr>
        <p:spPr>
          <a:xfrm>
            <a:off x="1720356" y="2732998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461232" y="2575502"/>
            <a:ext cx="2243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PROPELER</a:t>
            </a:r>
          </a:p>
        </p:txBody>
      </p:sp>
      <p:sp>
        <p:nvSpPr>
          <p:cNvPr id="7" name="Strelica udesno 6"/>
          <p:cNvSpPr/>
          <p:nvPr/>
        </p:nvSpPr>
        <p:spPr>
          <a:xfrm>
            <a:off x="5041772" y="2738521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5810722" y="2577332"/>
            <a:ext cx="12999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trelica udesno 9"/>
          <p:cNvSpPr/>
          <p:nvPr/>
        </p:nvSpPr>
        <p:spPr>
          <a:xfrm>
            <a:off x="1475715" y="3805620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151136" y="3432682"/>
            <a:ext cx="33262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LOPATICE VODNE</a:t>
            </a:r>
          </a:p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TURBINE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relica udesno 11"/>
          <p:cNvSpPr/>
          <p:nvPr/>
        </p:nvSpPr>
        <p:spPr>
          <a:xfrm>
            <a:off x="5519025" y="3805620"/>
            <a:ext cx="588476" cy="208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6259900" y="3588366"/>
            <a:ext cx="18867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1" y="786063"/>
            <a:ext cx="8482043" cy="51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2303" t="43462" r="48421" b="17498"/>
          <a:stretch/>
        </p:blipFill>
        <p:spPr>
          <a:xfrm>
            <a:off x="336883" y="192505"/>
            <a:ext cx="6990349" cy="55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57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0823" t="24959" r="10823" b="22862"/>
          <a:stretch/>
        </p:blipFill>
        <p:spPr>
          <a:xfrm>
            <a:off x="312821" y="878303"/>
            <a:ext cx="8710863" cy="46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73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829" t="2631" b="2631"/>
          <a:stretch/>
        </p:blipFill>
        <p:spPr>
          <a:xfrm>
            <a:off x="312820" y="167107"/>
            <a:ext cx="8578516" cy="66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7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32238" b="13116"/>
          <a:stretch/>
        </p:blipFill>
        <p:spPr>
          <a:xfrm>
            <a:off x="148390" y="517358"/>
            <a:ext cx="8995610" cy="39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0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21194" b="7059"/>
          <a:stretch/>
        </p:blipFill>
        <p:spPr>
          <a:xfrm>
            <a:off x="199873" y="776177"/>
            <a:ext cx="8465661" cy="48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93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17329" b="7536"/>
          <a:stretch/>
        </p:blipFill>
        <p:spPr>
          <a:xfrm>
            <a:off x="235410" y="797442"/>
            <a:ext cx="8702957" cy="52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1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3059832" y="481568"/>
            <a:ext cx="4392489" cy="1583027"/>
          </a:xfrm>
          <a:prstGeom prst="rect">
            <a:avLst/>
          </a:prstGeom>
          <a:ln>
            <a:solidFill>
              <a:srgbClr val="816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Nikola Tesla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(10.7.1856. – 8.1.1943.)</a:t>
            </a:r>
          </a:p>
        </p:txBody>
      </p:sp>
      <p:pic>
        <p:nvPicPr>
          <p:cNvPr id="29" name="Slika 2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88640"/>
            <a:ext cx="2320829" cy="198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Zaobljeni pravokutnik 18"/>
          <p:cNvSpPr/>
          <p:nvPr/>
        </p:nvSpPr>
        <p:spPr>
          <a:xfrm>
            <a:off x="179512" y="2348880"/>
            <a:ext cx="6912768" cy="3960440"/>
          </a:xfrm>
          <a:prstGeom prst="roundRect">
            <a:avLst>
              <a:gd name="adj" fmla="val 11988"/>
            </a:avLst>
          </a:prstGeom>
          <a:solidFill>
            <a:schemeClr val="bg1"/>
          </a:solidFill>
          <a:ln>
            <a:solidFill>
              <a:srgbClr val="816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Krajem 19. stoljeća genijalni izumitelj Nikola Tesla otkrićem električnoga generatora omogućio je izgradnju prve moderne hidroelektrane na slapovima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Niagare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koja je počela proizvoditi električnu energiju 15. travnja 1895. godine.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Električni generator je rotacijski stroj za pretvorbu mehaničke energije u električnu i danas se nalazi u svakoj elektrani.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 nekoliko mjeseci kasnije 28. kolovoza 1895. godine proradila je i prva hrvatska hidroelektrana Jaruga, sagrađena na Skradinskom buku na rijeci Krki. Bila je to druga hidroelektrana u svijetu i prva u Europi. Nakon puštanja elektrane na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Nijagari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pogon slavni fizičar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Wiliam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lord Kelvin je izjavio: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„Tesla je više pridonio znanosti o elektricitetu nego ijedan čovjek prije njega” </a:t>
            </a:r>
            <a:endParaRPr kumimoji="0" lang="hr-H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Image and video hosting by Tiny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67172"/>
            <a:ext cx="2039491" cy="1783275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2450083"/>
            <a:ext cx="2033584" cy="152475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2265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17362" b="7917"/>
          <a:stretch/>
        </p:blipFill>
        <p:spPr>
          <a:xfrm>
            <a:off x="250209" y="846160"/>
            <a:ext cx="8744450" cy="52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12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44780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2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80887" y="105081"/>
            <a:ext cx="6917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UTJECAJ ELEKTRANA NA  OKOLIŠ</a:t>
            </a:r>
            <a:endParaRPr lang="hr-HR" altLang="sr-Latn-R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0" y="1427497"/>
            <a:ext cx="87456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Hidroelektrane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ekonomične i dugo traju (do 100 godina)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akumulacije, odvodni i dovodno kanali mijenjaju staništa (Peruča, Kosinj) ljudi i životinja te razine nadzemnih i podzemnih voda</a:t>
            </a:r>
            <a:endParaRPr lang="hr-HR" altLang="sr-Latn-R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52400" y="668520"/>
            <a:ext cx="87456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Električna energija nam je potrebna ali su postrojenja skupa i njihovom gradnjom nastaju ekološki problemi</a:t>
            </a:r>
            <a:r>
              <a:rPr lang="hr-HR" altLang="sr-Latn-R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altLang="sr-Latn-R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s://www.ferata.hr/wp-content/uploads/2021/10/1-1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3" y="3489734"/>
            <a:ext cx="5046920" cy="28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vecernji.hr/media/img/42/9c/e203d046414b1a4f258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38" y="3204602"/>
            <a:ext cx="3784462" cy="32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58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0" y="184666"/>
            <a:ext cx="39473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Termoelektrane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Koriste ugljen i </a:t>
            </a:r>
          </a:p>
          <a:p>
            <a:pPr eaLnBrk="1" hangingPunct="1"/>
            <a:r>
              <a:rPr lang="hr-HR" altLang="sr-Latn-R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zagađuju zrak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Kisele kiše</a:t>
            </a:r>
          </a:p>
        </p:txBody>
      </p:sp>
      <p:pic>
        <p:nvPicPr>
          <p:cNvPr id="5122" name="Picture 2" descr="https://html.scribdassets.com/buz8h985c50q21a/images/13-c682eb13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17770" r="9883" b="20406"/>
          <a:stretch/>
        </p:blipFill>
        <p:spPr bwMode="auto">
          <a:xfrm>
            <a:off x="4327556" y="184666"/>
            <a:ext cx="4427145" cy="25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0/0c/Acid_rain_wood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0" y="2965058"/>
            <a:ext cx="5055146" cy="37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37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26529"/>
            <a:ext cx="874564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Nuklearne elektrane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Rudnici urana štetni za okoliš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Nuklearni otpad (300 000 godina)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Nesreće i širenje nuklearne prašine</a:t>
            </a:r>
          </a:p>
        </p:txBody>
      </p:sp>
      <p:pic>
        <p:nvPicPr>
          <p:cNvPr id="6148" name="Picture 4" descr="https://www.nikolahorvat.com/wp-content/uploads/2019/06/P4790070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010"/>
            <a:ext cx="5198478" cy="38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stanke iz rudnika urana bi lahko raznosilo po dolin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/>
          <a:stretch/>
        </p:blipFill>
        <p:spPr bwMode="auto">
          <a:xfrm>
            <a:off x="3837238" y="3685346"/>
            <a:ext cx="5195128" cy="31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61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vecernji.hr/media/img/bd/ba/cc2b32478016e6294c1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6138"/>
            <a:ext cx="6527633" cy="32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ukush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549316"/>
            <a:ext cx="4971048" cy="28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5438275" y="3882552"/>
            <a:ext cx="28514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Termoelektrane Černobil</a:t>
            </a:r>
            <a:r>
              <a:rPr lang="hr-HR" altLang="sr-Latn-R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altLang="sr-Latn-R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Fukušima</a:t>
            </a:r>
            <a:endParaRPr lang="hr-HR" altLang="sr-Latn-R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70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2.08.2014., Senj - Vjetroelektrana Vratarusa nalazi se u blizini Senja na obroncima Velebita nedaleko Vratnika. Vjetroelektrana je izgradjena 2009., ali je dobila sve dozvole i u punom pogonu je od sijecnja 2011., zbog dugog perioda probnog pogona. To je ujedno i prva vjetroelektrana u Hrvatskoj prikljucena na prijenosnu mrezu, na 110 kV. Isto tako je trenutno i najveca hrvatska vjetroelektrana sa ukupno instaliranih 42 MW. Sastoji se od 14 Vestasovih vjetroagregata V90 pojedinacne nazivne snage 3 MW. Promjer lopatica vjetroagregata je 90 metara, a visina osi 80 metara.&#10;Photo: Robert Anic/PIXS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2" y="3262395"/>
            <a:ext cx="5511299" cy="34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287922" y="200344"/>
            <a:ext cx="855528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hr-HR" altLang="sr-Latn-R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Vjetroelektrane</a:t>
            </a:r>
            <a:endParaRPr lang="hr-HR" altLang="sr-Latn-R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Nema štetnih plinova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Tlo se može kositi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 troškovi održavanja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Lako se uklone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hr-HR" altLang="sr-Latn-R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Buka</a:t>
            </a:r>
          </a:p>
        </p:txBody>
      </p:sp>
    </p:spTree>
    <p:extLst>
      <p:ext uri="{BB962C8B-B14F-4D97-AF65-F5344CB8AC3E}">
        <p14:creationId xmlns:p14="http://schemas.microsoft.com/office/powerpoint/2010/main" val="2563158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53726" y="737026"/>
            <a:ext cx="8429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Naponi izmjeničnih generatora su od </a:t>
            </a: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 V do 35000 V.</a:t>
            </a:r>
            <a:endParaRPr lang="hr-HR" altLang="sr-Latn-R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1085822" y="123187"/>
            <a:ext cx="6365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PRIJENOS ELEKTRIČNE ENERGIJE</a:t>
            </a:r>
            <a:endParaRPr lang="hr-HR" altLang="sr-Latn-R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53726" y="1369260"/>
            <a:ext cx="8429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Niski napon stvara gubitke u prijenosu el. 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nergije.</a:t>
            </a:r>
            <a:endParaRPr lang="hr-HR" altLang="sr-Latn-R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0" y="2001494"/>
            <a:ext cx="88820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P=I*U	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Q=I²Rt (zagrijavanje vodiča) → povećati napon		</a:t>
            </a:r>
            <a:endParaRPr lang="hr-HR" altLang="sr-Latn-R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0" y="2633728"/>
            <a:ext cx="84293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TRANSFORMATORI</a:t>
            </a: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povećavaju napon: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kV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kV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kV</a:t>
            </a:r>
            <a:endParaRPr lang="hr-HR" altLang="sr-Latn-R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7" b="14684"/>
          <a:stretch/>
        </p:blipFill>
        <p:spPr>
          <a:xfrm>
            <a:off x="2761603" y="3164428"/>
            <a:ext cx="5793921" cy="3477380"/>
          </a:xfrm>
          <a:prstGeom prst="rect">
            <a:avLst/>
          </a:prstGeom>
        </p:spPr>
      </p:pic>
      <p:sp>
        <p:nvSpPr>
          <p:cNvPr id="8" name="Strelica udesno 7"/>
          <p:cNvSpPr/>
          <p:nvPr/>
        </p:nvSpPr>
        <p:spPr>
          <a:xfrm rot="1436012">
            <a:off x="2065660" y="3441455"/>
            <a:ext cx="2229876" cy="323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0004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117696" y="198346"/>
            <a:ext cx="30872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Naponi dalekovoda: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kV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kV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kV</a:t>
            </a:r>
            <a:endParaRPr lang="hr-HR" altLang="sr-Latn-R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2" y="983176"/>
            <a:ext cx="3277778" cy="5479150"/>
          </a:xfrm>
          <a:prstGeom prst="rect">
            <a:avLst/>
          </a:prstGeom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5086539" y="64755"/>
            <a:ext cx="390355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Vodiči su: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Faza l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Faza II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Faza III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Nulti vodič (uzemljen)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Čelik + aluminij </a:t>
            </a:r>
          </a:p>
          <a:p>
            <a:pPr algn="just" eaLnBrk="1" hangingPunct="1"/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HR" altLang="sr-Latn-R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alučelo</a:t>
            </a: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</a:pPr>
            <a:r>
              <a:rPr lang="hr-HR" altLang="sr-Latn-R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Izolatori</a:t>
            </a:r>
            <a:endParaRPr lang="hr-HR" altLang="sr-Latn-R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117695" y="136708"/>
            <a:ext cx="85374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Elektroenergetski sustav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598372"/>
            <a:ext cx="8899556" cy="61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8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69230" y="223182"/>
            <a:ext cx="8061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ELEKTRIČNA ENERGIJA 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Osnova modernog života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300788" y="1417706"/>
            <a:ext cx="8061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POSLJEDICE POVEĆANJA POTROŠNJE ELEKTRIČNE ENERGIJE: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Veća potrošnja električne energije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Veća kvaliteta života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469230" y="3575865"/>
            <a:ext cx="8061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PRETVORBA ELEKTRIČNE ENERGIJE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relica gore 6"/>
          <p:cNvSpPr/>
          <p:nvPr/>
        </p:nvSpPr>
        <p:spPr>
          <a:xfrm>
            <a:off x="1088857" y="4403760"/>
            <a:ext cx="372979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300788" y="5416577"/>
            <a:ext cx="2322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Korisni oblici 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potrošnja</a:t>
            </a:r>
          </a:p>
        </p:txBody>
      </p:sp>
      <p:sp>
        <p:nvSpPr>
          <p:cNvPr id="9" name="Strelica gore 8"/>
          <p:cNvSpPr/>
          <p:nvPr/>
        </p:nvSpPr>
        <p:spPr>
          <a:xfrm>
            <a:off x="6098004" y="4277548"/>
            <a:ext cx="372979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/>
          <p:cNvSpPr txBox="1"/>
          <p:nvPr/>
        </p:nvSpPr>
        <p:spPr>
          <a:xfrm>
            <a:off x="5157536" y="5416577"/>
            <a:ext cx="2626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Nekorisni oblici 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gubitci</a:t>
            </a:r>
          </a:p>
        </p:txBody>
      </p:sp>
    </p:spTree>
    <p:extLst>
      <p:ext uri="{BB962C8B-B14F-4D97-AF65-F5344CB8AC3E}">
        <p14:creationId xmlns:p14="http://schemas.microsoft.com/office/powerpoint/2010/main" val="41492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938995" y="661427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 smtClean="0">
                <a:solidFill>
                  <a:srgbClr val="816D60"/>
                </a:solidFill>
              </a:rPr>
              <a:t>Elektrane</a:t>
            </a:r>
            <a:r>
              <a:rPr lang="hr-HR" sz="2800" i="1" dirty="0" smtClean="0"/>
              <a:t> </a:t>
            </a:r>
            <a:r>
              <a:rPr lang="hr-HR" sz="2800" i="1" dirty="0" smtClean="0">
                <a:solidFill>
                  <a:schemeClr val="bg1">
                    <a:lumMod val="50000"/>
                  </a:schemeClr>
                </a:solidFill>
              </a:rPr>
              <a:t>su energetska </a:t>
            </a:r>
          </a:p>
          <a:p>
            <a:r>
              <a:rPr lang="hr-HR" sz="2800" i="1" dirty="0" smtClean="0">
                <a:solidFill>
                  <a:schemeClr val="bg1">
                    <a:lumMod val="50000"/>
                  </a:schemeClr>
                </a:solidFill>
              </a:rPr>
              <a:t>postrojenja u kojima se pomoću generatora različiti oblici energije pretvaraju u električnu energiju.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95" y="5212169"/>
            <a:ext cx="1561253" cy="10416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kstniOkvir 3"/>
          <p:cNvSpPr txBox="1"/>
          <p:nvPr/>
        </p:nvSpPr>
        <p:spPr>
          <a:xfrm>
            <a:off x="971600" y="2630744"/>
            <a:ext cx="6669954" cy="14157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hr-HR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Podjela elektrana prema pogonskim strojevima i energiji elektrane:</a:t>
            </a:r>
            <a:endParaRPr lang="hr-H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r-H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lačić sa strelicom gore 4"/>
          <p:cNvSpPr/>
          <p:nvPr/>
        </p:nvSpPr>
        <p:spPr>
          <a:xfrm>
            <a:off x="330687" y="4178131"/>
            <a:ext cx="1872207" cy="90242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Hidroelektrane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lačić sa strelicom gore 5"/>
          <p:cNvSpPr/>
          <p:nvPr/>
        </p:nvSpPr>
        <p:spPr>
          <a:xfrm>
            <a:off x="2310252" y="4183306"/>
            <a:ext cx="1980147" cy="902423"/>
          </a:xfrm>
          <a:prstGeom prst="up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Termoelektrane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lačić sa strelicom gore 6"/>
          <p:cNvSpPr/>
          <p:nvPr/>
        </p:nvSpPr>
        <p:spPr>
          <a:xfrm>
            <a:off x="4397757" y="4198307"/>
            <a:ext cx="1998349" cy="902423"/>
          </a:xfrm>
          <a:prstGeom prst="up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Vjetroelektrane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898" y="5229914"/>
            <a:ext cx="1458065" cy="1093549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blačić sa strelicom gore 8"/>
          <p:cNvSpPr/>
          <p:nvPr/>
        </p:nvSpPr>
        <p:spPr>
          <a:xfrm>
            <a:off x="6485262" y="4195495"/>
            <a:ext cx="1998349" cy="902423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Solarne elektrane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989" y="5229914"/>
            <a:ext cx="1971588" cy="1023904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7" y="661427"/>
            <a:ext cx="2836922" cy="189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632" y="5212169"/>
            <a:ext cx="1627607" cy="10935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368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683568" y="2267267"/>
            <a:ext cx="7488831" cy="86895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i="1" dirty="0" smtClean="0">
                <a:solidFill>
                  <a:schemeClr val="bg1"/>
                </a:solidFill>
              </a:rPr>
              <a:t>Termoelektrane</a:t>
            </a:r>
            <a:endParaRPr lang="hr-HR" sz="4800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196582"/>
            <a:ext cx="3664458" cy="1903061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blačić sa strelicom gore 3"/>
          <p:cNvSpPr/>
          <p:nvPr/>
        </p:nvSpPr>
        <p:spPr>
          <a:xfrm>
            <a:off x="251520" y="3290740"/>
            <a:ext cx="1474079" cy="902423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Parne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lačić sa strelicom gore 4"/>
          <p:cNvSpPr/>
          <p:nvPr/>
        </p:nvSpPr>
        <p:spPr>
          <a:xfrm>
            <a:off x="1907704" y="3290740"/>
            <a:ext cx="1548827" cy="90242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Plinske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lačić sa strelicom gore 5"/>
          <p:cNvSpPr/>
          <p:nvPr/>
        </p:nvSpPr>
        <p:spPr>
          <a:xfrm>
            <a:off x="3626752" y="3289377"/>
            <a:ext cx="1509797" cy="902423"/>
          </a:xfrm>
          <a:prstGeom prst="up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Dizelske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35" y="4340297"/>
            <a:ext cx="653517" cy="81689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541" y="4344219"/>
            <a:ext cx="650378" cy="81297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58" y="4371374"/>
            <a:ext cx="589363" cy="7858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Oblačić sa strelicom gore 9"/>
          <p:cNvSpPr/>
          <p:nvPr/>
        </p:nvSpPr>
        <p:spPr>
          <a:xfrm>
            <a:off x="5306771" y="3289010"/>
            <a:ext cx="1641494" cy="902423"/>
          </a:xfrm>
          <a:prstGeom prst="upArrowCallou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Nuklearna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333" y="4371373"/>
            <a:ext cx="1340367" cy="100527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96" y="4366905"/>
            <a:ext cx="1291014" cy="9999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Oblačić sa strelicom gore 12"/>
          <p:cNvSpPr/>
          <p:nvPr/>
        </p:nvSpPr>
        <p:spPr>
          <a:xfrm>
            <a:off x="7069769" y="3255555"/>
            <a:ext cx="1641494" cy="902423"/>
          </a:xfrm>
          <a:prstGeom prst="upArrowCallo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Geotermalne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384" y="4371373"/>
            <a:ext cx="628655" cy="7858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042" y="5620249"/>
            <a:ext cx="1340367" cy="8733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87" y="4340297"/>
            <a:ext cx="612671" cy="8168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92" y="5286663"/>
            <a:ext cx="914326" cy="66717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259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502318" y="172189"/>
            <a:ext cx="784759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 </a:t>
            </a: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800" b="1" dirty="0">
                <a:latin typeface="Arial" panose="020B0604020202020204" pitchFamily="34" charset="0"/>
                <a:cs typeface="Arial" panose="020B0604020202020204" pitchFamily="34" charset="0"/>
              </a:rPr>
              <a:t> pretvara mehaničku energiju u električnu.</a:t>
            </a: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800" b="1" dirty="0">
                <a:latin typeface="Arial" panose="020B0604020202020204" pitchFamily="34" charset="0"/>
                <a:cs typeface="Arial" panose="020B0604020202020204" pitchFamily="34" charset="0"/>
              </a:rPr>
              <a:t> pogoni se turbinom</a:t>
            </a:r>
            <a:endParaRPr lang="en-US" alt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345907" y="2753421"/>
            <a:ext cx="816041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Hidroelektrane </a:t>
            </a:r>
            <a:r>
              <a:rPr lang="hr-HR" altLang="sr-Latn-RS" sz="2800" b="1" dirty="0">
                <a:latin typeface="Arial" panose="020B0604020202020204" pitchFamily="34" charset="0"/>
                <a:cs typeface="Arial" panose="020B0604020202020204" pitchFamily="34" charset="0"/>
              </a:rPr>
              <a:t>– turbine pokreće voda</a:t>
            </a:r>
          </a:p>
          <a:p>
            <a:pPr algn="just" eaLnBrk="1" hangingPunct="1"/>
            <a:r>
              <a:rPr lang="hr-HR" altLang="sr-Latn-R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Termoelektrane</a:t>
            </a:r>
            <a:r>
              <a:rPr lang="hr-HR" altLang="sr-Latn-RS" sz="2800" b="1" dirty="0">
                <a:latin typeface="Arial" panose="020B0604020202020204" pitchFamily="34" charset="0"/>
                <a:cs typeface="Arial" panose="020B0604020202020204" pitchFamily="34" charset="0"/>
              </a:rPr>
              <a:t> –turbine pokreće vodena para </a:t>
            </a:r>
          </a:p>
          <a:p>
            <a:pPr algn="just" eaLnBrk="1" hangingPunct="1"/>
            <a:endParaRPr lang="en-US" alt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45907" y="1669215"/>
            <a:ext cx="816041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hr-HR" altLang="sr-Latn-R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TURBINA</a:t>
            </a:r>
            <a:r>
              <a:rPr lang="hr-HR" altLang="sr-Latn-R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pogonski stroj koji energiju vode ili pare pretvara u mehaničku energiju. </a:t>
            </a:r>
            <a:endParaRPr lang="hr-HR" altLang="sr-Latn-R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n-US" altLang="sr-Latn-R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5"/>
          <a:stretch/>
        </p:blipFill>
        <p:spPr>
          <a:xfrm>
            <a:off x="102552" y="3831595"/>
            <a:ext cx="2279699" cy="2782054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24" y="3831595"/>
            <a:ext cx="2729890" cy="2629363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87" y="3831595"/>
            <a:ext cx="3839374" cy="22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3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5078" t="27402" r="3711" b="25132"/>
          <a:stretch/>
        </p:blipFill>
        <p:spPr>
          <a:xfrm>
            <a:off x="0" y="521368"/>
            <a:ext cx="8896350" cy="57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0" y="2117558"/>
            <a:ext cx="4303534" cy="322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36" y="1972677"/>
            <a:ext cx="29591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7440" y="28237"/>
            <a:ext cx="817044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sz="2800" b="1" dirty="0">
                <a:solidFill>
                  <a:schemeClr val="tx2"/>
                </a:solidFill>
              </a:rPr>
              <a:t>Generator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hr-HR" altLang="sr-Latn-RS" sz="2000" b="1" dirty="0"/>
              <a:t> 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radni stroj spojen vratilom sa turbinom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sastoji se od rotora, statora i </a:t>
            </a:r>
            <a:r>
              <a:rPr lang="hr-HR" alt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pobudnog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generatora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na statoru se stvara izmjenični električni napon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37866" y="5708734"/>
            <a:ext cx="94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r-HR" altLang="sr-Latn-RS" sz="2000" b="1" dirty="0"/>
              <a:t>stator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868153" y="6105609"/>
            <a:ext cx="814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r-HR" altLang="sr-Latn-RS" sz="2000" b="1" dirty="0"/>
              <a:t>rotor</a:t>
            </a:r>
          </a:p>
        </p:txBody>
      </p:sp>
    </p:spTree>
    <p:extLst>
      <p:ext uri="{BB962C8B-B14F-4D97-AF65-F5344CB8AC3E}">
        <p14:creationId xmlns:p14="http://schemas.microsoft.com/office/powerpoint/2010/main" val="4018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</TotalTime>
  <Words>636</Words>
  <Application>Microsoft Office PowerPoint</Application>
  <PresentationFormat>Prikaz na zaslonu (4:3)</PresentationFormat>
  <Paragraphs>138</Paragraphs>
  <Slides>39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6" baseType="lpstr">
      <vt:lpstr>-apple-system</vt:lpstr>
      <vt:lpstr>Arial</vt:lpstr>
      <vt:lpstr>Calibri</vt:lpstr>
      <vt:lpstr>Courier New</vt:lpstr>
      <vt:lpstr>Wingdings</vt:lpstr>
      <vt:lpstr>Office Theme</vt:lpstr>
      <vt:lpstr>Image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Windows korisnik</dc:creator>
  <cp:lastModifiedBy>Windows korisnik</cp:lastModifiedBy>
  <cp:revision>57</cp:revision>
  <dcterms:created xsi:type="dcterms:W3CDTF">2021-09-21T09:10:30Z</dcterms:created>
  <dcterms:modified xsi:type="dcterms:W3CDTF">2022-09-20T05:05:14Z</dcterms:modified>
</cp:coreProperties>
</file>