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  <p:sldMasterId id="2147483769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426" y="486"/>
      </p:cViewPr>
      <p:guideLst>
        <p:guide orient="horz" pos="2160"/>
        <p:guide pos="25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30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9150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1167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4939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23EB-8AE4-4323-8F29-C1FAFA0FEE7C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2EA-0C92-4A30-9D39-A0C0CE71A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6240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23EB-8AE4-4323-8F29-C1FAFA0FEE7C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2EA-0C92-4A30-9D39-A0C0CE71A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369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23EB-8AE4-4323-8F29-C1FAFA0FEE7C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2EA-0C92-4A30-9D39-A0C0CE71A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126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23EB-8AE4-4323-8F29-C1FAFA0FEE7C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2EA-0C92-4A30-9D39-A0C0CE71A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5855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23EB-8AE4-4323-8F29-C1FAFA0FEE7C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2EA-0C92-4A30-9D39-A0C0CE71A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8021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23EB-8AE4-4323-8F29-C1FAFA0FEE7C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2EA-0C92-4A30-9D39-A0C0CE71A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60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23EB-8AE4-4323-8F29-C1FAFA0FEE7C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2EA-0C92-4A30-9D39-A0C0CE71A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31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4815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23EB-8AE4-4323-8F29-C1FAFA0FEE7C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2EA-0C92-4A30-9D39-A0C0CE71A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54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23EB-8AE4-4323-8F29-C1FAFA0FEE7C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2EA-0C92-4A30-9D39-A0C0CE71A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8109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23EB-8AE4-4323-8F29-C1FAFA0FEE7C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2EA-0C92-4A30-9D39-A0C0CE71A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9767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23EB-8AE4-4323-8F29-C1FAFA0FEE7C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7D2EA-0C92-4A30-9D39-A0C0CE71A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174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463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260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1798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0827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5431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060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308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E123034F-0BD8-4118-8401-221EC6E55B1F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003FD308-4B1B-46A9-A988-A2ADD1862433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18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51" r:id="rId12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623EB-8AE4-4323-8F29-C1FAFA0FEE7C}" type="datetimeFigureOut">
              <a:rPr lang="hr-HR" smtClean="0"/>
              <a:t>29.10.2021.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7D2EA-0C92-4A30-9D39-A0C0CE71A2B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534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"/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tif"/><Relationship Id="rId4" Type="http://schemas.openxmlformats.org/officeDocument/2006/relationships/image" Target="../media/image15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tif"/><Relationship Id="rId4" Type="http://schemas.openxmlformats.org/officeDocument/2006/relationships/image" Target="../media/image19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tif"/><Relationship Id="rId4" Type="http://schemas.openxmlformats.org/officeDocument/2006/relationships/image" Target="../media/image23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"/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t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" y="857027"/>
            <a:ext cx="9140220" cy="5143946"/>
          </a:xfrm>
          <a:prstGeom prst="rect">
            <a:avLst/>
          </a:prstGeom>
          <a:effectLst>
            <a:outerShdw blurRad="139700" dist="50800" dir="5400000" algn="ctr" rotWithShape="0">
              <a:schemeClr val="bg1">
                <a:alpha val="6000"/>
              </a:scheme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463640" y="1837978"/>
            <a:ext cx="77273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>
                <a:solidFill>
                  <a:srgbClr val="C00000"/>
                </a:solidFill>
              </a:rPr>
              <a:t>	</a:t>
            </a:r>
            <a:r>
              <a:rPr lang="hr-HR" sz="6600" b="1" dirty="0">
                <a:solidFill>
                  <a:srgbClr val="C00000"/>
                </a:solidFill>
              </a:rPr>
              <a:t>TEHNIČKO CRTANJE U GRADITELJSTVU</a:t>
            </a:r>
          </a:p>
        </p:txBody>
      </p:sp>
    </p:spTree>
    <p:extLst>
      <p:ext uri="{BB962C8B-B14F-4D97-AF65-F5344CB8AC3E}">
        <p14:creationId xmlns:p14="http://schemas.microsoft.com/office/powerpoint/2010/main" val="32127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1" t="8627" r="57628" b="22915"/>
          <a:stretch/>
        </p:blipFill>
        <p:spPr>
          <a:xfrm>
            <a:off x="1044650" y="944969"/>
            <a:ext cx="1722474" cy="2751174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847771" y="1240489"/>
            <a:ext cx="12538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KREVET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8" t="28867" r="16833" b="19740"/>
          <a:stretch/>
        </p:blipFill>
        <p:spPr>
          <a:xfrm rot="16200000">
            <a:off x="4267792" y="875112"/>
            <a:ext cx="2838893" cy="2803170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7088823" y="1410609"/>
            <a:ext cx="125386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KREVET</a:t>
            </a:r>
          </a:p>
          <a:p>
            <a:r>
              <a:rPr lang="hr-HR" sz="2700" dirty="0">
                <a:solidFill>
                  <a:srgbClr val="C00000"/>
                </a:solidFill>
              </a:rPr>
              <a:t>BRACNI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2397" b="34225"/>
          <a:stretch/>
        </p:blipFill>
        <p:spPr>
          <a:xfrm rot="16200000">
            <a:off x="1922341" y="3255291"/>
            <a:ext cx="1689566" cy="3960838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1981217" y="4042168"/>
            <a:ext cx="14156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TROSJED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9" t="39396" r="11802" b="8873"/>
          <a:stretch/>
        </p:blipFill>
        <p:spPr>
          <a:xfrm>
            <a:off x="5942056" y="3807784"/>
            <a:ext cx="2647508" cy="2081324"/>
          </a:xfrm>
          <a:prstGeom prst="rect">
            <a:avLst/>
          </a:prstGeom>
        </p:spPr>
      </p:pic>
      <p:sp>
        <p:nvSpPr>
          <p:cNvPr id="14" name="Pravokutnik 13"/>
          <p:cNvSpPr/>
          <p:nvPr/>
        </p:nvSpPr>
        <p:spPr>
          <a:xfrm>
            <a:off x="7374583" y="3429001"/>
            <a:ext cx="135210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FOTELJA</a:t>
            </a:r>
          </a:p>
        </p:txBody>
      </p:sp>
    </p:spTree>
    <p:extLst>
      <p:ext uri="{BB962C8B-B14F-4D97-AF65-F5344CB8AC3E}">
        <p14:creationId xmlns:p14="http://schemas.microsoft.com/office/powerpoint/2010/main" val="73000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0" t="22300" r="39125" b="28428"/>
          <a:stretch/>
        </p:blipFill>
        <p:spPr>
          <a:xfrm>
            <a:off x="241478" y="1021456"/>
            <a:ext cx="2598314" cy="251252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2925045" y="1377469"/>
            <a:ext cx="16143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STOL I </a:t>
            </a:r>
          </a:p>
          <a:p>
            <a:r>
              <a:rPr lang="hr-HR" sz="2700" dirty="0">
                <a:solidFill>
                  <a:srgbClr val="C00000"/>
                </a:solidFill>
              </a:rPr>
              <a:t>SJEDALICE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3" t="26386" r="50845" b="51502"/>
          <a:stretch/>
        </p:blipFill>
        <p:spPr>
          <a:xfrm>
            <a:off x="5042079" y="857250"/>
            <a:ext cx="2248904" cy="2434108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7366646" y="1377469"/>
            <a:ext cx="128592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ORMAR</a:t>
            </a: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4" t="25905" r="51003" b="17853"/>
          <a:stretch/>
        </p:blipFill>
        <p:spPr>
          <a:xfrm rot="5400000">
            <a:off x="1774868" y="2356837"/>
            <a:ext cx="1448873" cy="4708835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738855" y="3502069"/>
            <a:ext cx="28550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ORMAR TROKRILNI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21611" r="65743" b="28213"/>
          <a:stretch/>
        </p:blipFill>
        <p:spPr>
          <a:xfrm rot="5400000">
            <a:off x="6282533" y="3386066"/>
            <a:ext cx="1783905" cy="2701712"/>
          </a:xfrm>
          <a:prstGeom prst="rect">
            <a:avLst/>
          </a:prstGeom>
        </p:spPr>
      </p:pic>
      <p:sp>
        <p:nvSpPr>
          <p:cNvPr id="15" name="Pravokutnik 14"/>
          <p:cNvSpPr/>
          <p:nvPr/>
        </p:nvSpPr>
        <p:spPr>
          <a:xfrm>
            <a:off x="6554605" y="3429001"/>
            <a:ext cx="97308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KADA</a:t>
            </a:r>
          </a:p>
        </p:txBody>
      </p:sp>
    </p:spTree>
    <p:extLst>
      <p:ext uri="{BB962C8B-B14F-4D97-AF65-F5344CB8AC3E}">
        <p14:creationId xmlns:p14="http://schemas.microsoft.com/office/powerpoint/2010/main" val="10963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2" t="25424" r="32157" b="24102"/>
          <a:stretch/>
        </p:blipFill>
        <p:spPr>
          <a:xfrm>
            <a:off x="492617" y="1011796"/>
            <a:ext cx="1361941" cy="2028424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724089" y="1096940"/>
            <a:ext cx="194328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WC ŠKOLJKA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3" t="35759" r="52428" b="25304"/>
          <a:stretch/>
        </p:blipFill>
        <p:spPr>
          <a:xfrm>
            <a:off x="4124459" y="1011796"/>
            <a:ext cx="2086379" cy="1564784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6445806" y="1551814"/>
            <a:ext cx="18861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UMIVAONIK</a:t>
            </a: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3" t="44893" r="8560" b="22179"/>
          <a:stretch/>
        </p:blipFill>
        <p:spPr>
          <a:xfrm>
            <a:off x="226919" y="3281698"/>
            <a:ext cx="2491640" cy="2202287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2673868" y="3665558"/>
            <a:ext cx="15023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PERILICA </a:t>
            </a:r>
          </a:p>
          <a:p>
            <a:r>
              <a:rPr lang="hr-HR" sz="2700" dirty="0">
                <a:solidFill>
                  <a:srgbClr val="C00000"/>
                </a:solidFill>
              </a:rPr>
              <a:t>RUBLJA</a:t>
            </a: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9" t="13407" r="53064" b="31313"/>
          <a:stretch/>
        </p:blipFill>
        <p:spPr>
          <a:xfrm rot="16200000">
            <a:off x="4721767" y="3196321"/>
            <a:ext cx="1540637" cy="2513096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6951263" y="3932717"/>
            <a:ext cx="154401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SUDOPER</a:t>
            </a:r>
          </a:p>
        </p:txBody>
      </p:sp>
    </p:spTree>
    <p:extLst>
      <p:ext uri="{BB962C8B-B14F-4D97-AF65-F5344CB8AC3E}">
        <p14:creationId xmlns:p14="http://schemas.microsoft.com/office/powerpoint/2010/main" val="38650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3" t="23260" r="15528" b="21700"/>
          <a:stretch/>
        </p:blipFill>
        <p:spPr>
          <a:xfrm>
            <a:off x="589209" y="934523"/>
            <a:ext cx="2376152" cy="221194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9" t="22059" r="13311" b="16411"/>
          <a:stretch/>
        </p:blipFill>
        <p:spPr>
          <a:xfrm>
            <a:off x="5186965" y="956256"/>
            <a:ext cx="2492063" cy="247274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3" t="19895" r="75234" b="64722"/>
          <a:stretch/>
        </p:blipFill>
        <p:spPr>
          <a:xfrm>
            <a:off x="936939" y="4266932"/>
            <a:ext cx="521594" cy="618186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827504" y="3146470"/>
            <a:ext cx="159825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ŠTEDNJAK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5605459" y="3429001"/>
            <a:ext cx="166795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HLADNJAK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1575982" y="4266932"/>
            <a:ext cx="148842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DIMNJAK</a:t>
            </a:r>
          </a:p>
        </p:txBody>
      </p:sp>
    </p:spTree>
    <p:extLst>
      <p:ext uri="{BB962C8B-B14F-4D97-AF65-F5344CB8AC3E}">
        <p14:creationId xmlns:p14="http://schemas.microsoft.com/office/powerpoint/2010/main" val="3688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3" t="23131" r="40966" b="47954"/>
          <a:stretch/>
        </p:blipFill>
        <p:spPr bwMode="auto">
          <a:xfrm>
            <a:off x="609031" y="1002692"/>
            <a:ext cx="2014538" cy="22936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8" t="24137" r="30217" b="13508"/>
          <a:stretch/>
        </p:blipFill>
        <p:spPr bwMode="auto">
          <a:xfrm>
            <a:off x="734047" y="3653978"/>
            <a:ext cx="1764506" cy="1771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4" t="19108" r="24760" b="46948"/>
          <a:stretch/>
        </p:blipFill>
        <p:spPr bwMode="auto">
          <a:xfrm>
            <a:off x="5913265" y="1146459"/>
            <a:ext cx="1978265" cy="18647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2916186" y="1308044"/>
            <a:ext cx="14237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 smtClean="0">
                <a:solidFill>
                  <a:srgbClr val="C00000"/>
                </a:solidFill>
              </a:rPr>
              <a:t>PERILICA</a:t>
            </a:r>
          </a:p>
          <a:p>
            <a:r>
              <a:rPr lang="hr-HR" sz="2700" dirty="0" smtClean="0">
                <a:solidFill>
                  <a:srgbClr val="C00000"/>
                </a:solidFill>
              </a:rPr>
              <a:t>POSUĐA</a:t>
            </a:r>
            <a:endParaRPr lang="hr-HR" sz="2700" dirty="0">
              <a:solidFill>
                <a:srgbClr val="C0000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6358945" y="3192313"/>
            <a:ext cx="14285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700" dirty="0" smtClean="0">
                <a:solidFill>
                  <a:srgbClr val="C00000"/>
                </a:solidFill>
              </a:rPr>
              <a:t>SUŠILICA</a:t>
            </a:r>
          </a:p>
          <a:p>
            <a:r>
              <a:rPr lang="hr-HR" sz="2700" dirty="0" smtClean="0">
                <a:solidFill>
                  <a:srgbClr val="C00000"/>
                </a:solidFill>
              </a:rPr>
              <a:t>RUBLJA</a:t>
            </a:r>
          </a:p>
        </p:txBody>
      </p:sp>
      <p:sp>
        <p:nvSpPr>
          <p:cNvPr id="9" name="Pravokutnik 8"/>
          <p:cNvSpPr/>
          <p:nvPr/>
        </p:nvSpPr>
        <p:spPr>
          <a:xfrm>
            <a:off x="2735499" y="4219642"/>
            <a:ext cx="24855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 smtClean="0">
                <a:solidFill>
                  <a:srgbClr val="C00000"/>
                </a:solidFill>
              </a:rPr>
              <a:t>KLIMATIZACIJSKI</a:t>
            </a:r>
          </a:p>
          <a:p>
            <a:r>
              <a:rPr lang="hr-HR" sz="2700" dirty="0" smtClean="0">
                <a:solidFill>
                  <a:srgbClr val="C00000"/>
                </a:solidFill>
              </a:rPr>
              <a:t>UREĐAJ</a:t>
            </a:r>
          </a:p>
        </p:txBody>
      </p:sp>
    </p:spTree>
    <p:extLst>
      <p:ext uri="{BB962C8B-B14F-4D97-AF65-F5344CB8AC3E}">
        <p14:creationId xmlns:p14="http://schemas.microsoft.com/office/powerpoint/2010/main" val="344945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8" t="18856" r="14673" b="36137"/>
          <a:stretch/>
        </p:blipFill>
        <p:spPr bwMode="auto">
          <a:xfrm>
            <a:off x="1237720" y="1029875"/>
            <a:ext cx="5869585" cy="38281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1852863" y="288758"/>
            <a:ext cx="559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C00000"/>
                </a:solidFill>
              </a:rPr>
              <a:t>KOTIRANJE U GRAĐEVINARSTVU</a:t>
            </a:r>
            <a:endParaRPr lang="hr-HR" sz="3200" dirty="0">
              <a:solidFill>
                <a:srgbClr val="C0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820312" y="4657961"/>
            <a:ext cx="22463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C00000"/>
                </a:solidFill>
              </a:rPr>
              <a:t>Mjerni broj ili mjera</a:t>
            </a:r>
          </a:p>
        </p:txBody>
      </p:sp>
      <p:sp>
        <p:nvSpPr>
          <p:cNvPr id="6" name="Strelica udesno 5"/>
          <p:cNvSpPr/>
          <p:nvPr/>
        </p:nvSpPr>
        <p:spPr>
          <a:xfrm rot="18693924">
            <a:off x="3444713" y="4446156"/>
            <a:ext cx="512818" cy="193157"/>
          </a:xfrm>
          <a:prstGeom prst="rightArrow">
            <a:avLst>
              <a:gd name="adj1" fmla="val 410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7" name="Pravokutnik 6"/>
          <p:cNvSpPr/>
          <p:nvPr/>
        </p:nvSpPr>
        <p:spPr>
          <a:xfrm>
            <a:off x="675236" y="5194235"/>
            <a:ext cx="14046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C00000"/>
                </a:solidFill>
              </a:rPr>
              <a:t>Mjerna crta</a:t>
            </a:r>
          </a:p>
        </p:txBody>
      </p:sp>
      <p:sp>
        <p:nvSpPr>
          <p:cNvPr id="8" name="Strelica udesno 7"/>
          <p:cNvSpPr/>
          <p:nvPr/>
        </p:nvSpPr>
        <p:spPr>
          <a:xfrm rot="17162927">
            <a:off x="1090130" y="4818834"/>
            <a:ext cx="844981" cy="193157"/>
          </a:xfrm>
          <a:prstGeom prst="rightArrow">
            <a:avLst>
              <a:gd name="adj1" fmla="val 410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9" name="Strelica udesno 8"/>
          <p:cNvSpPr/>
          <p:nvPr/>
        </p:nvSpPr>
        <p:spPr>
          <a:xfrm rot="16200000">
            <a:off x="5797059" y="4619821"/>
            <a:ext cx="512818" cy="193157"/>
          </a:xfrm>
          <a:prstGeom prst="rightArrow">
            <a:avLst>
              <a:gd name="adj1" fmla="val 410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0" name="Pravokutnik 9"/>
          <p:cNvSpPr/>
          <p:nvPr/>
        </p:nvSpPr>
        <p:spPr>
          <a:xfrm>
            <a:off x="5499726" y="4994180"/>
            <a:ext cx="1107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C00000"/>
                </a:solidFill>
              </a:rPr>
              <a:t>Mjernica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6558341" y="4772754"/>
            <a:ext cx="22280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000" dirty="0" smtClean="0">
                <a:solidFill>
                  <a:srgbClr val="C00000"/>
                </a:solidFill>
              </a:rPr>
              <a:t>Mjerno ograničenje</a:t>
            </a:r>
          </a:p>
        </p:txBody>
      </p:sp>
      <p:sp>
        <p:nvSpPr>
          <p:cNvPr id="13" name="Strelica udesno 12"/>
          <p:cNvSpPr/>
          <p:nvPr/>
        </p:nvSpPr>
        <p:spPr>
          <a:xfrm rot="14097570">
            <a:off x="6449356" y="4523578"/>
            <a:ext cx="554163" cy="193157"/>
          </a:xfrm>
          <a:prstGeom prst="rightArrow">
            <a:avLst>
              <a:gd name="adj1" fmla="val 410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4" name="TekstniOkvir 13"/>
          <p:cNvSpPr txBox="1"/>
          <p:nvPr/>
        </p:nvSpPr>
        <p:spPr>
          <a:xfrm>
            <a:off x="510363" y="5932967"/>
            <a:ext cx="8548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C00000"/>
                </a:solidFill>
              </a:rPr>
              <a:t>MJERA PREDSTAVLJA VELIČINU U CENTIMETRIMA !!!</a:t>
            </a:r>
            <a:endParaRPr lang="hr-H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/>
      <p:bldP spid="11" grpId="0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28301" t="4502" r="14555" b="9954"/>
          <a:stretch/>
        </p:blipFill>
        <p:spPr>
          <a:xfrm>
            <a:off x="1033412" y="128806"/>
            <a:ext cx="6685951" cy="60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451184" y="929439"/>
            <a:ext cx="7327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GRADITELJSTVO </a:t>
            </a:r>
            <a:r>
              <a:rPr lang="hr-HR" sz="2400" dirty="0"/>
              <a:t>je dio tehnike koja obuhvaća: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Planiranje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Projektiranje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Građenje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Održavanje građevine 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51184" y="2845348"/>
            <a:ext cx="3728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GRADITELJSTVO </a:t>
            </a:r>
            <a:r>
              <a:rPr lang="hr-HR" sz="2400" dirty="0"/>
              <a:t>se dijeli na :</a:t>
            </a:r>
          </a:p>
        </p:txBody>
      </p:sp>
      <p:sp>
        <p:nvSpPr>
          <p:cNvPr id="5" name="Pravokutnik 4"/>
          <p:cNvSpPr/>
          <p:nvPr/>
        </p:nvSpPr>
        <p:spPr>
          <a:xfrm>
            <a:off x="0" y="3283929"/>
            <a:ext cx="84905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Visokogradnju obuhvaća građevine koje se nalaze iznad tla: zgrade , kuće, silosi, vodotornjevi…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Niskogradnja je djelatnost u koju spadaju svi građevinski objekti koji se nalaze iznad  zemlje do 5 metara visine (putevi, mostovi, pruge, </a:t>
            </a:r>
            <a:r>
              <a:rPr lang="hr-HR" sz="2400" dirty="0" smtClean="0"/>
              <a:t>ulice, tuneli</a:t>
            </a:r>
            <a:r>
              <a:rPr lang="hr-HR" sz="2400" dirty="0"/>
              <a:t>, vijadukti…), ali i ispod nje (kanalizacijske i vodovodne cijevi, plinovod…). </a:t>
            </a:r>
          </a:p>
        </p:txBody>
      </p:sp>
    </p:spTree>
    <p:extLst>
      <p:ext uri="{BB962C8B-B14F-4D97-AF65-F5344CB8AC3E}">
        <p14:creationId xmlns:p14="http://schemas.microsoft.com/office/powerpoint/2010/main" val="12186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3" y="1030623"/>
            <a:ext cx="3818033" cy="3079781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056290" y="4284032"/>
            <a:ext cx="1404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VIJADUKT</a:t>
            </a:r>
            <a:endParaRPr lang="hr-HR" sz="24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147" y="1160035"/>
            <a:ext cx="3657600" cy="295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17" y="1164981"/>
            <a:ext cx="6750844" cy="4000500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7729472" y="2235424"/>
            <a:ext cx="940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MOST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0088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480989" y="1013293"/>
            <a:ext cx="7885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GRAĐEVINSKO ZEMLJIŠTE – </a:t>
            </a:r>
            <a:r>
              <a:rPr lang="hr-HR" sz="2400" dirty="0"/>
              <a:t>predviđeno urbanističkim planom</a:t>
            </a:r>
          </a:p>
        </p:txBody>
      </p:sp>
      <p:sp>
        <p:nvSpPr>
          <p:cNvPr id="3" name="Pravokutnik 2"/>
          <p:cNvSpPr/>
          <p:nvPr/>
        </p:nvSpPr>
        <p:spPr>
          <a:xfrm>
            <a:off x="480988" y="1451874"/>
            <a:ext cx="40599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INVESTITOR – </a:t>
            </a:r>
            <a:r>
              <a:rPr lang="hr-HR" sz="2400" dirty="0"/>
              <a:t>financira gradnju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80988" y="1890455"/>
            <a:ext cx="439761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PROJEKTIRANJE GRAĐEVINE: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Osmišljavanje (ideja  građevine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Oblik, konstrukcija, funkcija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Tehnički crtež</a:t>
            </a:r>
          </a:p>
        </p:txBody>
      </p:sp>
      <p:sp>
        <p:nvSpPr>
          <p:cNvPr id="5" name="Desna vitičasta zagrada 4"/>
          <p:cNvSpPr/>
          <p:nvPr/>
        </p:nvSpPr>
        <p:spPr>
          <a:xfrm>
            <a:off x="4985239" y="1982666"/>
            <a:ext cx="351692" cy="175846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6" name="Pravokutnik 5"/>
          <p:cNvSpPr/>
          <p:nvPr/>
        </p:nvSpPr>
        <p:spPr>
          <a:xfrm>
            <a:off x="5468816" y="2723397"/>
            <a:ext cx="21348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PROJEKTIRANJE</a:t>
            </a:r>
            <a:endParaRPr lang="hr-HR" sz="2400" dirty="0"/>
          </a:p>
        </p:txBody>
      </p:sp>
      <p:sp>
        <p:nvSpPr>
          <p:cNvPr id="7" name="Pravokutnik 6"/>
          <p:cNvSpPr/>
          <p:nvPr/>
        </p:nvSpPr>
        <p:spPr>
          <a:xfrm>
            <a:off x="269973" y="3967824"/>
            <a:ext cx="8002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PROJEKT – </a:t>
            </a:r>
            <a:r>
              <a:rPr lang="hr-HR" sz="2400" dirty="0"/>
              <a:t>stručno razrađen plan prema kojem se gradi zgrada.</a:t>
            </a:r>
          </a:p>
        </p:txBody>
      </p:sp>
    </p:spTree>
    <p:extLst>
      <p:ext uri="{BB962C8B-B14F-4D97-AF65-F5344CB8AC3E}">
        <p14:creationId xmlns:p14="http://schemas.microsoft.com/office/powerpoint/2010/main" val="37986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14300" y="956143"/>
            <a:ext cx="85285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PROJEKTIRANJE:</a:t>
            </a:r>
          </a:p>
          <a:p>
            <a:pPr marL="385763" indent="-385763">
              <a:buFont typeface="+mj-lt"/>
              <a:buAutoNum type="arabicPeriod"/>
            </a:pPr>
            <a:r>
              <a:rPr lang="hr-HR" sz="2400" dirty="0">
                <a:solidFill>
                  <a:srgbClr val="C00000"/>
                </a:solidFill>
              </a:rPr>
              <a:t>IDEJNI PROJEKT (veličina, oblik, raspored prostorija, </a:t>
            </a:r>
          </a:p>
          <a:p>
            <a:pPr lvl="7"/>
            <a:r>
              <a:rPr lang="hr-HR" sz="2400" dirty="0" err="1">
                <a:solidFill>
                  <a:srgbClr val="C00000"/>
                </a:solidFill>
              </a:rPr>
              <a:t>orijentacja</a:t>
            </a:r>
            <a:r>
              <a:rPr lang="hr-HR" sz="2400" dirty="0">
                <a:solidFill>
                  <a:srgbClr val="C00000"/>
                </a:solidFill>
              </a:rPr>
              <a:t> u prostoru)</a:t>
            </a:r>
          </a:p>
          <a:p>
            <a:pPr marL="385763" indent="-385763">
              <a:buFont typeface="+mj-lt"/>
              <a:buAutoNum type="arabicPeriod"/>
            </a:pPr>
            <a:r>
              <a:rPr lang="hr-HR" sz="2400" dirty="0">
                <a:solidFill>
                  <a:srgbClr val="C00000"/>
                </a:solidFill>
              </a:rPr>
              <a:t>GLAVNI PROJEKT: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hr-HR" sz="2400" dirty="0"/>
              <a:t>crteži instalacija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hr-HR" sz="2400" dirty="0"/>
              <a:t>materijali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hr-HR" sz="2400" dirty="0"/>
              <a:t>vanjska oplata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hr-HR" sz="2400" dirty="0"/>
              <a:t>izolacija</a:t>
            </a:r>
          </a:p>
          <a:p>
            <a:pPr marL="385763" indent="-385763">
              <a:buFont typeface="Arial" panose="020B0604020202020204" pitchFamily="34" charset="0"/>
              <a:buChar char="•"/>
            </a:pPr>
            <a:r>
              <a:rPr lang="hr-HR" sz="2400" dirty="0"/>
              <a:t>troškovnik</a:t>
            </a:r>
          </a:p>
          <a:p>
            <a:r>
              <a:rPr lang="hr-HR" sz="2400" dirty="0">
                <a:solidFill>
                  <a:srgbClr val="C00000"/>
                </a:solidFill>
              </a:rPr>
              <a:t>3. IZVEDBENI PROJEKT</a:t>
            </a:r>
          </a:p>
          <a:p>
            <a:pPr marL="385763" indent="-385763">
              <a:buFont typeface="+mj-lt"/>
              <a:buAutoNum type="arabicPeriod"/>
            </a:pPr>
            <a:endParaRPr lang="hr-HR" sz="2400" dirty="0">
              <a:solidFill>
                <a:srgbClr val="C00000"/>
              </a:solidFill>
            </a:endParaRPr>
          </a:p>
        </p:txBody>
      </p:sp>
      <p:sp>
        <p:nvSpPr>
          <p:cNvPr id="3" name="Desna vitičasta zagrada 2"/>
          <p:cNvSpPr/>
          <p:nvPr/>
        </p:nvSpPr>
        <p:spPr>
          <a:xfrm rot="5400000">
            <a:off x="3866159" y="842124"/>
            <a:ext cx="594000" cy="809771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924269" y="5187983"/>
            <a:ext cx="6032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PROJEKTNA DOKUMENTACIJA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901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199278" y="1401594"/>
            <a:ext cx="1021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solidFill>
                  <a:srgbClr val="C00000"/>
                </a:solidFill>
              </a:rPr>
              <a:t>VRATA</a:t>
            </a:r>
          </a:p>
        </p:txBody>
      </p:sp>
      <p:pic>
        <p:nvPicPr>
          <p:cNvPr id="14" name="Slika 13"/>
          <p:cNvPicPr/>
          <p:nvPr/>
        </p:nvPicPr>
        <p:blipFill rotWithShape="1">
          <a:blip r:embed="rId2"/>
          <a:srcRect l="35547" t="11101" r="14442" b="13086"/>
          <a:stretch/>
        </p:blipFill>
        <p:spPr bwMode="auto">
          <a:xfrm>
            <a:off x="358699" y="1432105"/>
            <a:ext cx="2159318" cy="2618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Pravokutnik 14"/>
          <p:cNvSpPr/>
          <p:nvPr/>
        </p:nvSpPr>
        <p:spPr>
          <a:xfrm>
            <a:off x="3035342" y="3221576"/>
            <a:ext cx="1021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C00000"/>
                </a:solidFill>
              </a:rPr>
              <a:t>širina</a:t>
            </a:r>
            <a:endParaRPr lang="hr-HR" sz="2400" dirty="0">
              <a:solidFill>
                <a:srgbClr val="C00000"/>
              </a:solidFill>
            </a:endParaRPr>
          </a:p>
        </p:txBody>
      </p:sp>
      <p:sp>
        <p:nvSpPr>
          <p:cNvPr id="16" name="Pravokutnik 15"/>
          <p:cNvSpPr/>
          <p:nvPr/>
        </p:nvSpPr>
        <p:spPr>
          <a:xfrm>
            <a:off x="3872682" y="2482328"/>
            <a:ext cx="10217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rgbClr val="C00000"/>
                </a:solidFill>
              </a:rPr>
              <a:t>Visina</a:t>
            </a:r>
            <a:endParaRPr lang="hr-HR" sz="2400" dirty="0">
              <a:solidFill>
                <a:srgbClr val="C00000"/>
              </a:solidFill>
            </a:endParaRPr>
          </a:p>
        </p:txBody>
      </p:sp>
      <p:sp>
        <p:nvSpPr>
          <p:cNvPr id="9" name="Strelica udesno 8"/>
          <p:cNvSpPr/>
          <p:nvPr/>
        </p:nvSpPr>
        <p:spPr>
          <a:xfrm>
            <a:off x="1705132" y="2571749"/>
            <a:ext cx="2066768" cy="241757"/>
          </a:xfrm>
          <a:prstGeom prst="rightArrow">
            <a:avLst>
              <a:gd name="adj1" fmla="val 4553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pic>
        <p:nvPicPr>
          <p:cNvPr id="17" name="Slika 16"/>
          <p:cNvPicPr/>
          <p:nvPr/>
        </p:nvPicPr>
        <p:blipFill rotWithShape="1">
          <a:blip r:embed="rId3"/>
          <a:srcRect l="36731" t="12437" r="16722" b="15003"/>
          <a:stretch/>
        </p:blipFill>
        <p:spPr bwMode="auto">
          <a:xfrm>
            <a:off x="5940104" y="2796800"/>
            <a:ext cx="2010251" cy="2507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trelica udesno 9"/>
          <p:cNvSpPr/>
          <p:nvPr/>
        </p:nvSpPr>
        <p:spPr>
          <a:xfrm rot="11185257">
            <a:off x="4000993" y="3585375"/>
            <a:ext cx="2595233" cy="193157"/>
          </a:xfrm>
          <a:prstGeom prst="rightArrow">
            <a:avLst>
              <a:gd name="adj1" fmla="val 410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8" name="Strelica udesno 17"/>
          <p:cNvSpPr/>
          <p:nvPr/>
        </p:nvSpPr>
        <p:spPr>
          <a:xfrm rot="12014942">
            <a:off x="4632617" y="3078448"/>
            <a:ext cx="2511094" cy="142594"/>
          </a:xfrm>
          <a:prstGeom prst="rightArrow">
            <a:avLst>
              <a:gd name="adj1" fmla="val 4100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1" name="Strelica udesno 10"/>
          <p:cNvSpPr/>
          <p:nvPr/>
        </p:nvSpPr>
        <p:spPr>
          <a:xfrm rot="1299934">
            <a:off x="1315012" y="3159210"/>
            <a:ext cx="1722121" cy="180454"/>
          </a:xfrm>
          <a:prstGeom prst="rightArrow">
            <a:avLst>
              <a:gd name="adj1" fmla="val 4553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</p:spTree>
    <p:extLst>
      <p:ext uri="{BB962C8B-B14F-4D97-AF65-F5344CB8AC3E}">
        <p14:creationId xmlns:p14="http://schemas.microsoft.com/office/powerpoint/2010/main" val="373087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9" grpId="0" animBg="1"/>
      <p:bldP spid="10" grpId="0" animBg="1"/>
      <p:bldP spid="1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3" t="13939" r="12271" b="9327"/>
          <a:stretch/>
        </p:blipFill>
        <p:spPr>
          <a:xfrm>
            <a:off x="222161" y="857250"/>
            <a:ext cx="4588099" cy="297502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t="12674" r="16286" b="9097"/>
          <a:stretch/>
        </p:blipFill>
        <p:spPr>
          <a:xfrm>
            <a:off x="4276500" y="3051772"/>
            <a:ext cx="4665371" cy="3032975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1021629" y="4294690"/>
            <a:ext cx="281660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DVOKRILNA VRATA</a:t>
            </a:r>
          </a:p>
        </p:txBody>
      </p:sp>
    </p:spTree>
    <p:extLst>
      <p:ext uri="{BB962C8B-B14F-4D97-AF65-F5344CB8AC3E}">
        <p14:creationId xmlns:p14="http://schemas.microsoft.com/office/powerpoint/2010/main" val="8794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0" t="35910" r="24678" b="45989"/>
          <a:stretch/>
        </p:blipFill>
        <p:spPr>
          <a:xfrm>
            <a:off x="925032" y="1056611"/>
            <a:ext cx="3429000" cy="70174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4872369" y="2608481"/>
            <a:ext cx="13458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PROZOR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 t="21101" r="11575" b="40230"/>
          <a:stretch/>
        </p:blipFill>
        <p:spPr>
          <a:xfrm>
            <a:off x="725671" y="2101259"/>
            <a:ext cx="4146698" cy="1499192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4804162" y="1279411"/>
            <a:ext cx="215995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KLIZNA VRATA</a:t>
            </a:r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78" t="21307" r="22435" b="25215"/>
          <a:stretch/>
        </p:blipFill>
        <p:spPr>
          <a:xfrm>
            <a:off x="925032" y="3791836"/>
            <a:ext cx="1858040" cy="2073349"/>
          </a:xfrm>
          <a:prstGeom prst="rect">
            <a:avLst/>
          </a:prstGeom>
        </p:spPr>
      </p:pic>
      <p:sp>
        <p:nvSpPr>
          <p:cNvPr id="12" name="Pravokutnik 11"/>
          <p:cNvSpPr/>
          <p:nvPr/>
        </p:nvSpPr>
        <p:spPr>
          <a:xfrm>
            <a:off x="3383812" y="4923721"/>
            <a:ext cx="29947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700" dirty="0">
                <a:solidFill>
                  <a:srgbClr val="C00000"/>
                </a:solidFill>
              </a:rPr>
              <a:t>PROZOR BALKONSKI</a:t>
            </a:r>
          </a:p>
        </p:txBody>
      </p:sp>
    </p:spTree>
    <p:extLst>
      <p:ext uri="{BB962C8B-B14F-4D97-AF65-F5344CB8AC3E}">
        <p14:creationId xmlns:p14="http://schemas.microsoft.com/office/powerpoint/2010/main" val="72217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HNIČKO CRTANJE U GRADITELJSTVU" id="{0D6E37FF-0268-48FC-85EE-8F4C70163CD3}" vid="{26559445-AA04-459A-AEE1-36868CA62CEA}"/>
    </a:ext>
  </a:extLst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HNIČKO CRTANJE U GRADITELJSTVU" id="{0D6E37FF-0268-48FC-85EE-8F4C70163CD3}" vid="{2B24F5C9-57CC-4BD4-AB4B-811C5F5B7F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TEHNIČKO CRTANJE U GRADITELJSTVU</Template>
  <TotalTime>636</TotalTime>
  <Words>164</Words>
  <Application>Microsoft Office PowerPoint</Application>
  <PresentationFormat>Prikaz na zaslonu (4:3)</PresentationFormat>
  <Paragraphs>67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Retrospektiva</vt:lpstr>
      <vt:lpstr>Prilagođeni dizajn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Mateo</dc:creator>
  <cp:lastModifiedBy>Windows korisnik</cp:lastModifiedBy>
  <cp:revision>37</cp:revision>
  <dcterms:created xsi:type="dcterms:W3CDTF">2020-10-25T15:36:17Z</dcterms:created>
  <dcterms:modified xsi:type="dcterms:W3CDTF">2021-10-29T08:10:43Z</dcterms:modified>
</cp:coreProperties>
</file>