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311" r:id="rId7"/>
    <p:sldId id="313" r:id="rId8"/>
    <p:sldId id="312" r:id="rId9"/>
    <p:sldId id="314" r:id="rId10"/>
    <p:sldId id="315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16" r:id="rId57"/>
    <p:sldId id="309" r:id="rId5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111D-DF42-4BD4-828C-531E4930B12E}" type="datetimeFigureOut">
              <a:rPr lang="hr-HR" smtClean="0"/>
              <a:t>2.6.2026.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5ACB-AC52-4A4B-B107-9E713DBAE3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502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111D-DF42-4BD4-828C-531E4930B12E}" type="datetimeFigureOut">
              <a:rPr lang="hr-HR" smtClean="0"/>
              <a:t>2.6.2026.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5ACB-AC52-4A4B-B107-9E713DBAE3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801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111D-DF42-4BD4-828C-531E4930B12E}" type="datetimeFigureOut">
              <a:rPr lang="hr-HR" smtClean="0"/>
              <a:t>2.6.2026.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5ACB-AC52-4A4B-B107-9E713DBAE3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487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111D-DF42-4BD4-828C-531E4930B12E}" type="datetimeFigureOut">
              <a:rPr lang="hr-HR" smtClean="0"/>
              <a:t>2.6.2026.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5ACB-AC52-4A4B-B107-9E713DBAE3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452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111D-DF42-4BD4-828C-531E4930B12E}" type="datetimeFigureOut">
              <a:rPr lang="hr-HR" smtClean="0"/>
              <a:t>2.6.2026.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5ACB-AC52-4A4B-B107-9E713DBAE3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297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111D-DF42-4BD4-828C-531E4930B12E}" type="datetimeFigureOut">
              <a:rPr lang="hr-HR" smtClean="0"/>
              <a:t>2.6.2026.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5ACB-AC52-4A4B-B107-9E713DBAE3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870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111D-DF42-4BD4-828C-531E4930B12E}" type="datetimeFigureOut">
              <a:rPr lang="hr-HR" smtClean="0"/>
              <a:t>2.6.2026.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5ACB-AC52-4A4B-B107-9E713DBAE3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918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111D-DF42-4BD4-828C-531E4930B12E}" type="datetimeFigureOut">
              <a:rPr lang="hr-HR" smtClean="0"/>
              <a:t>2.6.2026.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5ACB-AC52-4A4B-B107-9E713DBAE3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677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111D-DF42-4BD4-828C-531E4930B12E}" type="datetimeFigureOut">
              <a:rPr lang="hr-HR" smtClean="0"/>
              <a:t>2.6.2026.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5ACB-AC52-4A4B-B107-9E713DBAE3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194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111D-DF42-4BD4-828C-531E4930B12E}" type="datetimeFigureOut">
              <a:rPr lang="hr-HR" smtClean="0"/>
              <a:t>2.6.2026.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5ACB-AC52-4A4B-B107-9E713DBAE3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230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111D-DF42-4BD4-828C-531E4930B12E}" type="datetimeFigureOut">
              <a:rPr lang="hr-HR" smtClean="0"/>
              <a:t>2.6.2026.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5ACB-AC52-4A4B-B107-9E713DBAE3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213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F111D-DF42-4BD4-828C-531E4930B12E}" type="datetimeFigureOut">
              <a:rPr lang="hr-HR" smtClean="0"/>
              <a:t>2.6.2026.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35ACB-AC52-4A4B-B107-9E713DBAE3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139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e86848fc-f4a5-4de7-975a-356622512af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mis.element.hr/fajli/195/30-02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2538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r-HR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GEOMETRIJSKE KONSTRUKCIJE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hr-HR" dirty="0"/>
          </a:p>
          <a:p>
            <a:pPr algn="r"/>
            <a:endParaRPr lang="hr-HR" dirty="0"/>
          </a:p>
          <a:p>
            <a:pPr algn="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Marko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Višić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412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5793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OSNOVNE KONSTRUKCIJE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3416"/>
                <a:ext cx="10515600" cy="57445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Dijeljenje dužine u zadanom omjeru </a:t>
                </a:r>
                <a:endParaRPr lang="hr-H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Neka je dana dužina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koju treba podijeliti u omjeru na primjer u omjeru 2 : 3.</a:t>
                </a:r>
              </a:p>
              <a:p>
                <a:pPr marL="0" indent="0"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Nacrtajmo </a:t>
                </a:r>
                <a:r>
                  <a:rPr lang="hr-HR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polupravac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iz točke A, na kojem ne leži naša dužina.</a:t>
                </a:r>
              </a:p>
              <a:p>
                <a:pPr marL="0" indent="0"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Nanesimo na taj </a:t>
                </a:r>
                <a:r>
                  <a:rPr lang="hr-HR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polupravac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počevši od A,  2 + 3 = 5  puta jednaku dužinu šestarom i dobijemo točke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Spojimo dužinom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B, te konstruirajmo paralelu sa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r-H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hr-H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 točki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r-HR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paralela siječe dužinu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 točki C tako da je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d>
                    <m:r>
                      <a:rPr lang="hr-H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:</m:t>
                    </m:r>
                    <m:d>
                      <m:dPr>
                        <m:begChr m:val="|"/>
                        <m:endChr m:val="|"/>
                        <m:ctrlP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hr-H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 :3</m:t>
                    </m:r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3416"/>
                <a:ext cx="10515600" cy="5744584"/>
              </a:xfrm>
              <a:blipFill>
                <a:blip r:embed="rId3"/>
                <a:stretch>
                  <a:fillRect l="-1449" t="-2229" r="-34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86" y="3752193"/>
            <a:ext cx="4904407" cy="293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4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5793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EUKLIDSKE KONSTRUKCIJE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0918"/>
            <a:ext cx="10515600" cy="521745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hr-HR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Svaki slijed od konačno mnogo izvedenih osnovnih konstrukcija, koje se izvode koristeći samo jednobridno ravnalo i šestar, zvat ćemo </a:t>
            </a:r>
            <a:r>
              <a:rPr lang="hr-HR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konstrukcijom pomoću ravnala i šestara</a:t>
            </a:r>
            <a:r>
              <a:rPr lang="hr-H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odnosno </a:t>
            </a:r>
            <a:r>
              <a:rPr lang="hr-HR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euklidskom konstrukcijom</a:t>
            </a:r>
            <a:r>
              <a:rPr lang="hr-H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53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5793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KONSTRUKTIVNI ZADACI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0918"/>
            <a:ext cx="10515600" cy="547564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zadaci koje rješavamo postupkom konstrukcije</a:t>
            </a:r>
          </a:p>
          <a:p>
            <a:pPr>
              <a:lnSpc>
                <a:spcPct val="150000"/>
              </a:lnSpc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RJEŠENJE KONSTRUKTIVNOG ZADATKA</a:t>
            </a:r>
            <a:endParaRPr lang="hr-HR" b="1" dirty="0"/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svaki lik koji zadovoljava postavljene uvjete 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Riješiti konstruktivni zadatak znači svesti taj zadatak na konačan broj osnovnih konstrukcija ili već riješenih zadataka </a:t>
            </a:r>
          </a:p>
          <a:p>
            <a:pPr>
              <a:lnSpc>
                <a:spcPct val="150000"/>
              </a:lnSpc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Konstruktivni zadatak može biti: 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Rješiv ili ne rješiv, a ako je rješiv, onda rješenje može biti jedinstveno ili       može postojati više rješenja</a:t>
            </a:r>
            <a:endParaRPr lang="hr-HR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73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45" y="365125"/>
            <a:ext cx="11370833" cy="925793"/>
          </a:xfrm>
        </p:spPr>
        <p:txBody>
          <a:bodyPr>
            <a:normAutofit fontScale="90000"/>
          </a:bodyPr>
          <a:lstStyle/>
          <a:p>
            <a:r>
              <a:rPr lang="hr-H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ČETIRI KORAKA RJEŠAVANJA KONSTRUKTIVNIH ZADATAKA: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81" y="1183341"/>
            <a:ext cx="11005073" cy="5583219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ANALIZA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traženje načina rješavanja toga zadatka tj. proces njegovog svođenja na osnovne konstrukcije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2"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KONSTRUKCIJA</a:t>
            </a: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izvodi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provedene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analize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DOKAZ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dokazuje se da konstruirani lik zadovoljava postavljene uvjete i da je svaki korak u konstrukciji moguć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RASPRAVA (DISKUSIJA)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odgovaramo na pitanja o mogućnosti izvođenja konstrukcije na odabran način, uvjetima rješivosti, o broju rješenja za svaki izbor danih veličina i ....</a:t>
            </a:r>
          </a:p>
        </p:txBody>
      </p:sp>
    </p:spTree>
    <p:extLst>
      <p:ext uri="{BB962C8B-B14F-4D97-AF65-F5344CB8AC3E}">
        <p14:creationId xmlns:p14="http://schemas.microsoft.com/office/powerpoint/2010/main" val="227911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45" y="365125"/>
            <a:ext cx="11370833" cy="925793"/>
          </a:xfrm>
        </p:spPr>
        <p:txBody>
          <a:bodyPr>
            <a:normAutofit/>
          </a:bodyPr>
          <a:lstStyle/>
          <a:p>
            <a:r>
              <a:rPr lang="hr-H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METODE RJEŠAVANJA KONSTRUKTIVNIH ZADATAKA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81" y="1183341"/>
            <a:ext cx="11005073" cy="5583219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PRESJEKA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POMOĆNIH LIKOVA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OSNE SIMETRIJE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 CENTRALNE SIMETRIJE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ROTACIJE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TRANSLACIJE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lnSpc>
                <a:spcPct val="150000"/>
              </a:lnSpc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89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172122"/>
            <a:ext cx="11370833" cy="914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PRESJEKA (metoda geometrijskih mjesta točaka)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81" y="1183341"/>
            <a:ext cx="11005073" cy="55832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Koraci: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Zadaća se svodi na konstrukciju jedne točke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Uvjet se rastavlja na dva dijela 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od kojih se svaki svodi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jednu krivulju za traženu točku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Tražena točka je sjecište dobivenih krivulja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bi konstrukcija bila elementarna, nužno je da svaka od dobivenih krivulja bude pravac ili kružnica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11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PRESJEKA (metoda geometrijskih mjesta točaka)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Zadatak 1.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Konstruiraj trokut ABC kojemu su zadane duljine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dviju njegovih stranica i duljina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visine iz vrha A.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Analiza.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(skica)</a:t>
                </a:r>
                <a:endParaRPr lang="hr-H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	        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Lako se konstruiraju vrhovi B i C traženog trokuta.</a:t>
                </a:r>
                <a:endParaRPr lang="hr-HR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Treći vrh A mora zadovoljavati sljedeća dva uvjeta:</a:t>
                </a:r>
                <a:r>
                  <a:rPr lang="hr-H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                  1. Točka A mora biti udaljena od točke C za duljinu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        2. Točka A mora biti udaljena od pravca BC za duljinu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Skup svih točaka koje zadovoljavaju prvi uvjet je kružnica sa središtem u točki C i polumjera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Skup svih točaka koje zadovoljavaju drugi uvjet su dva pravca paralelna s pravcem BC i od njega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udaljena za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  <a:blipFill rotWithShape="0">
                <a:blip r:embed="rId3"/>
                <a:stretch>
                  <a:fillRect l="-980" t="-1638" r="-21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00" y="2488120"/>
            <a:ext cx="4057499" cy="21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2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977" y="2548062"/>
            <a:ext cx="5854779" cy="3938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PRESJEKA (metoda geometrijskih mjesta točaka)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Zadatak 1.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Konstruiraj trokut ABC kojemu su zadane duljine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dviju njegovih stranica i duljina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visine iz vrha A.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Konstrukcija.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Stranica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B, </a:t>
                </a:r>
                <a:r>
                  <a:rPr lang="hr-HR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polupravac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BD, C = BD </a:t>
                </a:r>
                <a14:m>
                  <m:oMath xmlns:m="http://schemas.openxmlformats.org/officeDocument/2006/math">
                    <m:r>
                      <a:rPr lang="hr-H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hr-HR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r-HR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,a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	</a:t>
                </a: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  <a:blipFill rotWithShape="0">
                <a:blip r:embed="rId4"/>
                <a:stretch>
                  <a:fillRect l="-1089" t="-109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45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PRESJEKA (metoda geometrijskih mjesta točaka)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Zadatak 1.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Konstruiraj trokut ABC kojemu su zadane duljine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dviju njegovih stranica i duljina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visine iz vrha A.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Konstrukcija.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Kružnica 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(C,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b).</a:t>
                </a: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	</a:t>
                </a: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  <a:blipFill rotWithShape="0">
                <a:blip r:embed="rId3"/>
                <a:stretch>
                  <a:fillRect l="-1089" t="-109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043" y="2548062"/>
            <a:ext cx="6959350" cy="39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5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PRESJEKA (metoda geometrijskih mjesta točaka)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Zadatak 1.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Konstruiraj trokut ABC kojemu su zadane duljine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dviju njegovih stranica i duljina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visine iz vrha A.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Konstrukcija.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Okomica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točkom C na pravac BC,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P, Q</a:t>
                </a:r>
                <a14:m>
                  <m:oMath xmlns:m="http://schemas.openxmlformats.org/officeDocument/2006/math">
                    <m:r>
                      <a:rPr lang="hr-HR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r-H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hr-H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	</a:t>
                </a: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  <a:blipFill rotWithShape="0">
                <a:blip r:embed="rId3"/>
                <a:stretch>
                  <a:fillRect l="-1089" t="-109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024" y="2348715"/>
            <a:ext cx="6580809" cy="450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8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5793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GEOMETRIJSKE KONSTRUKCIJE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0918"/>
            <a:ext cx="10515600" cy="4886045"/>
          </a:xfrm>
        </p:spPr>
        <p:txBody>
          <a:bodyPr/>
          <a:lstStyle/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dio geometrije u ravnini (planimetrije) koji planimetrijske probleme rješava konstruktivnom metodom</a:t>
            </a:r>
          </a:p>
        </p:txBody>
      </p:sp>
    </p:spTree>
    <p:extLst>
      <p:ext uri="{BB962C8B-B14F-4D97-AF65-F5344CB8AC3E}">
        <p14:creationId xmlns:p14="http://schemas.microsoft.com/office/powerpoint/2010/main" val="388453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PRESJEKA (metoda geometrijskih mjesta točaka)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Zadatak 1.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Konstruiraj trokut ABC kojemu su zadane duljine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dviju njegovih stranica i duljina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visine iz vrha A.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Konstrukcija.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Pravci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točkama P i Q paralelni 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pravcem BC.</a:t>
                </a:r>
                <a:r>
                  <a:rPr lang="hr-H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  <a:blipFill rotWithShape="0">
                <a:blip r:embed="rId3"/>
                <a:stretch>
                  <a:fillRect l="-1089" t="-109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008" y="2226795"/>
            <a:ext cx="7460817" cy="450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PRESJEKA (metoda geometrijskih mjesta točaka)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Zadatak 1.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Konstruiraj trokut ABC kojemu su zadane duljine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dviju njegovih stranica i duljina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visine iz vrha A.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Konstrukcija.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Vrh A: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hr-H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(C,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14:m>
                  <m:oMath xmlns:m="http://schemas.openxmlformats.org/officeDocument/2006/math"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(C,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  <a:blipFill rotWithShape="0">
                <a:blip r:embed="rId3"/>
                <a:stretch>
                  <a:fillRect l="-1089" t="-109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065" y="2086588"/>
            <a:ext cx="6822888" cy="477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1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PRESJEKA (metoda geometrijskih mjesta točaka)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Zadatak 1.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Konstruiraj trokut ABC kojemu su zadane duljine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dviju njegovih stranica i duljina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visine iz vrha A.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Konstrukcija.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Rješenja: trokuti BC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BC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                                          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  <a:blipFill rotWithShape="0">
                <a:blip r:embed="rId3"/>
                <a:stretch>
                  <a:fillRect l="-1089" t="-109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934" y="2263378"/>
            <a:ext cx="6492992" cy="404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4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PRESJEKA (metoda geometrijskih mjesta točaka)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Zadatak 1.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Konstruiraj trokut ABC kojemu su zadane duljine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dviju njegovih stranica i duljina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visine iz vrha A.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Dokaz.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temelju analize očit.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  <a:blipFill rotWithShape="0">
                <a:blip r:embed="rId3"/>
                <a:stretch>
                  <a:fillRect l="-1089" t="-109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13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PRESJEKA (metoda geometrijskih mjesta točaka)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Zadatak 1.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Konstruiraj trokut ABC kojemu su zadane duljine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dviju njegovih stranica i duljina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visine iz vrha A.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Rasprava.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Zadatak ima 0, 2 ili 4 rješenja, u ovisnosti o tome je li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manji, jednak ili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veći 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slučaju kad zadatak ima 2 ili 4 rješenja, po dva rješenja su sukladna,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što znači da zadatak ima 1 ili 2 bitno različita rješenja.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Sukladna rješenja obično se ne promatraju.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  <a:blipFill rotWithShape="0">
                <a:blip r:embed="rId3"/>
                <a:stretch>
                  <a:fillRect l="-1089" t="-109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34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POMOĆNIH LIKOVA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01" y="903642"/>
            <a:ext cx="11187952" cy="55832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Često se koristi dio konstrukcije kako bi se dobio neki pomoćni lik čiju konstrukciju na temelju poznatih činjenica nije teško provesti 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njih dolazimo produživanjem ili skraćivanjem neke dužine, povlačenjem dodatnih dužina, paralela ili okomica ... 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Nakon konstrukcije pomoćnog lika na lako uočljiv način slijedi    konstrukcija traženog lika </a:t>
            </a:r>
          </a:p>
          <a:p>
            <a:pPr marL="0" indent="0">
              <a:lnSpc>
                <a:spcPct val="100000"/>
              </a:lnSpc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9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POMOĆNIH LIKOVA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01" y="903642"/>
            <a:ext cx="11187952" cy="558321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Zadatak 2.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Konstruiraj kvadrat ABCD  kojemu je zadan zbroj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duljine stranice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duljine dijagonale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Neka je ABCD traženi kvadrat kojemu je duljina stranice 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duljina dijagonale 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bismo otkrili konstrukciju ovog kvadrata, crtež trebamo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nadopuniti, tako da se na njemu pojavi pomoćni lik u kojemu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jedan element dužina zadane duljine 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+ d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je moguće načiniti na dva načina: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produživanjem dijagonale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produživanjem stranice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597" y="2175341"/>
            <a:ext cx="3409782" cy="348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POMOĆNIH LIKOVA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Zadatak 2.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Konstruiraj kvadrat ABCD  kojemu je zadan zbroj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duljine stranice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duljine dijagonale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Analiza.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Produžimo dijagonalu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za dužinu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duljine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Promatrajmo trokute BCE i ABE.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Trokut BCE je jednakokračan i kutovi su mu </a:t>
                </a:r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135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r-HR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22.5</m:t>
                    </m:r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r-HR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22.5</m:t>
                    </m:r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Trokut ABE ima s kvadratom zajedničku stranicu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može se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konstruirati jer mu je poznato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d>
                    <m:r>
                      <a:rPr lang="hr-H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∢</m:t>
                        </m:r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𝐵𝐴𝐸</m:t>
                        </m:r>
                      </m:e>
                    </m:d>
                    <m:r>
                      <a:rPr lang="hr-H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=45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∢</m:t>
                        </m:r>
                        <m:r>
                          <a:rPr lang="hr-H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𝐴𝐸𝐵</m:t>
                        </m:r>
                      </m:e>
                    </m:d>
                    <m:r>
                      <a:rPr lang="hr-HR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22.5</m:t>
                    </m:r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Taj je trokut </a:t>
                </a:r>
                <a:r>
                  <a:rPr lang="hr-H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pomoćni lik 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koji omogućuje konstrukciju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kvadrata ABCD.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0000"/>
                  </a:lnSpc>
                  <a:buAutoNum type="arabicPeriod"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  <a:blipFill rotWithShape="0">
                <a:blip r:embed="rId3"/>
                <a:stretch>
                  <a:fillRect l="-1089" t="-109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338" y="1473799"/>
            <a:ext cx="4911177" cy="510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7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POMOĆNIH LIKOVA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Zadatak 2.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Konstruiraj kvadrat ABCD  kojemu je zadan zbroj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duljine stranice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duljine dijagonale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Analiza.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Produžimo stranicu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za dužinu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𝐴𝐹</m:t>
                        </m:r>
                      </m:e>
                    </m:acc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duljine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Promatrajmo trokute ACF i BCF.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Trokut ACF je jednakokračan i kutovi su mu </a:t>
                </a:r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135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r-HR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22.5</m:t>
                    </m:r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r-HR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22.5</m:t>
                    </m:r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Trokut BCF je pravokutan, ima s kvadratom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zajedničku stranicu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može se konstruirati jer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 je poznato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𝐵𝐹</m:t>
                        </m:r>
                      </m:e>
                    </m:d>
                    <m:r>
                      <a:rPr lang="hr-H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∢</m:t>
                        </m:r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𝐵𝐹𝐶</m:t>
                        </m:r>
                      </m:e>
                    </m:d>
                    <m:r>
                      <a:rPr lang="hr-H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r-HR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22.5</m:t>
                    </m:r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Taj je trokut </a:t>
                </a:r>
                <a:r>
                  <a:rPr lang="hr-H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pomoćni lik 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koji omogućuje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konstrukciju kvadrata ABCD.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0000"/>
                  </a:lnSpc>
                  <a:buAutoNum type="arabicPeriod"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  <a:blipFill rotWithShape="0">
                <a:blip r:embed="rId3"/>
                <a:stretch>
                  <a:fillRect l="-1089" t="-109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314" y="3657600"/>
            <a:ext cx="6188616" cy="309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9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POMOĆNIH LIKOVA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01" y="903642"/>
            <a:ext cx="11187952" cy="558321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Zadatak 2.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Konstruiraj kvadrat ABCD  kojemu je zadan zbroj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duljine stranice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duljine dijagonale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Drugi je način produživanja bolji jer u tom slučaju pomoćni lik pravokutan trokut, a on se konstruira lakše i brže, a time i traženi kvadrat.</a:t>
            </a:r>
          </a:p>
          <a:p>
            <a:pPr marL="0" indent="0">
              <a:lnSpc>
                <a:spcPct val="100000"/>
              </a:lnSpc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AutoNum type="arabicPeriod"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314" y="3657600"/>
            <a:ext cx="6188616" cy="309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6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5793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KONSTRUIRATI?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0918"/>
            <a:ext cx="10515600" cy="4886045"/>
          </a:xfrm>
        </p:spPr>
        <p:txBody>
          <a:bodyPr/>
          <a:lstStyle/>
          <a:p>
            <a:endParaRPr lang="hr-HR" dirty="0"/>
          </a:p>
          <a:p>
            <a:r>
              <a:rPr lang="hr-HR" dirty="0"/>
              <a:t>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Konstruirati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neku figuru znači, najopćenitije,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”nacrtati”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 figuru. 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konstrukciju (crtanje) geometrijskih figura moramo upotrijebiti izvjesne instrumente (sprave, pomagala).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Odabir pomagala je važan, jer o odabiru pribora ovisi koje ćemo probleme moći riješiti.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Više vrsta konstrukcija</a:t>
            </a:r>
          </a:p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6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POMOĆNIH LIKOVA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Zadatak 2.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Konstruiraj kvadrat ABCD  kojemu je zadan zbroj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duljine stranice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duljine dijagonale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Konstrukcija.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Konstrukcija dužine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𝐵𝐹</m:t>
                        </m:r>
                      </m:e>
                    </m:acc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duljine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+ d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0000"/>
                  </a:lnSpc>
                  <a:buAutoNum type="arabicPeriod"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  <a:blipFill rotWithShape="0">
                <a:blip r:embed="rId3"/>
                <a:stretch>
                  <a:fillRect l="-1089" t="-109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335" y="5815013"/>
            <a:ext cx="7348145" cy="91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8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POMOĆNIH LIKOVA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01" y="903642"/>
            <a:ext cx="11187952" cy="558321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Zadatak 2.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Konstruiraj kvadrat ABCD  kojemu je zadan zbroj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duljine stranice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duljine dijagonale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Konstrukcija.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Konstrukcija okomice u točki B na pravcu BF.</a:t>
            </a:r>
          </a:p>
          <a:p>
            <a:pPr marL="0" indent="0">
              <a:lnSpc>
                <a:spcPct val="100000"/>
              </a:lnSpc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AutoNum type="arabicPeriod"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121" y="3530693"/>
            <a:ext cx="7443117" cy="318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9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POMOĆNIH LIKOVA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Zadatak 2.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Konstruiraj kvadrat ABCD  kojemu je zadan zbroj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duljine stranice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duljine dijagonale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Konstrukcija.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Konstrukcija kuta </a:t>
                </a:r>
                <a14:m>
                  <m:oMath xmlns:m="http://schemas.openxmlformats.org/officeDocument/2006/math">
                    <m:r>
                      <a:rPr lang="hr-HR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22.5</m:t>
                    </m:r>
                    <m:r>
                      <a:rPr lang="hr-HR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tako da mu je F vrh, a </a:t>
                </a:r>
                <a:r>
                  <a:rPr lang="hr-HR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polupravac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FB jedan krak.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0000"/>
                  </a:lnSpc>
                  <a:buAutoNum type="arabicPeriod"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  <a:blipFill rotWithShape="0">
                <a:blip r:embed="rId3"/>
                <a:stretch>
                  <a:fillRect l="-1089" t="-109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152" y="2880588"/>
            <a:ext cx="7261765" cy="387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9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POMOĆNIH LIKOVA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01" y="903642"/>
            <a:ext cx="11187952" cy="558321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Zadatak 2.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Konstruiraj kvadrat ABCD  kojemu je zadan zbroj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duljine stranice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duljine dijagonale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Konstrukcija.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Konstrukcija točke C kao presjeka okomice i drugog kraka tog kuta.</a:t>
            </a:r>
          </a:p>
          <a:p>
            <a:pPr marL="0" indent="0">
              <a:lnSpc>
                <a:spcPct val="100000"/>
              </a:lnSpc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AutoNum type="arabicPeriod"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659" y="3059600"/>
            <a:ext cx="6857599" cy="362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5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POMOĆNIH LIKOVA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Zadatak 2.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Konstruiraj kvadrat ABCD  kojemu je zadan zbroj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duljine stranice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duljine dijagonale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Konstrukcija.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Konstrukcija kvadrata ABCD pomoću konstruirane stranice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  <a:blipFill rotWithShape="0">
                <a:blip r:embed="rId3"/>
                <a:stretch>
                  <a:fillRect l="-1089" t="-109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883" y="3185718"/>
            <a:ext cx="6937787" cy="3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6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POMOĆNIH LIKOVA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01" y="903642"/>
            <a:ext cx="11187952" cy="558321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Zadatak 2.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Konstruiraj kvadrat ABCD  kojemu je zadan zbroj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duljine stranice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duljine dijagonale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Dokaz.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Dokaz je na temelju analize očit.</a:t>
            </a:r>
          </a:p>
          <a:p>
            <a:pPr marL="0" indent="0">
              <a:lnSpc>
                <a:spcPct val="100000"/>
              </a:lnSpc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09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POMOĆNIH LIKOVA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01" y="903642"/>
            <a:ext cx="11187952" cy="558321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Zadatak 2.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Konstruiraj kvadrat ABCD  kojemu je zadan zbroj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duljine stranice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duljine dijagonale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Rasprava.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uvijek ima jedno rješenje.</a:t>
            </a:r>
          </a:p>
          <a:p>
            <a:pPr marL="0" indent="0">
              <a:lnSpc>
                <a:spcPct val="100000"/>
              </a:lnSpc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48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OSNE SIMETRIJE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01" y="903642"/>
            <a:ext cx="11187952" cy="55832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Najčešće se konstruira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osnosimetrična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slika neke točke, i ili više točaka.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mogućnost primjene mogu ukazivati pojmovi: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simetrala dužine, simetrala kuta, pravi kut, najmanja udaljenost, najveća udaljenost, …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680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OSNE SIMETRIJE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Zadatak 3.</a:t>
                </a:r>
                <a:r>
                  <a:rPr lang="hr-HR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 je pravac </a:t>
                </a:r>
                <a:r>
                  <a:rPr lang="hr-HR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dvije točke, A i B koje ne leže na pravcu </a:t>
                </a:r>
                <a:r>
                  <a:rPr lang="hr-HR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Na pravcu </a:t>
                </a:r>
                <a:r>
                  <a:rPr lang="hr-HR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konstruiraj točku P za koju je zbroj udaljenosti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𝐴𝑃</m:t>
                        </m:r>
                      </m:e>
                    </m:d>
                    <m:r>
                      <a:rPr lang="hr-HR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hr-HR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hr-HR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hr-HR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najmanji.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Analiza.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  <a:blipFill rotWithShape="0">
                <a:blip r:embed="rId3"/>
                <a:stretch>
                  <a:fillRect l="-1089" t="-109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6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OSNE SIMETRIJE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Zadatak 3. 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 je pravac </a:t>
                </a:r>
                <a:r>
                  <a:rPr lang="hr-HR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dvije točke, A i B koje ne leže na pravcu </a:t>
                </a:r>
                <a:r>
                  <a:rPr lang="hr-HR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Na pravcu </a:t>
                </a:r>
                <a:r>
                  <a:rPr lang="hr-HR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konstruiraj točku P za koju je </a:t>
                </a:r>
                <a:r>
                  <a:rPr lang="hr-HR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zbroj udaljenosti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𝐴𝑃</m:t>
                        </m:r>
                      </m:e>
                    </m:d>
                    <m:r>
                      <a:rPr lang="hr-HR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hr-HR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𝑃𝐵</m:t>
                        </m:r>
                      </m:e>
                    </m:d>
                  </m:oMath>
                </a14:m>
                <a:r>
                  <a:rPr lang="hr-HR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najmanji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Analiza.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  <a:blipFill rotWithShape="0">
                <a:blip r:embed="rId3"/>
                <a:stretch>
                  <a:fillRect l="-1089" t="-109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7993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5793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KONSTRUKCIJE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0918"/>
            <a:ext cx="10515600" cy="4886045"/>
          </a:xfrm>
        </p:spPr>
        <p:txBody>
          <a:bodyPr/>
          <a:lstStyle/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Euklidske konstrukcije (jednobridno ravnalo i šestar)</a:t>
            </a:r>
          </a:p>
          <a:p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Mohr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Mascheronijeve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konstrukcije (samo šestar)</a:t>
            </a:r>
          </a:p>
          <a:p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Ponclet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Steinerove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konstrukcije (ravnalo i jedna dana kružnica sa središtem)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6222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OSNE SIMETRIJE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Zadatak 3.</a:t>
                </a:r>
                <a:r>
                  <a:rPr lang="hr-HR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 je pravac </a:t>
                </a:r>
                <a:r>
                  <a:rPr lang="hr-HR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dvije točke, A i B koje ne leže na pravcu </a:t>
                </a:r>
                <a:r>
                  <a:rPr lang="hr-HR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Na pravcu </a:t>
                </a:r>
                <a:r>
                  <a:rPr lang="hr-HR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konstruiraj točku P za koju je zbroj udaljenosti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𝐴𝑃</m:t>
                        </m:r>
                      </m:e>
                    </m:d>
                    <m:r>
                      <a:rPr lang="hr-HR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hr-HR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𝑃𝐵</m:t>
                        </m:r>
                      </m:e>
                    </m:d>
                  </m:oMath>
                </a14:m>
                <a:r>
                  <a:rPr lang="hr-HR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najmanji.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Analiza.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zadatku nije rečeno s koje su strane danog pravca dane točke.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Zato trebamo razlikovati dva slučaja.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  <a:blipFill rotWithShape="0">
                <a:blip r:embed="rId3"/>
                <a:stretch>
                  <a:fillRect l="-1089" t="-109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582" y="3458583"/>
            <a:ext cx="4122251" cy="2857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5448" y="3458583"/>
            <a:ext cx="4704231" cy="285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0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OSNE SIMETRIJE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Zadatak 3. 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 je pravac </a:t>
                </a:r>
                <a:r>
                  <a:rPr lang="hr-HR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dvije točke, A i B koje ne leže na pravcu </a:t>
                </a:r>
                <a:r>
                  <a:rPr lang="hr-HR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Na pravcu </a:t>
                </a:r>
                <a:r>
                  <a:rPr lang="hr-HR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konstruiraj točku P za koju je zbroj udaljenosti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𝐴𝑃</m:t>
                        </m:r>
                      </m:e>
                    </m:d>
                    <m:r>
                      <a:rPr lang="hr-HR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hr-HR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𝑃𝐵</m:t>
                        </m:r>
                      </m:e>
                    </m:d>
                  </m:oMath>
                </a14:m>
                <a:r>
                  <a:rPr lang="hr-HR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najmanji.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Analiza.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slučaju kada su točke A i B s različitih strana pravca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točku P dobivamo jednostavno kao presjek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pravca AB i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  <a:blipFill rotWithShape="0">
                <a:blip r:embed="rId3"/>
                <a:stretch>
                  <a:fillRect l="-1089" t="-109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416" y="3051866"/>
            <a:ext cx="4625340" cy="343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4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OSNE SIMETRIJE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Zadatak 3. 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 je pravac </a:t>
                </a:r>
                <a:r>
                  <a:rPr lang="hr-HR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dvije točke, A i B koje ne leže na pravcu </a:t>
                </a:r>
                <a:r>
                  <a:rPr lang="hr-HR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Na pravcu </a:t>
                </a:r>
                <a:r>
                  <a:rPr lang="hr-HR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konstruiraj točku P za koju je zbroj udaljenosti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𝐴𝑃</m:t>
                        </m:r>
                      </m:e>
                    </m:d>
                    <m:r>
                      <a:rPr lang="hr-HR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hr-HR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𝑃𝐵</m:t>
                        </m:r>
                      </m:e>
                    </m:d>
                  </m:oMath>
                </a14:m>
                <a:r>
                  <a:rPr lang="hr-HR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najmanji.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Analiza.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slučaju kada su točke A i B s iste strane pravca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do točke P doći ćemo razmatranjem </a:t>
                </a:r>
                <a:r>
                  <a:rPr lang="hr-HR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osnosimetrične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slike, s obzirom na pravac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p, 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jedne od tih točaka, recimo točke B, a onda imamo situaciju sličnu prvom slučaju.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Najmanju udaljenost dobivamo kad točka P leži na pravcu AB’, gdje je B’ </a:t>
                </a:r>
                <a:r>
                  <a:rPr lang="hr-HR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osnosimetrična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slika točke B s obzirom na pravac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  <a:blipFill rotWithShape="0">
                <a:blip r:embed="rId3"/>
                <a:stretch>
                  <a:fillRect l="-1089" t="-109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46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OSNE SIMETRIJE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Zadatak 3. 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 je pravac </a:t>
                </a:r>
                <a:r>
                  <a:rPr lang="hr-HR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dvije točke, A i B koje ne leže na pravcu </a:t>
                </a:r>
                <a:r>
                  <a:rPr lang="hr-HR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Na pravcu </a:t>
                </a:r>
                <a:r>
                  <a:rPr lang="hr-HR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konstruiraj točku P za koju je zbroj udaljenosti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𝐴𝑃</m:t>
                        </m:r>
                      </m:e>
                    </m:d>
                    <m:r>
                      <a:rPr lang="hr-HR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hr-HR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𝑃𝐵</m:t>
                        </m:r>
                      </m:e>
                    </m:d>
                  </m:oMath>
                </a14:m>
                <a:r>
                  <a:rPr lang="hr-HR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najmanji.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Konstrukcija 2.slučaja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Konstrukcija </a:t>
                </a:r>
                <a:r>
                  <a:rPr lang="hr-HR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osimetrične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točke B’ točki B obzirom na pravac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  <a:blipFill rotWithShape="0">
                <a:blip r:embed="rId3"/>
                <a:stretch>
                  <a:fillRect l="-1089" t="-109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617" y="3124535"/>
            <a:ext cx="4810336" cy="336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OSNE SIMETRIJE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5000" y="849854"/>
                <a:ext cx="11187952" cy="558321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Zadatak 3. 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 je pravac </a:t>
                </a:r>
                <a:r>
                  <a:rPr lang="hr-HR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dvije točke, A i B koje ne leže na pravcu </a:t>
                </a:r>
                <a:r>
                  <a:rPr lang="hr-HR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Na pravcu </a:t>
                </a:r>
                <a:r>
                  <a:rPr lang="hr-HR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konstruiraj točku P za koju je zbroj udaljenosti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𝐴𝑃</m:t>
                        </m:r>
                      </m:e>
                    </m:d>
                    <m:r>
                      <a:rPr lang="hr-HR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hr-HR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𝑃𝐵</m:t>
                        </m:r>
                      </m:e>
                    </m:d>
                  </m:oMath>
                </a14:m>
                <a:r>
                  <a:rPr lang="hr-HR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najmanji.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Konstrukcija 2.slučaja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Točka P: AB’ </a:t>
                </a:r>
                <a14:m>
                  <m:oMath xmlns:m="http://schemas.openxmlformats.org/officeDocument/2006/math">
                    <m:r>
                      <a:rPr lang="hr-H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000" y="849854"/>
                <a:ext cx="11187952" cy="5583219"/>
              </a:xfrm>
              <a:blipFill rotWithShape="0">
                <a:blip r:embed="rId3"/>
                <a:stretch>
                  <a:fillRect l="-1089" t="-109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00" y="3130629"/>
            <a:ext cx="4877024" cy="3356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075" y="3083822"/>
            <a:ext cx="5023877" cy="33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7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OSNE SIMETRIJE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5000" y="849854"/>
                <a:ext cx="11187952" cy="558321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Zadatak 3. 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 je pravac </a:t>
                </a:r>
                <a:r>
                  <a:rPr lang="hr-HR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dvije točke, A i B koje ne leže na pravcu </a:t>
                </a:r>
                <a:r>
                  <a:rPr lang="hr-HR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Na pravcu </a:t>
                </a:r>
                <a:r>
                  <a:rPr lang="hr-HR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konstruiraj točku P za koju je zbroj udaljenosti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𝐴𝑃</m:t>
                        </m:r>
                      </m:e>
                    </m:d>
                    <m:r>
                      <a:rPr lang="hr-HR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hr-HR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𝑃𝐵</m:t>
                        </m:r>
                      </m:e>
                    </m:d>
                  </m:oMath>
                </a14:m>
                <a:r>
                  <a:rPr lang="hr-HR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najmanji.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Dokaz.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Dokaz je na temelju analize očit.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000" y="849854"/>
                <a:ext cx="11187952" cy="5583219"/>
              </a:xfrm>
              <a:blipFill rotWithShape="0">
                <a:blip r:embed="rId3"/>
                <a:stretch>
                  <a:fillRect l="-1089" t="-109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17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OSNE SIMETRIJE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5000" y="849854"/>
                <a:ext cx="11187952" cy="558321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Zadatak 3. 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 je pravac </a:t>
                </a:r>
                <a:r>
                  <a:rPr lang="hr-HR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dvije točke, A i B koje ne leže na pravcu </a:t>
                </a:r>
                <a:r>
                  <a:rPr lang="hr-HR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Na pravcu </a:t>
                </a:r>
                <a:r>
                  <a:rPr lang="hr-HR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konstruiraj točku P za koju je zbroj udaljenosti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𝐴𝑃</m:t>
                        </m:r>
                      </m:e>
                    </m:d>
                    <m:r>
                      <a:rPr lang="hr-HR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hr-HR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𝑃𝐵</m:t>
                        </m:r>
                      </m:e>
                    </m:d>
                  </m:oMath>
                </a14:m>
                <a:r>
                  <a:rPr lang="hr-HR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najmanji.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Rasprava.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Zadatak uvijek ima jedinstveno rješenje.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000" y="849854"/>
                <a:ext cx="11187952" cy="5583219"/>
              </a:xfrm>
              <a:blipFill rotWithShape="0">
                <a:blip r:embed="rId3"/>
                <a:stretch>
                  <a:fillRect l="-1089" t="-109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29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ROTACIJE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01" y="903642"/>
            <a:ext cx="11187952" cy="55832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je promatrani lik teško analizirati, ali je lako analizirati lik koji nastaje zakretanjem promatranog lika oko određene točke za neki kut.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mogućnost primjene mogu ukazivati pojmovi: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središte,određeni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kut, sukladne dužine, …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829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ROTACIJE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01" y="903642"/>
            <a:ext cx="11187952" cy="558321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Zadatak 4.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 su točka A i pravci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Konstruiraj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jednakostranični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trokut ABC tako da mu je vrh B na pravcu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vrh C na pravcu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Neka je ABC traženi trokut.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Imamo točku A i kutove od 60° koje karakterizira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jednakostranični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trokut.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dva elementa su dovoljna za jednu rotaciju.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pomoću rotacije doći do ostalih dvaju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vrhova trokuta?</a:t>
            </a:r>
          </a:p>
          <a:p>
            <a:pPr marL="0" indent="0">
              <a:lnSpc>
                <a:spcPct val="100000"/>
              </a:lnSpc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001" y="2559423"/>
            <a:ext cx="5734952" cy="392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8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001" y="2559423"/>
            <a:ext cx="5734952" cy="3927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ROTACIJE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01" y="903642"/>
            <a:ext cx="11187952" cy="558321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Zadatak 4.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 su točka A i pravci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Konstruiraj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jednakostranični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trokut ABC tako da mu je vrh B na pravcu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vrh C na pravcu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Uočimo da se rotacijom oko središta A za kut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60° točka B preslikava u točku C.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 mi ne znamo gdje je točno točka B, samo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znamo da je na pravcu 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Zato umjesto da rotiramo tu točku, rotirat ćemo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pravac 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kojemu se ona nalazi.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Tako otkrivamo da je vrh C presjek pravca 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slike 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b’ 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dobijene</a:t>
            </a:r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rotacijom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pravca 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Budući da rotaciju možemo izvoditi i u suprotnom smjeru, postoje dva rješenja.</a:t>
            </a:r>
          </a:p>
          <a:p>
            <a:pPr marL="0" indent="0">
              <a:lnSpc>
                <a:spcPct val="100000"/>
              </a:lnSpc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8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5793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OSNOVNE KONSTRUKCIJE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1976"/>
            <a:ext cx="10515600" cy="57445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Prenošenje dužine </a:t>
            </a:r>
          </a:p>
          <a:p>
            <a:pPr marL="0" indent="0">
              <a:buNone/>
            </a:pPr>
            <a:r>
              <a:rPr lang="hr-H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Prenošenje kuta </a:t>
            </a:r>
          </a:p>
          <a:p>
            <a:pPr marL="0" indent="0">
              <a:buNone/>
            </a:pPr>
            <a:r>
              <a:rPr lang="hr-H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Konstrukcija simetrale i </a:t>
            </a:r>
            <a:r>
              <a:rPr lang="hr-HR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polovišta</a:t>
            </a:r>
            <a:r>
              <a:rPr lang="hr-H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dužine </a:t>
            </a:r>
          </a:p>
          <a:p>
            <a:pPr marL="0" indent="0">
              <a:buNone/>
            </a:pPr>
            <a:r>
              <a:rPr lang="hr-H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Konstrukcija simetrale kuta </a:t>
            </a:r>
          </a:p>
          <a:p>
            <a:pPr marL="0" indent="0">
              <a:buNone/>
            </a:pPr>
            <a:r>
              <a:rPr lang="pl-PL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Konstrukcija paralele s danim pravcem kroz danu točku </a:t>
            </a:r>
          </a:p>
          <a:p>
            <a:pPr marL="0" indent="0">
              <a:buNone/>
            </a:pPr>
            <a:r>
              <a:rPr lang="pl-PL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Konstrukcija okomice iz dane točke na dani pravac </a:t>
            </a:r>
          </a:p>
          <a:p>
            <a:pPr marL="0" indent="0">
              <a:buNone/>
            </a:pPr>
            <a:r>
              <a:rPr lang="hr-H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Dijeljenje dužine u zadanom omjeru </a:t>
            </a:r>
          </a:p>
          <a:p>
            <a:pPr marL="0" indent="0">
              <a:buNone/>
            </a:pPr>
            <a:r>
              <a:rPr lang="hr-H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Konstrukcije kutova ( 60°, 30°, 90° , 120°,… ) </a:t>
            </a:r>
          </a:p>
          <a:p>
            <a:pPr marL="0" indent="0">
              <a:buNone/>
            </a:pPr>
            <a:r>
              <a:rPr lang="hr-H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Konstrukcija S-S-S </a:t>
            </a:r>
          </a:p>
          <a:p>
            <a:pPr marL="0" indent="0">
              <a:buNone/>
            </a:pPr>
            <a:r>
              <a:rPr lang="hr-H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Konstrukcija S-K-S </a:t>
            </a:r>
          </a:p>
          <a:p>
            <a:pPr marL="0" indent="0">
              <a:buNone/>
            </a:pPr>
            <a:r>
              <a:rPr lang="hr-H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Konstrukcija K-S-K </a:t>
            </a:r>
          </a:p>
          <a:p>
            <a:pPr marL="0" indent="0">
              <a:buNone/>
            </a:pPr>
            <a:r>
              <a:rPr lang="hr-H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Konstrukcija S-S-K&gt; </a:t>
            </a:r>
          </a:p>
          <a:p>
            <a:pPr marL="0" indent="0">
              <a:buNone/>
            </a:pPr>
            <a:r>
              <a:rPr lang="hr-H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lnSpc>
                <a:spcPct val="150000"/>
              </a:lnSpc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ROTACIJE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01" y="903642"/>
            <a:ext cx="11187952" cy="558321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Zadatak 4.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 su točka A i pravci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Konstruiraj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jednakostranični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trokut ABC tako da mu je vrh B na pravcu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vrh C na pravcu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Konstrukcija.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Rotacija pravca 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oko središta A za kut od 60°: 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b’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00" y="2904565"/>
            <a:ext cx="4938904" cy="3582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1867" y="2419233"/>
            <a:ext cx="3991086" cy="406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0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ROTACIJE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Zadatak 4.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Dani su točka A i pravci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c.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Konstruiraj </a:t>
                </a:r>
                <a:r>
                  <a:rPr lang="hr-H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jednakostranični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trokut ABC tako da mu je vrh B na pravcu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vrh C na pravcu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Konstrukcija.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Vrh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b’ </a:t>
                </a:r>
                <a14:m>
                  <m:oMath xmlns:m="http://schemas.openxmlformats.org/officeDocument/2006/math">
                    <m:r>
                      <a:rPr lang="hr-H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  <a:blipFill rotWithShape="0">
                <a:blip r:embed="rId3"/>
                <a:stretch>
                  <a:fillRect l="-1089" t="-1092" r="-119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624" y="2385544"/>
            <a:ext cx="4518209" cy="41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3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ROTACIJE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Zadatak 4.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Dani su točka A i pravci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c.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Konstruiraj </a:t>
                </a:r>
                <a:r>
                  <a:rPr lang="hr-H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jednakostranični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trokut ABC tako da mu je vrh B na pravcu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vrh C na pravcu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Konstrukcija.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Vrh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rotacija točke A središta oko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A’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Prvo rješenje: </a:t>
                </a:r>
                <a:r>
                  <a:rPr lang="hr-HR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jednakostranični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trokut 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  <a:blipFill rotWithShape="0">
                <a:blip r:embed="rId3"/>
                <a:stretch>
                  <a:fillRect l="-1089" t="-1092" r="-119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613" y="2385544"/>
            <a:ext cx="4919340" cy="41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6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ROTACIJE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Zadatak 4.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Dani su točka A i pravci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c.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Konstruiraj </a:t>
                </a:r>
                <a:r>
                  <a:rPr lang="hr-H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jednakostranični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trokut ABC tako da mu je vrh B na pravcu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vrh C na pravcu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Konstrukcija.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Drugo rješenje, </a:t>
                </a:r>
                <a:r>
                  <a:rPr lang="hr-HR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jednakostranični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trokut 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dobiva se analogno rotacijom za kut ‒ 60°.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  <a:blipFill rotWithShape="0">
                <a:blip r:embed="rId3"/>
                <a:stretch>
                  <a:fillRect l="-1089" t="-1092" r="-119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28" y="2057736"/>
            <a:ext cx="431482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8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ROTACIJE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01" y="903642"/>
            <a:ext cx="11187952" cy="558321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Zadatak 4.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 su točka A i pravci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Konstruiraj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jednakostranični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trokut ABC tako da mu je vrh B na pravcu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vrh C na pravcu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Dokaz.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Dokaz je na temelju analize očit.</a:t>
            </a:r>
          </a:p>
          <a:p>
            <a:pPr marL="0" indent="0">
              <a:lnSpc>
                <a:spcPct val="100000"/>
              </a:lnSpc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ROTACIJE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Zadatak 4.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Dani su točka A i pravci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c.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Konstruiraj </a:t>
                </a:r>
                <a:r>
                  <a:rPr lang="hr-H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jednakostranični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trokut ABC tako da mu je vrh B na pravcu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vrh C na pravcu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Rasprava.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Broj rješenja ovisi o položaju točke A prema pravcima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o veličini kuta između tih pravaca.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Zadatak nema rješenja ako je  A =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hr-H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 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∢</m:t>
                        </m:r>
                        <m:d>
                          <m:dPr>
                            <m:ctrlPr>
                              <a:rPr lang="hr-H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r-H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hr-H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hr-H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≠60°</m:t>
                        </m:r>
                      </m:e>
                    </m:d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Zadatak ima 1 rješenje ako je  A </a:t>
                </a:r>
                <a14:m>
                  <m:oMath xmlns:m="http://schemas.openxmlformats.org/officeDocument/2006/math"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 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∢</m:t>
                        </m:r>
                        <m:d>
                          <m:dPr>
                            <m:ctrlPr>
                              <a:rPr lang="hr-H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r-H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hr-H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hr-H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hr-H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60°</m:t>
                        </m:r>
                      </m:e>
                    </m:d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Zadatak ima 2 rješenja ako je  A </a:t>
                </a:r>
                <a14:m>
                  <m:oMath xmlns:m="http://schemas.openxmlformats.org/officeDocument/2006/math"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 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∢</m:t>
                        </m:r>
                        <m:d>
                          <m:dPr>
                            <m:ctrlPr>
                              <a:rPr lang="hr-H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r-H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hr-H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hr-H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hr-H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≠60°</m:t>
                        </m:r>
                      </m:e>
                    </m:d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Zadatak ima beskonačno mnogo rješenja ako je  A =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 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∢</m:t>
                        </m:r>
                        <m:d>
                          <m:dPr>
                            <m:ctrlPr>
                              <a:rPr lang="hr-H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r-H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hr-H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hr-H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hr-H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60°</m:t>
                        </m:r>
                      </m:e>
                    </m:d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001" y="903642"/>
                <a:ext cx="11187952" cy="5583219"/>
              </a:xfrm>
              <a:blipFill rotWithShape="0">
                <a:blip r:embed="rId3"/>
                <a:stretch>
                  <a:fillRect l="-1089" t="-1092" r="-119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61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01" y="903642"/>
            <a:ext cx="11187952" cy="558321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https://create.kahoot.it/details/e86848fc-f4a5-4de7-975a-356622512af3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1159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0" y="85425"/>
            <a:ext cx="11370833" cy="9257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01" y="903642"/>
            <a:ext cx="11187952" cy="5583219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Dominik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Palman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Geometrijske konstrukcije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Element, Zagreb, 1995. </a:t>
            </a:r>
          </a:p>
          <a:p>
            <a:pPr>
              <a:lnSpc>
                <a:spcPct val="100000"/>
              </a:lnSpc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Zdravko Kurnik,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Konstruktivne metode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[online], dostupno na: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https://mis.element.hr/fajli/195/30-02.pdf</a:t>
            </a:r>
            <a:endParaRPr lang="hr-HR" dirty="0"/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Zdravko Kurnik,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Posebne metode rješavanja matematičkih problema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Element, Zagreb, 2010. 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Vlado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Stošić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Planimetrija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Element, Zagreb, 2017.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Branimir Dakić,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MATEMATIKA 8 PLUS,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, Zagreb, 2007.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  <a:p>
            <a:pPr>
              <a:lnSpc>
                <a:spcPct val="100000"/>
              </a:lnSpc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70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5793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OSNOVNE KONSTRUKCIJE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3416"/>
                <a:ext cx="10515600" cy="57445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Prenošenje dužine </a:t>
                </a:r>
              </a:p>
              <a:p>
                <a:pPr marL="0" indent="0"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Neka nam je dana dužina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jedan </a:t>
                </a:r>
                <a:r>
                  <a:rPr lang="hr-HR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polupravac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CX.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Nanesimo šestarom na </a:t>
                </a:r>
                <a:r>
                  <a:rPr lang="hr-HR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polupravac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CX od početne točke C, dužinu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koja je jednaka dužini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r-H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hr-H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3416"/>
                <a:ext cx="10515600" cy="5744584"/>
              </a:xfrm>
              <a:blipFill>
                <a:blip r:embed="rId3"/>
                <a:stretch>
                  <a:fillRect l="-1449" t="-222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83394"/>
            <a:ext cx="5310353" cy="307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8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81592"/>
            <a:ext cx="4729448" cy="2789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5793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OSNOVNE KONSTRUKCIJE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3416"/>
                <a:ext cx="10515600" cy="57445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Prenošenje kuta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Neka nam je dan kut </a:t>
                </a:r>
                <a14:m>
                  <m:oMath xmlns:m="http://schemas.openxmlformats.org/officeDocument/2006/math">
                    <m:r>
                      <a:rPr lang="hr-H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∢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𝑋𝑂𝑌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jedan </a:t>
                </a:r>
                <a:r>
                  <a:rPr lang="hr-HR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polupravac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O`X`.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Opišemo kružni luk s bilo kojim polumjerom oko točke O i s istim polumjerom oko O`.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Luk oko O siječe krakove kuta </a:t>
                </a:r>
                <a14:m>
                  <m:oMath xmlns:m="http://schemas.openxmlformats.org/officeDocument/2006/math"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∢</m:t>
                    </m:r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𝑋𝑂𝑌</m:t>
                    </m:r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točkama A i B, a kružni luk oko O` siječe krak X` u točki A`.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Potom se oko A` opiše luk s polumjerom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d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 kojim se opisani luk oko O`, na odgovarajućoj strani, siječe u točki B`.</a:t>
                </a:r>
              </a:p>
              <a:p>
                <a:pPr marL="0" indent="0">
                  <a:buNone/>
                </a:pPr>
                <a:r>
                  <a:rPr lang="hr-H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3416"/>
                <a:ext cx="10515600" cy="5744584"/>
              </a:xfrm>
              <a:blipFill>
                <a:blip r:embed="rId4"/>
                <a:stretch>
                  <a:fillRect l="-1449" t="-2229" r="-11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514" y="3881592"/>
            <a:ext cx="4574962" cy="27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5793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OSNOVNE KONSTRUKCIJE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3416"/>
                <a:ext cx="10515600" cy="57445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l-PL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Konstrukcija paralele s danim pravcem kroz danu točku </a:t>
                </a:r>
                <a:endParaRPr lang="hr-H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Neka je dan pravac a i točka P koja ne leži na pravcu a.</a:t>
                </a:r>
              </a:p>
              <a:p>
                <a:pPr marL="0" indent="0"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Nacrtajmo pravac b koji prolazi točkom P i siječe pravac a u nekoj točki A.</a:t>
                </a:r>
              </a:p>
              <a:p>
                <a:pPr marL="0" indent="0"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Luk s središtem u A kroz točku P siječe pravac A u točki C.</a:t>
                </a:r>
              </a:p>
              <a:p>
                <a:pPr marL="0" indent="0"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Kut </a:t>
                </a:r>
                <a14:m>
                  <m:oMath xmlns:m="http://schemas.openxmlformats.org/officeDocument/2006/math">
                    <m:r>
                      <a:rPr lang="hr-H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∢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𝑃𝐴𝐶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prenesemo u vrh P tako da pravac b bude jedan krak kuta.</a:t>
                </a:r>
              </a:p>
              <a:p>
                <a:pPr marL="0" indent="0"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Drugi krak kuta je očito pripada našem traženom </a:t>
                </a:r>
                <a:r>
                  <a:rPr lang="hr-HR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paralenom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pravcu, jer točka D koju dobijemo</a:t>
                </a:r>
              </a:p>
              <a:p>
                <a:pPr marL="0" indent="0">
                  <a:buNone/>
                </a:pP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prenošenjem kuta pripada paralelogramu CADP.</a:t>
                </a:r>
              </a:p>
              <a:p>
                <a:pPr marL="0" indent="0"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3416"/>
                <a:ext cx="10515600" cy="5744584"/>
              </a:xfrm>
              <a:blipFill>
                <a:blip r:embed="rId3"/>
                <a:stretch>
                  <a:fillRect l="-1449" t="-222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28683"/>
            <a:ext cx="5260953" cy="298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5793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OSNOVNE KONSTRUKCIJE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3416"/>
            <a:ext cx="10515600" cy="5744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Konstrukcija okomice iz dane točke na dani pravac</a:t>
            </a:r>
          </a:p>
          <a:p>
            <a:pPr marL="0" indent="0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Dva slučaja, točka leži na danom pravcu, i točka ne leži na danom pravcu.</a:t>
            </a:r>
          </a:p>
          <a:p>
            <a:pPr marL="0" indent="0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Prvi slučaj svodi se na konstrukciju simetrale i polovišta dužine.</a:t>
            </a:r>
          </a:p>
          <a:p>
            <a:pPr marL="0" indent="0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Drugi slučaj slično samo iz točke prvo crtamo kružni luk s dovoljno velikim polumjerom da siječe</a:t>
            </a:r>
          </a:p>
          <a:p>
            <a:pPr marL="0" indent="0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 pravac u dvjema točkama, pa nakon toga isto kao prvi slučaj.</a:t>
            </a:r>
          </a:p>
          <a:p>
            <a:pPr marL="0" indent="0">
              <a:buNone/>
            </a:pPr>
            <a:endParaRPr lang="pl-PL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23" y="3393200"/>
            <a:ext cx="3474302" cy="323155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430" y="3393200"/>
            <a:ext cx="3848265" cy="323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2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3342</Words>
  <Application>Microsoft Office PowerPoint</Application>
  <PresentationFormat>Široki zaslon</PresentationFormat>
  <Paragraphs>371</Paragraphs>
  <Slides>57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57</vt:i4>
      </vt:variant>
    </vt:vector>
  </HeadingPairs>
  <TitlesOfParts>
    <vt:vector size="63" baseType="lpstr">
      <vt:lpstr>Arial</vt:lpstr>
      <vt:lpstr>Calibri</vt:lpstr>
      <vt:lpstr>Calibri Light</vt:lpstr>
      <vt:lpstr>Cambria Math</vt:lpstr>
      <vt:lpstr>Times New Roman</vt:lpstr>
      <vt:lpstr>Office Theme</vt:lpstr>
      <vt:lpstr>GEOMETRIJSKE KONSTRUKCIJE</vt:lpstr>
      <vt:lpstr>GEOMETRIJSKE KONSTRUKCIJE</vt:lpstr>
      <vt:lpstr>KONSTRUIRATI?</vt:lpstr>
      <vt:lpstr>KONSTRUKCIJE</vt:lpstr>
      <vt:lpstr>OSNOVNE KONSTRUKCIJE</vt:lpstr>
      <vt:lpstr>OSNOVNE KONSTRUKCIJE</vt:lpstr>
      <vt:lpstr>OSNOVNE KONSTRUKCIJE</vt:lpstr>
      <vt:lpstr>OSNOVNE KONSTRUKCIJE</vt:lpstr>
      <vt:lpstr>OSNOVNE KONSTRUKCIJE</vt:lpstr>
      <vt:lpstr>OSNOVNE KONSTRUKCIJE</vt:lpstr>
      <vt:lpstr>EUKLIDSKE KONSTRUKCIJE</vt:lpstr>
      <vt:lpstr>KONSTRUKTIVNI ZADACI</vt:lpstr>
      <vt:lpstr>ČETIRI KORAKA RJEŠAVANJA KONSTRUKTIVNIH ZADATAKA:</vt:lpstr>
      <vt:lpstr>METODE RJEŠAVANJA KONSTRUKTIVNIH ZADATAKA</vt:lpstr>
      <vt:lpstr>METODA PRESJEKA (metoda geometrijskih mjesta točaka)</vt:lpstr>
      <vt:lpstr>METODA PRESJEKA (metoda geometrijskih mjesta točaka)</vt:lpstr>
      <vt:lpstr>METODA PRESJEKA (metoda geometrijskih mjesta točaka)</vt:lpstr>
      <vt:lpstr>METODA PRESJEKA (metoda geometrijskih mjesta točaka)</vt:lpstr>
      <vt:lpstr>METODA PRESJEKA (metoda geometrijskih mjesta točaka)</vt:lpstr>
      <vt:lpstr>METODA PRESJEKA (metoda geometrijskih mjesta točaka)</vt:lpstr>
      <vt:lpstr>METODA PRESJEKA (metoda geometrijskih mjesta točaka)</vt:lpstr>
      <vt:lpstr>METODA PRESJEKA (metoda geometrijskih mjesta točaka)</vt:lpstr>
      <vt:lpstr>METODA PRESJEKA (metoda geometrijskih mjesta točaka)</vt:lpstr>
      <vt:lpstr>METODA PRESJEKA (metoda geometrijskih mjesta točaka)</vt:lpstr>
      <vt:lpstr>METODA POMOĆNIH LIKOVA</vt:lpstr>
      <vt:lpstr>METODA POMOĆNIH LIKOVA</vt:lpstr>
      <vt:lpstr>METODA POMOĆNIH LIKOVA</vt:lpstr>
      <vt:lpstr>METODA POMOĆNIH LIKOVA</vt:lpstr>
      <vt:lpstr>METODA POMOĆNIH LIKOVA</vt:lpstr>
      <vt:lpstr>METODA POMOĆNIH LIKOVA</vt:lpstr>
      <vt:lpstr>METODA POMOĆNIH LIKOVA</vt:lpstr>
      <vt:lpstr>METODA POMOĆNIH LIKOVA</vt:lpstr>
      <vt:lpstr>METODA POMOĆNIH LIKOVA</vt:lpstr>
      <vt:lpstr>METODA POMOĆNIH LIKOVA</vt:lpstr>
      <vt:lpstr>METODA POMOĆNIH LIKOVA</vt:lpstr>
      <vt:lpstr>METODA POMOĆNIH LIKOVA</vt:lpstr>
      <vt:lpstr>METODA OSNE SIMETRIJE</vt:lpstr>
      <vt:lpstr>METODA OSNE SIMETRIJE</vt:lpstr>
      <vt:lpstr>METODA OSNE SIMETRIJE</vt:lpstr>
      <vt:lpstr>METODA OSNE SIMETRIJE</vt:lpstr>
      <vt:lpstr>METODA OSNE SIMETRIJE</vt:lpstr>
      <vt:lpstr>METODA OSNE SIMETRIJE</vt:lpstr>
      <vt:lpstr>METODA OSNE SIMETRIJE</vt:lpstr>
      <vt:lpstr>METODA OSNE SIMETRIJE</vt:lpstr>
      <vt:lpstr>METODA OSNE SIMETRIJE</vt:lpstr>
      <vt:lpstr>METODA OSNE SIMETRIJE</vt:lpstr>
      <vt:lpstr>METODA ROTACIJE</vt:lpstr>
      <vt:lpstr>METODA ROTACIJE</vt:lpstr>
      <vt:lpstr>METODA ROTACIJE</vt:lpstr>
      <vt:lpstr>METODA ROTACIJE</vt:lpstr>
      <vt:lpstr>METODA ROTACIJE</vt:lpstr>
      <vt:lpstr>METODA ROTACIJE</vt:lpstr>
      <vt:lpstr>METODA ROTACIJE</vt:lpstr>
      <vt:lpstr>METODA ROTACIJE</vt:lpstr>
      <vt:lpstr>METODA ROTACIJE</vt:lpstr>
      <vt:lpstr>Igra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GEOMETRIJSKE KOSTRUKCIJE</dc:title>
  <dc:creator>Dunja</dc:creator>
  <cp:lastModifiedBy>visic81@gmail.com</cp:lastModifiedBy>
  <cp:revision>140</cp:revision>
  <dcterms:created xsi:type="dcterms:W3CDTF">2019-02-10T18:24:17Z</dcterms:created>
  <dcterms:modified xsi:type="dcterms:W3CDTF">2026-06-02T20:51:22Z</dcterms:modified>
</cp:coreProperties>
</file>