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7"/>
  </p:notesMasterIdLst>
  <p:sldIdLst>
    <p:sldId id="256" r:id="rId2"/>
    <p:sldId id="257" r:id="rId3"/>
    <p:sldId id="259" r:id="rId4"/>
    <p:sldId id="260" r:id="rId5"/>
    <p:sldId id="263" r:id="rId6"/>
    <p:sldId id="261" r:id="rId7"/>
    <p:sldId id="262" r:id="rId8"/>
    <p:sldId id="265" r:id="rId9"/>
    <p:sldId id="264" r:id="rId10"/>
    <p:sldId id="266" r:id="rId11"/>
    <p:sldId id="372" r:id="rId12"/>
    <p:sldId id="268" r:id="rId13"/>
    <p:sldId id="269" r:id="rId14"/>
    <p:sldId id="272" r:id="rId15"/>
    <p:sldId id="273" r:id="rId16"/>
    <p:sldId id="355" r:id="rId17"/>
    <p:sldId id="274" r:id="rId18"/>
    <p:sldId id="275" r:id="rId19"/>
    <p:sldId id="356" r:id="rId20"/>
    <p:sldId id="276" r:id="rId21"/>
    <p:sldId id="357" r:id="rId22"/>
    <p:sldId id="278" r:id="rId23"/>
    <p:sldId id="279" r:id="rId24"/>
    <p:sldId id="358" r:id="rId25"/>
    <p:sldId id="280" r:id="rId26"/>
    <p:sldId id="353" r:id="rId27"/>
    <p:sldId id="373" r:id="rId28"/>
    <p:sldId id="360" r:id="rId29"/>
    <p:sldId id="386" r:id="rId30"/>
    <p:sldId id="396" r:id="rId31"/>
    <p:sldId id="398" r:id="rId32"/>
    <p:sldId id="397" r:id="rId33"/>
    <p:sldId id="399" r:id="rId34"/>
    <p:sldId id="400" r:id="rId35"/>
    <p:sldId id="286" r:id="rId36"/>
    <p:sldId id="287" r:id="rId37"/>
    <p:sldId id="288" r:id="rId38"/>
    <p:sldId id="289" r:id="rId39"/>
    <p:sldId id="290" r:id="rId40"/>
    <p:sldId id="291" r:id="rId41"/>
    <p:sldId id="293" r:id="rId42"/>
    <p:sldId id="294" r:id="rId43"/>
    <p:sldId id="295" r:id="rId44"/>
    <p:sldId id="374" r:id="rId45"/>
    <p:sldId id="297" r:id="rId46"/>
    <p:sldId id="298" r:id="rId47"/>
    <p:sldId id="392" r:id="rId48"/>
    <p:sldId id="393" r:id="rId49"/>
    <p:sldId id="394" r:id="rId50"/>
    <p:sldId id="395" r:id="rId51"/>
    <p:sldId id="402" r:id="rId52"/>
    <p:sldId id="403" r:id="rId53"/>
    <p:sldId id="404" r:id="rId54"/>
    <p:sldId id="406" r:id="rId55"/>
    <p:sldId id="408" r:id="rId56"/>
    <p:sldId id="410" r:id="rId57"/>
    <p:sldId id="412" r:id="rId58"/>
    <p:sldId id="414" r:id="rId59"/>
    <p:sldId id="302" r:id="rId60"/>
    <p:sldId id="304" r:id="rId61"/>
    <p:sldId id="305" r:id="rId62"/>
    <p:sldId id="306" r:id="rId63"/>
    <p:sldId id="307" r:id="rId64"/>
    <p:sldId id="308" r:id="rId65"/>
    <p:sldId id="309" r:id="rId66"/>
    <p:sldId id="310" r:id="rId67"/>
    <p:sldId id="364" r:id="rId68"/>
    <p:sldId id="311" r:id="rId69"/>
    <p:sldId id="312" r:id="rId70"/>
    <p:sldId id="313" r:id="rId71"/>
    <p:sldId id="314" r:id="rId72"/>
    <p:sldId id="315" r:id="rId73"/>
    <p:sldId id="316" r:id="rId74"/>
    <p:sldId id="317" r:id="rId75"/>
    <p:sldId id="365" r:id="rId76"/>
    <p:sldId id="318" r:id="rId77"/>
    <p:sldId id="319" r:id="rId78"/>
    <p:sldId id="320" r:id="rId79"/>
    <p:sldId id="321" r:id="rId80"/>
    <p:sldId id="323" r:id="rId81"/>
    <p:sldId id="367" r:id="rId82"/>
    <p:sldId id="325" r:id="rId83"/>
    <p:sldId id="324" r:id="rId84"/>
    <p:sldId id="326" r:id="rId85"/>
    <p:sldId id="368" r:id="rId86"/>
    <p:sldId id="327" r:id="rId87"/>
    <p:sldId id="369" r:id="rId88"/>
    <p:sldId id="328" r:id="rId89"/>
    <p:sldId id="329" r:id="rId90"/>
    <p:sldId id="370" r:id="rId91"/>
    <p:sldId id="330" r:id="rId92"/>
    <p:sldId id="331" r:id="rId93"/>
    <p:sldId id="332" r:id="rId94"/>
    <p:sldId id="333" r:id="rId95"/>
    <p:sldId id="334" r:id="rId96"/>
    <p:sldId id="336" r:id="rId97"/>
    <p:sldId id="337" r:id="rId98"/>
    <p:sldId id="338" r:id="rId99"/>
    <p:sldId id="339" r:id="rId100"/>
    <p:sldId id="340" r:id="rId101"/>
    <p:sldId id="341" r:id="rId102"/>
    <p:sldId id="342" r:id="rId103"/>
    <p:sldId id="343" r:id="rId104"/>
    <p:sldId id="335" r:id="rId105"/>
    <p:sldId id="344" r:id="rId106"/>
    <p:sldId id="345" r:id="rId107"/>
    <p:sldId id="346" r:id="rId108"/>
    <p:sldId id="347" r:id="rId109"/>
    <p:sldId id="348" r:id="rId110"/>
    <p:sldId id="349" r:id="rId111"/>
    <p:sldId id="350" r:id="rId112"/>
    <p:sldId id="351" r:id="rId113"/>
    <p:sldId id="371" r:id="rId114"/>
    <p:sldId id="375" r:id="rId115"/>
    <p:sldId id="352" r:id="rId116"/>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71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notesMaster" Target="notesMasters/notesMaster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viewProps" Target="viewProp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8E0978-DFE1-4130-A67D-184E5E8B6BD3}" type="datetimeFigureOut">
              <a:rPr lang="sr-Latn-CS" smtClean="0"/>
              <a:pPr/>
              <a:t>2.6.2026.</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C8979A-BDD9-4016-A4EE-2A889F0B2D84}" type="slidenum">
              <a:rPr lang="hr-HR" smtClean="0"/>
              <a:pPr/>
              <a:t>‹#›</a:t>
            </a:fld>
            <a:endParaRPr lang="hr-HR"/>
          </a:p>
        </p:txBody>
      </p:sp>
    </p:spTree>
    <p:extLst>
      <p:ext uri="{BB962C8B-B14F-4D97-AF65-F5344CB8AC3E}">
        <p14:creationId xmlns:p14="http://schemas.microsoft.com/office/powerpoint/2010/main" val="2427545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normAutofit/>
          </a:bodyPr>
          <a:lstStyle/>
          <a:p>
            <a:endParaRPr lang="hr-HR"/>
          </a:p>
        </p:txBody>
      </p:sp>
      <p:sp>
        <p:nvSpPr>
          <p:cNvPr id="4" name="Rezervirano mjesto broja slajda 3"/>
          <p:cNvSpPr>
            <a:spLocks noGrp="1"/>
          </p:cNvSpPr>
          <p:nvPr>
            <p:ph type="sldNum" sz="quarter" idx="10"/>
          </p:nvPr>
        </p:nvSpPr>
        <p:spPr/>
        <p:txBody>
          <a:bodyPr/>
          <a:lstStyle/>
          <a:p>
            <a:fld id="{1BC8979A-BDD9-4016-A4EE-2A889F0B2D84}" type="slidenum">
              <a:rPr lang="hr-HR" smtClean="0"/>
              <a:pPr/>
              <a:t>35</a:t>
            </a:fld>
            <a:endParaRPr lang="hr-HR"/>
          </a:p>
        </p:txBody>
      </p:sp>
    </p:spTree>
    <p:extLst>
      <p:ext uri="{BB962C8B-B14F-4D97-AF65-F5344CB8AC3E}">
        <p14:creationId xmlns:p14="http://schemas.microsoft.com/office/powerpoint/2010/main" val="2576964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normAutofit/>
          </a:bodyPr>
          <a:lstStyle/>
          <a:p>
            <a:endParaRPr lang="hr-HR" dirty="0"/>
          </a:p>
        </p:txBody>
      </p:sp>
      <p:sp>
        <p:nvSpPr>
          <p:cNvPr id="4" name="Rezervirano mjesto broja slajda 3"/>
          <p:cNvSpPr>
            <a:spLocks noGrp="1"/>
          </p:cNvSpPr>
          <p:nvPr>
            <p:ph type="sldNum" sz="quarter" idx="10"/>
          </p:nvPr>
        </p:nvSpPr>
        <p:spPr/>
        <p:txBody>
          <a:bodyPr/>
          <a:lstStyle/>
          <a:p>
            <a:fld id="{1BC8979A-BDD9-4016-A4EE-2A889F0B2D84}" type="slidenum">
              <a:rPr lang="hr-HR" smtClean="0"/>
              <a:pPr/>
              <a:t>36</a:t>
            </a:fld>
            <a:endParaRPr lang="hr-HR"/>
          </a:p>
        </p:txBody>
      </p:sp>
    </p:spTree>
    <p:extLst>
      <p:ext uri="{BB962C8B-B14F-4D97-AF65-F5344CB8AC3E}">
        <p14:creationId xmlns:p14="http://schemas.microsoft.com/office/powerpoint/2010/main" val="16874478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10" name="Pravokutni trokut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Naslov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hr-HR"/>
              <a:t>Kliknite da biste uredili stil naslova matrice</a:t>
            </a:r>
            <a:endParaRPr kumimoji="0" lang="en-US"/>
          </a:p>
        </p:txBody>
      </p:sp>
      <p:sp>
        <p:nvSpPr>
          <p:cNvPr id="17" name="Podnaslov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r-HR"/>
              <a:t>Kliknite da biste uredili stil podnaslova matrice</a:t>
            </a:r>
            <a:endParaRPr kumimoji="0" lang="en-US"/>
          </a:p>
        </p:txBody>
      </p:sp>
      <p:grpSp>
        <p:nvGrpSpPr>
          <p:cNvPr id="2" name="Grupa 1"/>
          <p:cNvGrpSpPr/>
          <p:nvPr/>
        </p:nvGrpSpPr>
        <p:grpSpPr>
          <a:xfrm>
            <a:off x="-3765" y="4953000"/>
            <a:ext cx="9147765" cy="1912088"/>
            <a:chOff x="-3765" y="4832896"/>
            <a:chExt cx="9147765" cy="2032192"/>
          </a:xfrm>
        </p:grpSpPr>
        <p:sp>
          <p:nvSpPr>
            <p:cNvPr id="7" name="Prostoručno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Prostoručno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ostoručn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Ravni poveznik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Rezervirano mjesto datuma 29"/>
          <p:cNvSpPr>
            <a:spLocks noGrp="1"/>
          </p:cNvSpPr>
          <p:nvPr>
            <p:ph type="dt" sz="half" idx="10"/>
          </p:nvPr>
        </p:nvSpPr>
        <p:spPr/>
        <p:txBody>
          <a:bodyPr/>
          <a:lstStyle>
            <a:lvl1pPr>
              <a:defRPr>
                <a:solidFill>
                  <a:srgbClr val="FFFFFF"/>
                </a:solidFill>
              </a:defRPr>
            </a:lvl1pPr>
            <a:extLst/>
          </a:lstStyle>
          <a:p>
            <a:fld id="{2C56868F-F9B6-48FE-8D81-659A8E4230D1}" type="datetime1">
              <a:rPr lang="hr-HR" smtClean="0"/>
              <a:pPr/>
              <a:t>2.6.2026.</a:t>
            </a:fld>
            <a:endParaRPr lang="hr-HR"/>
          </a:p>
        </p:txBody>
      </p:sp>
      <p:sp>
        <p:nvSpPr>
          <p:cNvPr id="19" name="Rezervirano mjesto podnožja 18"/>
          <p:cNvSpPr>
            <a:spLocks noGrp="1"/>
          </p:cNvSpPr>
          <p:nvPr>
            <p:ph type="ftr" sz="quarter" idx="11"/>
          </p:nvPr>
        </p:nvSpPr>
        <p:spPr/>
        <p:txBody>
          <a:bodyPr/>
          <a:lstStyle>
            <a:lvl1pPr>
              <a:defRPr>
                <a:solidFill>
                  <a:schemeClr val="accent1">
                    <a:tint val="20000"/>
                  </a:schemeClr>
                </a:solidFill>
              </a:defRPr>
            </a:lvl1pPr>
            <a:extLst/>
          </a:lstStyle>
          <a:p>
            <a:r>
              <a:rPr lang="pl-PL"/>
              <a:t>PREBROJAVANJE U SKUPU N</a:t>
            </a:r>
            <a:endParaRPr lang="hr-HR"/>
          </a:p>
        </p:txBody>
      </p:sp>
      <p:sp>
        <p:nvSpPr>
          <p:cNvPr id="27" name="Rezervirano mjesto broja slajda 26"/>
          <p:cNvSpPr>
            <a:spLocks noGrp="1"/>
          </p:cNvSpPr>
          <p:nvPr>
            <p:ph type="sldNum" sz="quarter" idx="12"/>
          </p:nvPr>
        </p:nvSpPr>
        <p:spPr/>
        <p:txBody>
          <a:bodyPr/>
          <a:lstStyle>
            <a:lvl1pPr>
              <a:defRPr>
                <a:solidFill>
                  <a:srgbClr val="FFFFFF"/>
                </a:solidFill>
              </a:defRPr>
            </a:lvl1pPr>
            <a:extLst/>
          </a:lstStyle>
          <a:p>
            <a:fld id="{1F451F0F-05CA-4A87-B25E-57897AEDD7C2}" type="slidenum">
              <a:rPr lang="hr-HR" smtClean="0"/>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a:t>Kliknite da biste uredili stil naslova matrice</a:t>
            </a:r>
            <a:endParaRPr kumimoji="0" lang="en-US"/>
          </a:p>
        </p:txBody>
      </p:sp>
      <p:sp>
        <p:nvSpPr>
          <p:cNvPr id="3" name="Rezervirano mjesto okomitog teksta 2"/>
          <p:cNvSpPr>
            <a:spLocks noGrp="1"/>
          </p:cNvSpPr>
          <p:nvPr>
            <p:ph type="body" orient="vert" idx="1"/>
          </p:nvPr>
        </p:nvSpPr>
        <p:spPr>
          <a:xfrm>
            <a:off x="457200" y="1481329"/>
            <a:ext cx="8229600" cy="4386071"/>
          </a:xfrm>
        </p:spPr>
        <p:txBody>
          <a:bodyPr vert="eaVer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F3E25E25-CE4F-4424-92FE-9416E6A9F699}" type="datetime1">
              <a:rPr lang="hr-HR" smtClean="0"/>
              <a:pPr/>
              <a:t>2.6.2026.</a:t>
            </a:fld>
            <a:endParaRPr lang="hr-HR"/>
          </a:p>
        </p:txBody>
      </p:sp>
      <p:sp>
        <p:nvSpPr>
          <p:cNvPr id="5" name="Rezervirano mjesto podnožja 4"/>
          <p:cNvSpPr>
            <a:spLocks noGrp="1"/>
          </p:cNvSpPr>
          <p:nvPr>
            <p:ph type="ftr" sz="quarter" idx="11"/>
          </p:nvPr>
        </p:nvSpPr>
        <p:spPr/>
        <p:txBody>
          <a:bodyPr/>
          <a:lstStyle/>
          <a:p>
            <a:r>
              <a:rPr lang="pl-PL"/>
              <a:t>PREBROJAVANJE U SKUPU N</a:t>
            </a:r>
            <a:endParaRPr lang="hr-HR"/>
          </a:p>
        </p:txBody>
      </p:sp>
      <p:sp>
        <p:nvSpPr>
          <p:cNvPr id="6" name="Rezervirano mjesto broja slajda 5"/>
          <p:cNvSpPr>
            <a:spLocks noGrp="1"/>
          </p:cNvSpPr>
          <p:nvPr>
            <p:ph type="sldNum" sz="quarter" idx="12"/>
          </p:nvPr>
        </p:nvSpPr>
        <p:spPr/>
        <p:txBody>
          <a:bodyPr/>
          <a:lstStyle/>
          <a:p>
            <a:fld id="{1F451F0F-05CA-4A87-B25E-57897AEDD7C2}"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844013" y="274640"/>
            <a:ext cx="1777470" cy="5592761"/>
          </a:xfrm>
        </p:spPr>
        <p:txBody>
          <a:bodyPr vert="eaVert"/>
          <a:lstStyle/>
          <a:p>
            <a:r>
              <a:rPr kumimoji="0" lang="hr-HR"/>
              <a:t>Kliknite da biste uredili stil naslova matrice</a:t>
            </a:r>
            <a:endParaRPr kumimoji="0" lang="en-US"/>
          </a:p>
        </p:txBody>
      </p:sp>
      <p:sp>
        <p:nvSpPr>
          <p:cNvPr id="3" name="Rezervirano mjesto okomitog teksta 2"/>
          <p:cNvSpPr>
            <a:spLocks noGrp="1"/>
          </p:cNvSpPr>
          <p:nvPr>
            <p:ph type="body" orient="vert" idx="1"/>
          </p:nvPr>
        </p:nvSpPr>
        <p:spPr>
          <a:xfrm>
            <a:off x="457200" y="274641"/>
            <a:ext cx="6324600" cy="5592760"/>
          </a:xfrm>
        </p:spPr>
        <p:txBody>
          <a:bodyPr vert="eaVer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D00F626A-2A84-484D-8E21-AEA37AB7D540}" type="datetime1">
              <a:rPr lang="hr-HR" smtClean="0"/>
              <a:pPr/>
              <a:t>2.6.2026.</a:t>
            </a:fld>
            <a:endParaRPr lang="hr-HR"/>
          </a:p>
        </p:txBody>
      </p:sp>
      <p:sp>
        <p:nvSpPr>
          <p:cNvPr id="5" name="Rezervirano mjesto podnožja 4"/>
          <p:cNvSpPr>
            <a:spLocks noGrp="1"/>
          </p:cNvSpPr>
          <p:nvPr>
            <p:ph type="ftr" sz="quarter" idx="11"/>
          </p:nvPr>
        </p:nvSpPr>
        <p:spPr/>
        <p:txBody>
          <a:bodyPr/>
          <a:lstStyle/>
          <a:p>
            <a:r>
              <a:rPr lang="pl-PL"/>
              <a:t>PREBROJAVANJE U SKUPU N</a:t>
            </a:r>
            <a:endParaRPr lang="hr-HR"/>
          </a:p>
        </p:txBody>
      </p:sp>
      <p:sp>
        <p:nvSpPr>
          <p:cNvPr id="6" name="Rezervirano mjesto broja slajda 5"/>
          <p:cNvSpPr>
            <a:spLocks noGrp="1"/>
          </p:cNvSpPr>
          <p:nvPr>
            <p:ph type="sldNum" sz="quarter" idx="12"/>
          </p:nvPr>
        </p:nvSpPr>
        <p:spPr/>
        <p:txBody>
          <a:bodyPr/>
          <a:lstStyle/>
          <a:p>
            <a:fld id="{1F451F0F-05CA-4A87-B25E-57897AEDD7C2}"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datuma 3"/>
          <p:cNvSpPr>
            <a:spLocks noGrp="1"/>
          </p:cNvSpPr>
          <p:nvPr>
            <p:ph type="dt" sz="half" idx="10"/>
          </p:nvPr>
        </p:nvSpPr>
        <p:spPr/>
        <p:txBody>
          <a:bodyPr/>
          <a:lstStyle/>
          <a:p>
            <a:fld id="{5B458179-8F59-4582-B467-79E4852FF5F0}" type="datetime1">
              <a:rPr lang="hr-HR" smtClean="0"/>
              <a:pPr/>
              <a:t>2.6.2026.</a:t>
            </a:fld>
            <a:endParaRPr lang="hr-HR"/>
          </a:p>
        </p:txBody>
      </p:sp>
      <p:sp>
        <p:nvSpPr>
          <p:cNvPr id="5" name="Rezervirano mjesto podnožja 4"/>
          <p:cNvSpPr>
            <a:spLocks noGrp="1"/>
          </p:cNvSpPr>
          <p:nvPr>
            <p:ph type="ftr" sz="quarter" idx="11"/>
          </p:nvPr>
        </p:nvSpPr>
        <p:spPr/>
        <p:txBody>
          <a:bodyPr/>
          <a:lstStyle/>
          <a:p>
            <a:r>
              <a:rPr lang="pl-PL"/>
              <a:t>PREBROJAVANJE U SKUPU N</a:t>
            </a:r>
            <a:endParaRPr lang="hr-HR"/>
          </a:p>
        </p:txBody>
      </p:sp>
      <p:sp>
        <p:nvSpPr>
          <p:cNvPr id="6" name="Rezervirano mjesto broja slajda 5"/>
          <p:cNvSpPr>
            <a:spLocks noGrp="1"/>
          </p:cNvSpPr>
          <p:nvPr>
            <p:ph type="sldNum" sz="quarter" idx="12"/>
          </p:nvPr>
        </p:nvSpPr>
        <p:spPr/>
        <p:txBody>
          <a:bodyPr/>
          <a:lstStyle/>
          <a:p>
            <a:fld id="{1F451F0F-05CA-4A87-B25E-57897AEDD7C2}" type="slidenum">
              <a:rPr lang="hr-HR" smtClean="0"/>
              <a:pPr/>
              <a:t>‹#›</a:t>
            </a:fld>
            <a:endParaRPr lang="hr-HR"/>
          </a:p>
        </p:txBody>
      </p:sp>
      <p:sp>
        <p:nvSpPr>
          <p:cNvPr id="7" name="Naslov 6"/>
          <p:cNvSpPr>
            <a:spLocks noGrp="1"/>
          </p:cNvSpPr>
          <p:nvPr>
            <p:ph type="title"/>
          </p:nvPr>
        </p:nvSpPr>
        <p:spPr/>
        <p:txBody>
          <a:bodyPr rtlCol="0"/>
          <a:lstStyle/>
          <a:p>
            <a:r>
              <a:rPr kumimoji="0" lang="hr-HR"/>
              <a:t>Kliknite da biste uredili stil naslova matrice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hr-HR"/>
              <a:t>Kliknite da biste uredili stil naslova matrice</a:t>
            </a:r>
            <a:endParaRPr kumimoji="0" lang="en-US"/>
          </a:p>
        </p:txBody>
      </p:sp>
      <p:sp>
        <p:nvSpPr>
          <p:cNvPr id="3" name="Rezervirano mjesto teksta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r-HR"/>
              <a:t>Kliknite da biste uredili stilove teksta matrice</a:t>
            </a:r>
          </a:p>
        </p:txBody>
      </p:sp>
      <p:sp>
        <p:nvSpPr>
          <p:cNvPr id="4" name="Rezervirano mjesto datuma 3"/>
          <p:cNvSpPr>
            <a:spLocks noGrp="1"/>
          </p:cNvSpPr>
          <p:nvPr>
            <p:ph type="dt" sz="half" idx="10"/>
          </p:nvPr>
        </p:nvSpPr>
        <p:spPr/>
        <p:txBody>
          <a:bodyPr/>
          <a:lstStyle/>
          <a:p>
            <a:fld id="{8C350BD3-F193-4E4C-9DE1-3BB44D356312}" type="datetime1">
              <a:rPr lang="hr-HR" smtClean="0"/>
              <a:pPr/>
              <a:t>2.6.2026.</a:t>
            </a:fld>
            <a:endParaRPr lang="hr-HR"/>
          </a:p>
        </p:txBody>
      </p:sp>
      <p:sp>
        <p:nvSpPr>
          <p:cNvPr id="5" name="Rezervirano mjesto podnožja 4"/>
          <p:cNvSpPr>
            <a:spLocks noGrp="1"/>
          </p:cNvSpPr>
          <p:nvPr>
            <p:ph type="ftr" sz="quarter" idx="11"/>
          </p:nvPr>
        </p:nvSpPr>
        <p:spPr/>
        <p:txBody>
          <a:bodyPr/>
          <a:lstStyle/>
          <a:p>
            <a:r>
              <a:rPr lang="pl-PL"/>
              <a:t>PREBROJAVANJE U SKUPU N</a:t>
            </a:r>
            <a:endParaRPr lang="hr-HR"/>
          </a:p>
        </p:txBody>
      </p:sp>
      <p:sp>
        <p:nvSpPr>
          <p:cNvPr id="6" name="Rezervirano mjesto broja slajda 5"/>
          <p:cNvSpPr>
            <a:spLocks noGrp="1"/>
          </p:cNvSpPr>
          <p:nvPr>
            <p:ph type="sldNum" sz="quarter" idx="12"/>
          </p:nvPr>
        </p:nvSpPr>
        <p:spPr/>
        <p:txBody>
          <a:bodyPr/>
          <a:lstStyle/>
          <a:p>
            <a:fld id="{1F451F0F-05CA-4A87-B25E-57897AEDD7C2}" type="slidenum">
              <a:rPr lang="hr-HR" smtClean="0"/>
              <a:pPr/>
              <a:t>‹#›</a:t>
            </a:fld>
            <a:endParaRPr lang="hr-HR"/>
          </a:p>
        </p:txBody>
      </p:sp>
      <p:sp>
        <p:nvSpPr>
          <p:cNvPr id="7" name="Š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Š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3" name="Rezervirano mjesto sadržaja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4" name="Rezervirano mjesto sadržaja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5" name="Rezervirano mjesto datuma 4"/>
          <p:cNvSpPr>
            <a:spLocks noGrp="1"/>
          </p:cNvSpPr>
          <p:nvPr>
            <p:ph type="dt" sz="half" idx="10"/>
          </p:nvPr>
        </p:nvSpPr>
        <p:spPr/>
        <p:txBody>
          <a:bodyPr/>
          <a:lstStyle/>
          <a:p>
            <a:fld id="{F1174BC1-AA5C-498E-9E65-FA098D5970AE}" type="datetime1">
              <a:rPr lang="hr-HR" smtClean="0"/>
              <a:pPr/>
              <a:t>2.6.2026.</a:t>
            </a:fld>
            <a:endParaRPr lang="hr-H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7" name="Rezervirano mjesto broja slajda 6"/>
          <p:cNvSpPr>
            <a:spLocks noGrp="1"/>
          </p:cNvSpPr>
          <p:nvPr>
            <p:ph type="sldNum" sz="quarter" idx="12"/>
          </p:nvPr>
        </p:nvSpPr>
        <p:spPr/>
        <p:txBody>
          <a:bodyPr/>
          <a:lstStyle/>
          <a:p>
            <a:fld id="{1F451F0F-05CA-4A87-B25E-57897AEDD7C2}" type="slidenum">
              <a:rPr lang="hr-HR" smtClean="0"/>
              <a:pPr/>
              <a:t>‹#›</a:t>
            </a:fld>
            <a:endParaRPr lang="hr-HR"/>
          </a:p>
        </p:txBody>
      </p:sp>
      <p:sp>
        <p:nvSpPr>
          <p:cNvPr id="8" name="Naslov 7"/>
          <p:cNvSpPr>
            <a:spLocks noGrp="1"/>
          </p:cNvSpPr>
          <p:nvPr>
            <p:ph type="title"/>
          </p:nvPr>
        </p:nvSpPr>
        <p:spPr/>
        <p:txBody>
          <a:bodyPr rtlCol="0"/>
          <a:lstStyle/>
          <a:p>
            <a:r>
              <a:rPr kumimoji="0" lang="hr-HR"/>
              <a:t>Kliknite da biste uredili stil naslova matrice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8229600" cy="1143000"/>
          </a:xfrm>
        </p:spPr>
        <p:txBody>
          <a:bodyPr anchor="ctr"/>
          <a:lstStyle>
            <a:lvl1pPr>
              <a:defRPr/>
            </a:lvl1pPr>
            <a:extLst/>
          </a:lstStyle>
          <a:p>
            <a:r>
              <a:rPr kumimoji="0" lang="hr-HR"/>
              <a:t>Kliknite da biste uredili stil naslova matrice</a:t>
            </a:r>
            <a:endParaRPr kumimoji="0" lang="en-US"/>
          </a:p>
        </p:txBody>
      </p:sp>
      <p:sp>
        <p:nvSpPr>
          <p:cNvPr id="3" name="Rezervirano mjesto teksta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a:t>Kliknite da biste uredili stilove teksta matrice</a:t>
            </a:r>
          </a:p>
        </p:txBody>
      </p:sp>
      <p:sp>
        <p:nvSpPr>
          <p:cNvPr id="4" name="Rezervirano mjesto teksta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a:t>Kliknite da biste uredili stilove teksta matrice</a:t>
            </a:r>
          </a:p>
        </p:txBody>
      </p:sp>
      <p:sp>
        <p:nvSpPr>
          <p:cNvPr id="5" name="Rezervirano mjesto sadržaja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6" name="Rezervirano mjesto sadržaja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7" name="Rezervirano mjesto datuma 6"/>
          <p:cNvSpPr>
            <a:spLocks noGrp="1"/>
          </p:cNvSpPr>
          <p:nvPr>
            <p:ph type="dt" sz="half" idx="10"/>
          </p:nvPr>
        </p:nvSpPr>
        <p:spPr/>
        <p:txBody>
          <a:bodyPr/>
          <a:lstStyle/>
          <a:p>
            <a:fld id="{1982FCAF-F176-41D0-AAFA-93B02067C67F}" type="datetime1">
              <a:rPr lang="hr-HR" smtClean="0"/>
              <a:pPr/>
              <a:t>2.6.2026.</a:t>
            </a:fld>
            <a:endParaRPr lang="hr-HR"/>
          </a:p>
        </p:txBody>
      </p:sp>
      <p:sp>
        <p:nvSpPr>
          <p:cNvPr id="8" name="Rezervirano mjesto podnožja 7"/>
          <p:cNvSpPr>
            <a:spLocks noGrp="1"/>
          </p:cNvSpPr>
          <p:nvPr>
            <p:ph type="ftr" sz="quarter" idx="11"/>
          </p:nvPr>
        </p:nvSpPr>
        <p:spPr/>
        <p:txBody>
          <a:bodyPr/>
          <a:lstStyle/>
          <a:p>
            <a:r>
              <a:rPr lang="pl-PL"/>
              <a:t>PREBROJAVANJE U SKUPU N</a:t>
            </a:r>
            <a:endParaRPr lang="hr-HR"/>
          </a:p>
        </p:txBody>
      </p:sp>
      <p:sp>
        <p:nvSpPr>
          <p:cNvPr id="9" name="Rezervirano mjesto broja slajda 8"/>
          <p:cNvSpPr>
            <a:spLocks noGrp="1"/>
          </p:cNvSpPr>
          <p:nvPr>
            <p:ph type="sldNum" sz="quarter" idx="12"/>
          </p:nvPr>
        </p:nvSpPr>
        <p:spPr/>
        <p:txBody>
          <a:bodyPr/>
          <a:lstStyle/>
          <a:p>
            <a:fld id="{1F451F0F-05CA-4A87-B25E-57897AEDD7C2}" type="slidenum">
              <a:rPr lang="hr-HR" smtClean="0"/>
              <a:pPr/>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3" name="Rezervirano mjesto datuma 2"/>
          <p:cNvSpPr>
            <a:spLocks noGrp="1"/>
          </p:cNvSpPr>
          <p:nvPr>
            <p:ph type="dt" sz="half" idx="10"/>
          </p:nvPr>
        </p:nvSpPr>
        <p:spPr/>
        <p:txBody>
          <a:bodyPr/>
          <a:lstStyle/>
          <a:p>
            <a:fld id="{54F9A1AB-5D31-41B0-A3E3-4C5D3EA0ED4A}" type="datetime1">
              <a:rPr lang="hr-HR" smtClean="0"/>
              <a:pPr/>
              <a:t>2.6.2026.</a:t>
            </a:fld>
            <a:endParaRPr lang="hr-HR"/>
          </a:p>
        </p:txBody>
      </p:sp>
      <p:sp>
        <p:nvSpPr>
          <p:cNvPr id="4" name="Rezervirano mjesto podnožja 3"/>
          <p:cNvSpPr>
            <a:spLocks noGrp="1"/>
          </p:cNvSpPr>
          <p:nvPr>
            <p:ph type="ftr" sz="quarter" idx="11"/>
          </p:nvPr>
        </p:nvSpPr>
        <p:spPr/>
        <p:txBody>
          <a:bodyPr/>
          <a:lstStyle/>
          <a:p>
            <a:r>
              <a:rPr lang="pl-PL"/>
              <a:t>PREBROJAVANJE U SKUPU N</a:t>
            </a:r>
            <a:endParaRPr lang="hr-HR"/>
          </a:p>
        </p:txBody>
      </p:sp>
      <p:sp>
        <p:nvSpPr>
          <p:cNvPr id="5" name="Rezervirano mjesto broja slajda 4"/>
          <p:cNvSpPr>
            <a:spLocks noGrp="1"/>
          </p:cNvSpPr>
          <p:nvPr>
            <p:ph type="sldNum" sz="quarter" idx="12"/>
          </p:nvPr>
        </p:nvSpPr>
        <p:spPr/>
        <p:txBody>
          <a:bodyPr/>
          <a:lstStyle/>
          <a:p>
            <a:fld id="{1F451F0F-05CA-4A87-B25E-57897AEDD7C2}" type="slidenum">
              <a:rPr lang="hr-HR" smtClean="0"/>
              <a:pPr/>
              <a:t>‹#›</a:t>
            </a:fld>
            <a:endParaRPr lang="hr-HR"/>
          </a:p>
        </p:txBody>
      </p:sp>
      <p:sp>
        <p:nvSpPr>
          <p:cNvPr id="6" name="Naslov 5"/>
          <p:cNvSpPr>
            <a:spLocks noGrp="1"/>
          </p:cNvSpPr>
          <p:nvPr>
            <p:ph type="title"/>
          </p:nvPr>
        </p:nvSpPr>
        <p:spPr/>
        <p:txBody>
          <a:bodyPr rtlCol="0"/>
          <a:lstStyle/>
          <a:p>
            <a:r>
              <a:rPr kumimoji="0" lang="hr-HR"/>
              <a:t>Kliknite da biste uredili stil naslova matrice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562597C3-2BF6-4F94-AC15-B37E03A92334}" type="datetime1">
              <a:rPr lang="hr-HR" smtClean="0"/>
              <a:pPr/>
              <a:t>2.6.2026.</a:t>
            </a:fld>
            <a:endParaRPr lang="hr-HR"/>
          </a:p>
        </p:txBody>
      </p:sp>
      <p:sp>
        <p:nvSpPr>
          <p:cNvPr id="3" name="Rezervirano mjesto podnožja 2"/>
          <p:cNvSpPr>
            <a:spLocks noGrp="1"/>
          </p:cNvSpPr>
          <p:nvPr>
            <p:ph type="ftr" sz="quarter" idx="11"/>
          </p:nvPr>
        </p:nvSpPr>
        <p:spPr/>
        <p:txBody>
          <a:bodyPr/>
          <a:lstStyle/>
          <a:p>
            <a:r>
              <a:rPr lang="pl-PL"/>
              <a:t>PREBROJAVANJE U SKUPU N</a:t>
            </a:r>
            <a:endParaRPr lang="hr-HR"/>
          </a:p>
        </p:txBody>
      </p:sp>
      <p:sp>
        <p:nvSpPr>
          <p:cNvPr id="4" name="Rezervirano mjesto broja slajda 3"/>
          <p:cNvSpPr>
            <a:spLocks noGrp="1"/>
          </p:cNvSpPr>
          <p:nvPr>
            <p:ph type="sldNum" sz="quarter" idx="12"/>
          </p:nvPr>
        </p:nvSpPr>
        <p:spPr/>
        <p:txBody>
          <a:bodyPr/>
          <a:lstStyle/>
          <a:p>
            <a:fld id="{1F451F0F-05CA-4A87-B25E-57897AEDD7C2}"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hr-HR"/>
              <a:t>Kliknite da biste uredili stil naslova matrice</a:t>
            </a:r>
            <a:endParaRPr kumimoji="0" lang="en-US"/>
          </a:p>
        </p:txBody>
      </p:sp>
      <p:sp>
        <p:nvSpPr>
          <p:cNvPr id="3" name="Rezervirano mjesto teksta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hr-HR"/>
              <a:t>Kliknite da biste uredili stilove teksta matrice</a:t>
            </a:r>
          </a:p>
        </p:txBody>
      </p:sp>
      <p:sp>
        <p:nvSpPr>
          <p:cNvPr id="4" name="Rezervirano mjesto sadržaja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r-HR"/>
              <a:t>Kliknite da biste uredili stilove teksta matrice</a:t>
            </a:r>
          </a:p>
          <a:p>
            <a:pPr lvl="1" eaLnBrk="1" latinLnBrk="0" hangingPunct="1"/>
            <a:r>
              <a:rPr lang="hr-HR"/>
              <a:t>Druga razina</a:t>
            </a:r>
          </a:p>
          <a:p>
            <a:pPr lvl="2" eaLnBrk="1" latinLnBrk="0" hangingPunct="1"/>
            <a:r>
              <a:rPr lang="hr-HR"/>
              <a:t>Treća razina</a:t>
            </a:r>
          </a:p>
          <a:p>
            <a:pPr lvl="3" eaLnBrk="1" latinLnBrk="0" hangingPunct="1"/>
            <a:r>
              <a:rPr lang="hr-HR"/>
              <a:t>Četvrta razina</a:t>
            </a:r>
          </a:p>
          <a:p>
            <a:pPr lvl="4" eaLnBrk="1" latinLnBrk="0" hangingPunct="1"/>
            <a:r>
              <a:rPr lang="hr-HR"/>
              <a:t>Peta razina</a:t>
            </a:r>
            <a:endParaRPr kumimoji="0" lang="en-US"/>
          </a:p>
        </p:txBody>
      </p:sp>
      <p:sp>
        <p:nvSpPr>
          <p:cNvPr id="5" name="Rezervirano mjesto datuma 4"/>
          <p:cNvSpPr>
            <a:spLocks noGrp="1"/>
          </p:cNvSpPr>
          <p:nvPr>
            <p:ph type="dt" sz="half" idx="10"/>
          </p:nvPr>
        </p:nvSpPr>
        <p:spPr>
          <a:xfrm>
            <a:off x="6727032" y="6407944"/>
            <a:ext cx="1920240" cy="365760"/>
          </a:xfrm>
        </p:spPr>
        <p:txBody>
          <a:bodyPr/>
          <a:lstStyle/>
          <a:p>
            <a:fld id="{5825FC12-E816-4AB5-A498-806E20F62CB9}" type="datetime1">
              <a:rPr lang="hr-HR" smtClean="0"/>
              <a:pPr/>
              <a:t>2.6.2026.</a:t>
            </a:fld>
            <a:endParaRPr lang="hr-H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7" name="Rezervirano mjesto broja slajda 6"/>
          <p:cNvSpPr>
            <a:spLocks noGrp="1"/>
          </p:cNvSpPr>
          <p:nvPr>
            <p:ph type="sldNum" sz="quarter" idx="12"/>
          </p:nvPr>
        </p:nvSpPr>
        <p:spPr/>
        <p:txBody>
          <a:bodyPr/>
          <a:lstStyle/>
          <a:p>
            <a:fld id="{1F451F0F-05CA-4A87-B25E-57897AEDD7C2}" type="slidenum">
              <a:rPr lang="hr-HR" smtClean="0"/>
              <a:pPr/>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4" name="Rezervirano mjesto teksta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hr-HR"/>
              <a:t>Kliknite da biste uredili stilove teksta matrice</a:t>
            </a:r>
          </a:p>
        </p:txBody>
      </p:sp>
      <p:sp>
        <p:nvSpPr>
          <p:cNvPr id="3" name="Rezervirano mjesto slik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hr-HR"/>
              <a:t>Pritisnite ikonu za dodavanje slike</a:t>
            </a:r>
            <a:endParaRPr kumimoji="0" lang="en-US" dirty="0"/>
          </a:p>
        </p:txBody>
      </p:sp>
      <p:sp>
        <p:nvSpPr>
          <p:cNvPr id="5" name="Rezervirano mjesto datuma 4"/>
          <p:cNvSpPr>
            <a:spLocks noGrp="1"/>
          </p:cNvSpPr>
          <p:nvPr>
            <p:ph type="dt" sz="half" idx="10"/>
          </p:nvPr>
        </p:nvSpPr>
        <p:spPr/>
        <p:txBody>
          <a:bodyPr/>
          <a:lstStyle>
            <a:lvl1pPr>
              <a:defRPr>
                <a:solidFill>
                  <a:schemeClr val="tx1"/>
                </a:solidFill>
              </a:defRPr>
            </a:lvl1pPr>
            <a:extLst/>
          </a:lstStyle>
          <a:p>
            <a:fld id="{A7CCC73A-DA75-4868-A0E7-E651DE41F482}" type="datetime1">
              <a:rPr lang="hr-HR" smtClean="0"/>
              <a:pPr/>
              <a:t>2.6.2026.</a:t>
            </a:fld>
            <a:endParaRPr lang="hr-HR"/>
          </a:p>
        </p:txBody>
      </p:sp>
      <p:sp>
        <p:nvSpPr>
          <p:cNvPr id="6" name="Rezervirano mjesto podnožja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pl-PL"/>
              <a:t>PREBROJAVANJE U SKUPU N</a:t>
            </a:r>
            <a:endParaRPr lang="hr-HR"/>
          </a:p>
        </p:txBody>
      </p:sp>
      <p:sp>
        <p:nvSpPr>
          <p:cNvPr id="7" name="Rezervirano mjesto broja slajda 6"/>
          <p:cNvSpPr>
            <a:spLocks noGrp="1"/>
          </p:cNvSpPr>
          <p:nvPr>
            <p:ph type="sldNum" sz="quarter" idx="12"/>
          </p:nvPr>
        </p:nvSpPr>
        <p:spPr/>
        <p:txBody>
          <a:bodyPr/>
          <a:lstStyle>
            <a:lvl1pPr>
              <a:defRPr>
                <a:solidFill>
                  <a:schemeClr val="tx1"/>
                </a:solidFill>
              </a:defRPr>
            </a:lvl1pPr>
            <a:extLst/>
          </a:lstStyle>
          <a:p>
            <a:fld id="{1F451F0F-05CA-4A87-B25E-57897AEDD7C2}" type="slidenum">
              <a:rPr lang="hr-HR" smtClean="0"/>
              <a:pPr/>
              <a:t>‹#›</a:t>
            </a:fld>
            <a:endParaRPr lang="hr-HR"/>
          </a:p>
        </p:txBody>
      </p:sp>
      <p:sp>
        <p:nvSpPr>
          <p:cNvPr id="2" name="Naslov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hr-HR"/>
              <a:t>Kliknite da biste uredili stil naslova matrice</a:t>
            </a:r>
            <a:endParaRPr kumimoji="0" lang="en-US"/>
          </a:p>
        </p:txBody>
      </p:sp>
      <p:sp>
        <p:nvSpPr>
          <p:cNvPr id="8" name="Prostoručno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Prostoručno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avokutni trokut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Ravni poveznik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Š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Š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Prostoručno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ostoručno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Pravokutni trokut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Ravni poveznik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Rezervirano mjesto naslova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hr-HR"/>
              <a:t>Kliknite da biste uredili stil naslova matrice</a:t>
            </a:r>
            <a:endParaRPr kumimoji="0" lang="en-US"/>
          </a:p>
        </p:txBody>
      </p:sp>
      <p:sp>
        <p:nvSpPr>
          <p:cNvPr id="30" name="Rezervirano mjesto teksta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hr-HR"/>
              <a:t>Kliknite da biste uredili stilove teksta matrice</a:t>
            </a:r>
          </a:p>
          <a:p>
            <a:pPr lvl="1" eaLnBrk="1" latinLnBrk="0" hangingPunct="1"/>
            <a:r>
              <a:rPr kumimoji="0" lang="hr-HR"/>
              <a:t>Druga razina</a:t>
            </a:r>
          </a:p>
          <a:p>
            <a:pPr lvl="2" eaLnBrk="1" latinLnBrk="0" hangingPunct="1"/>
            <a:r>
              <a:rPr kumimoji="0" lang="hr-HR"/>
              <a:t>Treća razina</a:t>
            </a:r>
          </a:p>
          <a:p>
            <a:pPr lvl="3" eaLnBrk="1" latinLnBrk="0" hangingPunct="1"/>
            <a:r>
              <a:rPr kumimoji="0" lang="hr-HR"/>
              <a:t>Četvrta razina</a:t>
            </a:r>
          </a:p>
          <a:p>
            <a:pPr lvl="4" eaLnBrk="1" latinLnBrk="0" hangingPunct="1"/>
            <a:r>
              <a:rPr kumimoji="0" lang="hr-HR"/>
              <a:t>Peta razina</a:t>
            </a:r>
            <a:endParaRPr kumimoji="0" lang="en-US"/>
          </a:p>
        </p:txBody>
      </p:sp>
      <p:sp>
        <p:nvSpPr>
          <p:cNvPr id="10" name="Rezervirano mjesto datum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577B7C0-F91F-477B-8FCD-92AD45A75F96}" type="datetime1">
              <a:rPr lang="hr-HR" smtClean="0"/>
              <a:pPr/>
              <a:t>2.6.2026.</a:t>
            </a:fld>
            <a:endParaRPr lang="hr-HR"/>
          </a:p>
        </p:txBody>
      </p:sp>
      <p:sp>
        <p:nvSpPr>
          <p:cNvPr id="22" name="Rezervirano mjesto podnožj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pl-PL"/>
              <a:t>PREBROJAVANJE U SKUPU N</a:t>
            </a:r>
            <a:endParaRPr lang="hr-HR"/>
          </a:p>
        </p:txBody>
      </p:sp>
      <p:sp>
        <p:nvSpPr>
          <p:cNvPr id="18" name="Rezervirano mjesto broja slajd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F451F0F-05CA-4A87-B25E-57897AEDD7C2}"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hyperlink" Target="https://create.kahoot.it/details/9209fd70-6315-4575-a5c2-bcbf740dd850?drawe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3.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4.bin"/></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8.wmf"/><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7.wmf"/><Relationship Id="rId4" Type="http://schemas.openxmlformats.org/officeDocument/2006/relationships/oleObject" Target="../embeddings/oleObject4.bin"/></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5.bin"/></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2.wmf"/><Relationship Id="rId3" Type="http://schemas.openxmlformats.org/officeDocument/2006/relationships/image" Target="../media/image9.png"/><Relationship Id="rId7" Type="http://schemas.openxmlformats.org/officeDocument/2006/relationships/image" Target="../media/image9.wmf"/><Relationship Id="rId1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6.bin"/><Relationship Id="rId11" Type="http://schemas.openxmlformats.org/officeDocument/2006/relationships/image" Target="../media/image11.wmf"/><Relationship Id="rId5" Type="http://schemas.openxmlformats.org/officeDocument/2006/relationships/image" Target="../media/image8.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10.wmf"/></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2.wmf"/><Relationship Id="rId3" Type="http://schemas.openxmlformats.org/officeDocument/2006/relationships/image" Target="../media/image9.png"/><Relationship Id="rId7" Type="http://schemas.openxmlformats.org/officeDocument/2006/relationships/image" Target="../media/image9.wmf"/><Relationship Id="rId1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6.bin"/><Relationship Id="rId11" Type="http://schemas.openxmlformats.org/officeDocument/2006/relationships/image" Target="../media/image11.wmf"/><Relationship Id="rId5" Type="http://schemas.openxmlformats.org/officeDocument/2006/relationships/image" Target="../media/image8.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10.wmf"/></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google.hr/imgres?imgurl=http://www.trendme.net/pictures/items/Raji-Konehlae_Hlaeduge_full_590_3638.png&amp;imgrefurl=http://www.trendme.net/showAll.php?action=Ecr6rPyHdiQ2ijMR3JgqZpPgRwatj6'2BX&amp;itemId=rUkCCdhNpIA'3D&amp;start=0&amp;usg=__EeJeTJJ0_qoYvqXu3D9O0hYjkOk=&amp;h=626&amp;w=378&amp;sz=401&amp;hl=hr&amp;start=37&amp;itbs=1&amp;tbnid=EUBcaBAyzK-QtM:&amp;tbnh=136&amp;tbnw=82&amp;prev=/images?q=hla%C4%8De&amp;start=20&amp;hl=hr&amp;sa=N&amp;gbv=2&amp;ndsp=20&amp;tbs=isch:1" TargetMode="External"/><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44.xml.rels><?xml version="1.0" encoding="UTF-8" standalone="yes"?>
<Relationships xmlns="http://schemas.openxmlformats.org/package/2006/relationships"><Relationship Id="rId3" Type="http://schemas.openxmlformats.org/officeDocument/2006/relationships/hyperlink" Target="http://www.google.hr/imgres?imgurl=http://www.trendme.net/pictures/items/Raji-Konehlae_Hlaeduge_full_590_3638.png&amp;imgrefurl=http://www.trendme.net/showAll.php?action=Ecr6rPyHdiQ2ijMR3JgqZpPgRwatj6'2BX&amp;itemId=rUkCCdhNpIA'3D&amp;start=0&amp;usg=__EeJeTJJ0_qoYvqXu3D9O0hYjkOk=&amp;h=626&amp;w=378&amp;sz=401&amp;hl=hr&amp;start=37&amp;itbs=1&amp;tbnid=EUBcaBAyzK-QtM:&amp;tbnh=136&amp;tbnw=82&amp;prev=/images?q=hla%C4%8De&amp;start=20&amp;hl=hr&amp;sa=N&amp;gbv=2&amp;ndsp=20&amp;tbs=isch:1" TargetMode="External"/><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5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428596" y="1285861"/>
            <a:ext cx="8029604" cy="2143139"/>
          </a:xfrm>
        </p:spPr>
        <p:txBody>
          <a:bodyPr>
            <a:noAutofit/>
          </a:bodyPr>
          <a:lstStyle/>
          <a:p>
            <a:r>
              <a:rPr lang="hr-HR" sz="7200" b="1" i="1" dirty="0">
                <a:effectLst/>
                <a:latin typeface="Times New Roman" pitchFamily="18" charset="0"/>
                <a:cs typeface="Times New Roman" pitchFamily="18" charset="0"/>
              </a:rPr>
              <a:t>PREBROJAVANJE</a:t>
            </a:r>
            <a:r>
              <a:rPr lang="hr-HR" sz="7200" b="1" i="1" dirty="0">
                <a:latin typeface="Times New Roman" pitchFamily="18" charset="0"/>
                <a:cs typeface="Times New Roman" pitchFamily="18" charset="0"/>
              </a:rPr>
              <a:t> </a:t>
            </a:r>
            <a:r>
              <a:rPr lang="hr-HR" sz="7200" b="1" i="1" dirty="0">
                <a:effectLst/>
                <a:latin typeface="Times New Roman" pitchFamily="18" charset="0"/>
                <a:cs typeface="Times New Roman" pitchFamily="18" charset="0"/>
              </a:rPr>
              <a:t>U SKUPU N</a:t>
            </a:r>
          </a:p>
        </p:txBody>
      </p:sp>
      <p:sp>
        <p:nvSpPr>
          <p:cNvPr id="3" name="Podnaslov 2"/>
          <p:cNvSpPr>
            <a:spLocks noGrp="1"/>
          </p:cNvSpPr>
          <p:nvPr>
            <p:ph type="subTitle" idx="1"/>
          </p:nvPr>
        </p:nvSpPr>
        <p:spPr>
          <a:xfrm>
            <a:off x="731520" y="3996425"/>
            <a:ext cx="7772400" cy="1199704"/>
          </a:xfrm>
        </p:spPr>
        <p:txBody>
          <a:bodyPr>
            <a:normAutofit fontScale="62500" lnSpcReduction="20000"/>
          </a:bodyPr>
          <a:lstStyle/>
          <a:p>
            <a:pPr algn="r"/>
            <a:endParaRPr lang="hr-HR" dirty="0"/>
          </a:p>
          <a:p>
            <a:pPr algn="r"/>
            <a:endParaRPr lang="hr-HR" dirty="0"/>
          </a:p>
          <a:p>
            <a:pPr algn="r"/>
            <a:r>
              <a:rPr lang="hr-HR" sz="6900" b="1" dirty="0">
                <a:latin typeface="Times New Roman" pitchFamily="18" charset="0"/>
                <a:cs typeface="Times New Roman" pitchFamily="18" charset="0"/>
              </a:rPr>
              <a:t>Marko Višić </a:t>
            </a:r>
          </a:p>
        </p:txBody>
      </p:sp>
      <p:pic>
        <p:nvPicPr>
          <p:cNvPr id="4" name="Slika 3" descr="prsti - racunske operacije.jpg"/>
          <p:cNvPicPr>
            <a:picLocks noChangeAspect="1"/>
          </p:cNvPicPr>
          <p:nvPr/>
        </p:nvPicPr>
        <p:blipFill>
          <a:blip r:embed="rId2"/>
          <a:stretch>
            <a:fillRect/>
          </a:stretch>
        </p:blipFill>
        <p:spPr>
          <a:xfrm>
            <a:off x="214282" y="2928934"/>
            <a:ext cx="3390900" cy="13525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a:spLocks noGrp="1"/>
          </p:cNvSpPr>
          <p:nvPr>
            <p:ph idx="1"/>
          </p:nvPr>
        </p:nvSpPr>
        <p:spPr>
          <a:xfrm>
            <a:off x="457200" y="214313"/>
            <a:ext cx="8229600" cy="5911850"/>
          </a:xfrm>
        </p:spPr>
        <p:txBody>
          <a:bodyPr>
            <a:normAutofit fontScale="97500"/>
          </a:bodyPr>
          <a:lstStyle/>
          <a:p>
            <a:r>
              <a:rPr lang="hr-HR" sz="3200" b="1" dirty="0">
                <a:solidFill>
                  <a:srgbClr val="00B0F0"/>
                </a:solidFill>
                <a:latin typeface="Calibri" pitchFamily="34" charset="0"/>
              </a:rPr>
              <a:t>Pravilo produkta:</a:t>
            </a:r>
          </a:p>
          <a:p>
            <a:r>
              <a:rPr lang="sl-SI" sz="2900" dirty="0">
                <a:latin typeface="Times New Roman" pitchFamily="18" charset="0"/>
                <a:cs typeface="Times New Roman" pitchFamily="18" charset="0"/>
              </a:rPr>
              <a:t>Primjer 2. </a:t>
            </a:r>
            <a:r>
              <a:rPr lang="hr-HR" sz="2900" dirty="0">
                <a:latin typeface="Times New Roman" pitchFamily="18" charset="0"/>
                <a:cs typeface="Times New Roman" pitchFamily="18" charset="0"/>
              </a:rPr>
              <a:t>Školska knjižnica sadrži 10 knjiga iz matematike, 8 iz fizike, 5 iz kemije i 12 iz biologije. Na koliko načina učenik može uzeti po jednu knjigu iz ta četiri predmeta?</a:t>
            </a:r>
          </a:p>
          <a:p>
            <a:pPr>
              <a:buNone/>
            </a:pPr>
            <a:endParaRPr lang="hr-HR" b="1" dirty="0">
              <a:latin typeface="Calibri" pitchFamily="34" charset="0"/>
            </a:endParaRPr>
          </a:p>
          <a:p>
            <a:r>
              <a:rPr lang="hr-HR" sz="2900" dirty="0">
                <a:latin typeface="Times New Roman" pitchFamily="18" charset="0"/>
                <a:cs typeface="Times New Roman" pitchFamily="18" charset="0"/>
              </a:rPr>
              <a:t>Knjigu iz matematike možemo odabrati na 10 načina. Za svaki od načina  knjigu iz fizike možemo odabrati još na 8 načina. Pa za svaki od tih načina knjigu iz kemije možemo odabrati  još na 5 načina. I na kraju,  za sve ove prijašnje načine knjigu iz biologije možemo odabrati na 12 načina.</a:t>
            </a: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dirty="0">
                <a:latin typeface="Times New Roman" pitchFamily="18" charset="0"/>
                <a:cs typeface="Times New Roman" pitchFamily="18" charset="0"/>
              </a:rPr>
              <a:t>Pokušajmo sada uz pomoć ove </a:t>
            </a:r>
            <a:r>
              <a:rPr lang="hr-HR" sz="2800" dirty="0" err="1">
                <a:latin typeface="Times New Roman" pitchFamily="18" charset="0"/>
                <a:cs typeface="Times New Roman" pitchFamily="18" charset="0"/>
              </a:rPr>
              <a:t>Gaussove</a:t>
            </a:r>
            <a:r>
              <a:rPr lang="hr-HR" sz="2800" dirty="0">
                <a:latin typeface="Times New Roman" pitchFamily="18" charset="0"/>
                <a:cs typeface="Times New Roman" pitchFamily="18" charset="0"/>
              </a:rPr>
              <a:t> dosjetke doći nekako do pravila za zbroj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 prirodnih brojeva</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Što je Gauss trebao zbrojiti? Prvih 99 prirodnih brojeva</a:t>
            </a:r>
          </a:p>
          <a:p>
            <a:pPr marL="82550" indent="6350">
              <a:spcBef>
                <a:spcPct val="20000"/>
              </a:spcBef>
              <a:buNone/>
            </a:pPr>
            <a:r>
              <a:rPr lang="hr-HR" sz="2800" dirty="0">
                <a:latin typeface="Times New Roman" pitchFamily="18" charset="0"/>
                <a:cs typeface="Times New Roman" pitchFamily="18" charset="0"/>
              </a:rPr>
              <a:t>Što je pomnožio?  99 sa njegovim sljedbenikom </a:t>
            </a:r>
          </a:p>
          <a:p>
            <a:pPr marL="82550" indent="6350">
              <a:spcBef>
                <a:spcPct val="20000"/>
              </a:spcBef>
              <a:buNone/>
            </a:pPr>
            <a:r>
              <a:rPr lang="hr-HR" sz="2800" dirty="0">
                <a:latin typeface="Times New Roman" pitchFamily="18" charset="0"/>
                <a:cs typeface="Times New Roman" pitchFamily="18" charset="0"/>
              </a:rPr>
              <a:t>A potom što je napravio? Umnožak podijelio sa 2</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dirty="0">
                <a:latin typeface="Times New Roman" pitchFamily="18" charset="0"/>
                <a:cs typeface="Times New Roman" pitchFamily="18" charset="0"/>
              </a:rPr>
              <a:t>Pokušajmo sada uz pomoć ove </a:t>
            </a:r>
            <a:r>
              <a:rPr lang="hr-HR" sz="2800" dirty="0" err="1">
                <a:latin typeface="Times New Roman" pitchFamily="18" charset="0"/>
                <a:cs typeface="Times New Roman" pitchFamily="18" charset="0"/>
              </a:rPr>
              <a:t>Gaussove</a:t>
            </a:r>
            <a:r>
              <a:rPr lang="hr-HR" sz="2800" dirty="0">
                <a:latin typeface="Times New Roman" pitchFamily="18" charset="0"/>
                <a:cs typeface="Times New Roman" pitchFamily="18" charset="0"/>
              </a:rPr>
              <a:t> dosjetke doći nekako do pravila za zbroj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 prirodnih brojeva</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Što je Gauss trebao zbrojiti? Prvih 99 prirodnih brojeva</a:t>
            </a:r>
          </a:p>
          <a:p>
            <a:pPr marL="82550" indent="6350">
              <a:spcBef>
                <a:spcPct val="20000"/>
              </a:spcBef>
              <a:buNone/>
            </a:pPr>
            <a:r>
              <a:rPr lang="hr-HR" sz="2800" dirty="0">
                <a:latin typeface="Times New Roman" pitchFamily="18" charset="0"/>
                <a:cs typeface="Times New Roman" pitchFamily="18" charset="0"/>
              </a:rPr>
              <a:t>Što je pomnožio?  99 sa njegovim sljedbenikom </a:t>
            </a:r>
          </a:p>
          <a:p>
            <a:pPr marL="82550" indent="6350">
              <a:spcBef>
                <a:spcPct val="20000"/>
              </a:spcBef>
              <a:buNone/>
            </a:pPr>
            <a:r>
              <a:rPr lang="hr-HR" sz="2800" dirty="0">
                <a:latin typeface="Times New Roman" pitchFamily="18" charset="0"/>
                <a:cs typeface="Times New Roman" pitchFamily="18" charset="0"/>
              </a:rPr>
              <a:t>A potom što je napravio? Umnožak podijelio sa 2</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Kako ćemo onda mi zbrojiti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brojeva?</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dirty="0">
                <a:latin typeface="Times New Roman" pitchFamily="18" charset="0"/>
                <a:cs typeface="Times New Roman" pitchFamily="18" charset="0"/>
              </a:rPr>
              <a:t>Pokušajmo sada uz pomoć ove </a:t>
            </a:r>
            <a:r>
              <a:rPr lang="hr-HR" sz="2800" dirty="0" err="1">
                <a:latin typeface="Times New Roman" pitchFamily="18" charset="0"/>
                <a:cs typeface="Times New Roman" pitchFamily="18" charset="0"/>
              </a:rPr>
              <a:t>Gaussove</a:t>
            </a:r>
            <a:r>
              <a:rPr lang="hr-HR" sz="2800" dirty="0">
                <a:latin typeface="Times New Roman" pitchFamily="18" charset="0"/>
                <a:cs typeface="Times New Roman" pitchFamily="18" charset="0"/>
              </a:rPr>
              <a:t> dosjetke doći nekako do pravila za zbroj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 prirodnih brojeva</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Što je Gauss trebao zbrojiti? Prvih 99 prirodnih brojeva</a:t>
            </a:r>
          </a:p>
          <a:p>
            <a:pPr marL="82550" indent="6350">
              <a:spcBef>
                <a:spcPct val="20000"/>
              </a:spcBef>
              <a:buNone/>
            </a:pPr>
            <a:r>
              <a:rPr lang="hr-HR" sz="2800" dirty="0">
                <a:latin typeface="Times New Roman" pitchFamily="18" charset="0"/>
                <a:cs typeface="Times New Roman" pitchFamily="18" charset="0"/>
              </a:rPr>
              <a:t>Što je pomnožio?  99 sa njegovim sljedbenikom </a:t>
            </a:r>
          </a:p>
          <a:p>
            <a:pPr marL="82550" indent="6350">
              <a:spcBef>
                <a:spcPct val="20000"/>
              </a:spcBef>
              <a:buNone/>
            </a:pPr>
            <a:r>
              <a:rPr lang="hr-HR" sz="2800" dirty="0">
                <a:latin typeface="Times New Roman" pitchFamily="18" charset="0"/>
                <a:cs typeface="Times New Roman" pitchFamily="18" charset="0"/>
              </a:rPr>
              <a:t>A potom što je napravio? Umnožak podijelio sa 2</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Kako ćemo onda mi zbrojiti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brojeva?</a:t>
            </a:r>
          </a:p>
          <a:p>
            <a:pPr marL="82550" indent="6350">
              <a:spcBef>
                <a:spcPct val="20000"/>
              </a:spcBef>
              <a:buNone/>
            </a:pPr>
            <a:r>
              <a:rPr lang="hr-HR" sz="2800" dirty="0">
                <a:latin typeface="Times New Roman" pitchFamily="18" charset="0"/>
                <a:cs typeface="Times New Roman" pitchFamily="18" charset="0"/>
              </a:rPr>
              <a:t>Pomnožiti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sa njegovim sljedbenikom i umnožak podijeliti sa 2.</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endParaRPr lang="hr-HR" sz="3200" dirty="0">
              <a:latin typeface="Times New Roman" pitchFamily="18" charset="0"/>
              <a:cs typeface="Times New Roman" pitchFamily="18" charset="0"/>
            </a:endParaRPr>
          </a:p>
          <a:p>
            <a:pPr marL="82550" indent="6350">
              <a:spcBef>
                <a:spcPct val="20000"/>
              </a:spcBef>
              <a:buNone/>
            </a:pPr>
            <a:r>
              <a:rPr lang="hr-HR" sz="3200" dirty="0">
                <a:latin typeface="Times New Roman" pitchFamily="18" charset="0"/>
                <a:cs typeface="Times New Roman" pitchFamily="18" charset="0"/>
              </a:rPr>
              <a:t>Formula za zbroj prvih </a:t>
            </a:r>
            <a:r>
              <a:rPr lang="hr-HR" sz="3200" i="1" dirty="0">
                <a:latin typeface="Times New Roman" pitchFamily="18" charset="0"/>
                <a:cs typeface="Times New Roman" pitchFamily="18" charset="0"/>
              </a:rPr>
              <a:t>n </a:t>
            </a:r>
            <a:r>
              <a:rPr lang="hr-HR" sz="3200" dirty="0">
                <a:latin typeface="Times New Roman" pitchFamily="18" charset="0"/>
                <a:cs typeface="Times New Roman" pitchFamily="18" charset="0"/>
              </a:rPr>
              <a:t>prirodnih brojeva (S)</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  </a:t>
            </a:r>
            <a:r>
              <a:rPr lang="hr-HR" sz="6600" dirty="0">
                <a:latin typeface="Times New Roman" pitchFamily="18" charset="0"/>
                <a:cs typeface="Times New Roman" pitchFamily="18" charset="0"/>
              </a:rPr>
              <a:t>S = </a:t>
            </a:r>
            <a:r>
              <a:rPr lang="hr-HR" sz="6600" i="1" dirty="0">
                <a:latin typeface="Times New Roman" pitchFamily="18" charset="0"/>
                <a:cs typeface="Times New Roman" pitchFamily="18" charset="0"/>
              </a:rPr>
              <a:t>n ∙ ( </a:t>
            </a:r>
            <a:r>
              <a:rPr lang="hr-HR" sz="6600" i="1" dirty="0" err="1">
                <a:latin typeface="Times New Roman" pitchFamily="18" charset="0"/>
                <a:cs typeface="Times New Roman" pitchFamily="18" charset="0"/>
              </a:rPr>
              <a:t>n</a:t>
            </a:r>
            <a:r>
              <a:rPr lang="hr-HR" sz="6600" i="1" dirty="0">
                <a:latin typeface="Times New Roman" pitchFamily="18" charset="0"/>
                <a:cs typeface="Times New Roman" pitchFamily="18" charset="0"/>
              </a:rPr>
              <a:t> + 1) : 2</a:t>
            </a:r>
            <a:endParaRPr lang="hr-HR" sz="66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15. zadatak</a:t>
            </a:r>
            <a:r>
              <a:rPr lang="hr-HR" sz="2800" dirty="0">
                <a:latin typeface="Times New Roman" pitchFamily="18" charset="0"/>
                <a:cs typeface="Times New Roman" pitchFamily="18" charset="0"/>
              </a:rPr>
              <a:t>: Ivica stanuje u Dugoj ulici 36. U školu ide Dugom ulicom onom stranom na kojoj su kuće označene parnim brojevima. Adresa škole je Duga ulica 168. Na putu do škole Ivica se zabavlja zbrajajući kućne brojeve. Koliki je ukupan zbroj svih kućnih brojeva na parnoj strani od kuće do škole (Ivica je pribrojio i kućni broj svoje kuće i škole)? </a:t>
            </a:r>
          </a:p>
          <a:p>
            <a:pPr marL="82550" indent="6350">
              <a:spcBef>
                <a:spcPct val="20000"/>
              </a:spcBef>
              <a:buNone/>
            </a:pPr>
            <a:r>
              <a:rPr lang="hr-HR" sz="2800" dirty="0">
                <a:latin typeface="Times New Roman" pitchFamily="18" charset="0"/>
                <a:cs typeface="Times New Roman" pitchFamily="18" charset="0"/>
              </a:rPr>
              <a:t>(Županijsko natjecanje 2012.)</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15. zadatak</a:t>
            </a:r>
            <a:r>
              <a:rPr lang="hr-HR" sz="2800" dirty="0">
                <a:latin typeface="Times New Roman" pitchFamily="18" charset="0"/>
                <a:cs typeface="Times New Roman" pitchFamily="18" charset="0"/>
              </a:rPr>
              <a:t>:</a:t>
            </a:r>
          </a:p>
          <a:p>
            <a:pPr marL="82550" indent="6350">
              <a:spcBef>
                <a:spcPct val="20000"/>
              </a:spcBef>
              <a:buNone/>
            </a:pPr>
            <a:r>
              <a:rPr lang="hr-HR" sz="2400" dirty="0">
                <a:latin typeface="Times New Roman" pitchFamily="18" charset="0"/>
                <a:cs typeface="Times New Roman" pitchFamily="18" charset="0"/>
              </a:rPr>
              <a:t>Zbroj svih kućnih brojeva na parnoj strani od kuće do škole je:</a:t>
            </a:r>
          </a:p>
          <a:p>
            <a:pPr marL="82550" indent="6350">
              <a:spcBef>
                <a:spcPct val="20000"/>
              </a:spcBef>
              <a:buNone/>
            </a:pPr>
            <a:r>
              <a:rPr lang="hr-HR" sz="2400" dirty="0">
                <a:latin typeface="Times New Roman" pitchFamily="18" charset="0"/>
                <a:cs typeface="Times New Roman" pitchFamily="18" charset="0"/>
              </a:rPr>
              <a:t>36 + 38 + 40 + … + 168 = 2 ∙ ( 18 + 19 + 20 + … + 84)</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15. zadatak</a:t>
            </a:r>
            <a:r>
              <a:rPr lang="hr-HR" sz="2800" dirty="0">
                <a:latin typeface="Times New Roman" pitchFamily="18" charset="0"/>
                <a:cs typeface="Times New Roman" pitchFamily="18" charset="0"/>
              </a:rPr>
              <a:t>:</a:t>
            </a:r>
          </a:p>
          <a:p>
            <a:pPr marL="82550" indent="6350">
              <a:spcBef>
                <a:spcPct val="20000"/>
              </a:spcBef>
              <a:buNone/>
            </a:pPr>
            <a:r>
              <a:rPr lang="hr-HR" sz="2400" dirty="0">
                <a:latin typeface="Times New Roman" pitchFamily="18" charset="0"/>
                <a:cs typeface="Times New Roman" pitchFamily="18" charset="0"/>
              </a:rPr>
              <a:t>Zbroj svih kućnih brojeva na parnoj strani od kuće do škole je:</a:t>
            </a:r>
          </a:p>
          <a:p>
            <a:pPr marL="82550" indent="6350">
              <a:spcBef>
                <a:spcPct val="20000"/>
              </a:spcBef>
              <a:buNone/>
            </a:pPr>
            <a:r>
              <a:rPr lang="hr-HR" sz="2400" dirty="0">
                <a:latin typeface="Times New Roman" pitchFamily="18" charset="0"/>
                <a:cs typeface="Times New Roman" pitchFamily="18" charset="0"/>
              </a:rPr>
              <a:t>36 + 38 + 40 + … + 168 = 2 ∙ ( 18 + 19 + 20 + … + 84)</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 18  +  19  +  20  + … +  83  +  84</a:t>
            </a:r>
          </a:p>
          <a:p>
            <a:pPr marL="82550" indent="6350">
              <a:spcBef>
                <a:spcPct val="20000"/>
              </a:spcBef>
              <a:buNone/>
            </a:pPr>
            <a:r>
              <a:rPr lang="hr-HR" sz="2400" dirty="0">
                <a:latin typeface="Times New Roman" pitchFamily="18" charset="0"/>
                <a:cs typeface="Times New Roman" pitchFamily="18" charset="0"/>
              </a:rPr>
              <a:t> 84  +  83  +  82  + … +  19  +  18   +</a:t>
            </a:r>
          </a:p>
          <a:p>
            <a:pPr marL="82550" indent="6350">
              <a:spcBef>
                <a:spcPct val="20000"/>
              </a:spcBef>
              <a:buNone/>
            </a:pPr>
            <a:r>
              <a:rPr lang="hr-HR" sz="2400" dirty="0">
                <a:latin typeface="Times New Roman" pitchFamily="18" charset="0"/>
                <a:cs typeface="Times New Roman" pitchFamily="18" charset="0"/>
              </a:rPr>
              <a:t>102 + </a:t>
            </a:r>
            <a:r>
              <a:rPr lang="hr-HR" sz="2400" dirty="0" err="1">
                <a:latin typeface="Times New Roman" pitchFamily="18" charset="0"/>
                <a:cs typeface="Times New Roman" pitchFamily="18" charset="0"/>
              </a:rPr>
              <a:t>102</a:t>
            </a:r>
            <a:r>
              <a:rPr lang="hr-HR" sz="2400" dirty="0">
                <a:latin typeface="Times New Roman" pitchFamily="18" charset="0"/>
                <a:cs typeface="Times New Roman" pitchFamily="18" charset="0"/>
              </a:rPr>
              <a:t> + </a:t>
            </a:r>
            <a:r>
              <a:rPr lang="hr-HR" sz="2400" dirty="0" err="1">
                <a:latin typeface="Times New Roman" pitchFamily="18" charset="0"/>
                <a:cs typeface="Times New Roman" pitchFamily="18" charset="0"/>
              </a:rPr>
              <a:t>102</a:t>
            </a:r>
            <a:r>
              <a:rPr lang="hr-HR" sz="2400" dirty="0">
                <a:latin typeface="Times New Roman" pitchFamily="18" charset="0"/>
                <a:cs typeface="Times New Roman" pitchFamily="18" charset="0"/>
              </a:rPr>
              <a:t> + … + </a:t>
            </a:r>
            <a:r>
              <a:rPr lang="hr-HR" sz="2400" dirty="0" err="1">
                <a:latin typeface="Times New Roman" pitchFamily="18" charset="0"/>
                <a:cs typeface="Times New Roman" pitchFamily="18" charset="0"/>
              </a:rPr>
              <a:t>102</a:t>
            </a:r>
            <a:r>
              <a:rPr lang="hr-HR" sz="2400" dirty="0">
                <a:latin typeface="Times New Roman" pitchFamily="18" charset="0"/>
                <a:cs typeface="Times New Roman" pitchFamily="18" charset="0"/>
              </a:rPr>
              <a:t> + </a:t>
            </a:r>
            <a:r>
              <a:rPr lang="hr-HR" sz="2400" dirty="0" err="1">
                <a:latin typeface="Times New Roman" pitchFamily="18" charset="0"/>
                <a:cs typeface="Times New Roman" pitchFamily="18" charset="0"/>
              </a:rPr>
              <a:t>102</a:t>
            </a:r>
            <a:r>
              <a:rPr lang="hr-HR" sz="2400" dirty="0">
                <a:latin typeface="Times New Roman" pitchFamily="18" charset="0"/>
                <a:cs typeface="Times New Roman" pitchFamily="18" charset="0"/>
              </a:rPr>
              <a:t>   </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 </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9" name="Rezervirano mjesto podnožja 8"/>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cxnSp>
        <p:nvCxnSpPr>
          <p:cNvPr id="5" name="Ravni poveznik 4"/>
          <p:cNvCxnSpPr/>
          <p:nvPr/>
        </p:nvCxnSpPr>
        <p:spPr>
          <a:xfrm>
            <a:off x="571472" y="3000372"/>
            <a:ext cx="428628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Ravni poveznik 6"/>
          <p:cNvCxnSpPr/>
          <p:nvPr/>
        </p:nvCxnSpPr>
        <p:spPr>
          <a:xfrm rot="5400000">
            <a:off x="4572000" y="2571744"/>
            <a:ext cx="642942" cy="714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15. zadatak</a:t>
            </a:r>
            <a:r>
              <a:rPr lang="hr-HR" sz="2800" dirty="0">
                <a:latin typeface="Times New Roman" pitchFamily="18" charset="0"/>
                <a:cs typeface="Times New Roman" pitchFamily="18" charset="0"/>
              </a:rPr>
              <a:t>:</a:t>
            </a:r>
          </a:p>
          <a:p>
            <a:pPr marL="82550" indent="6350">
              <a:spcBef>
                <a:spcPct val="20000"/>
              </a:spcBef>
              <a:buNone/>
            </a:pPr>
            <a:r>
              <a:rPr lang="hr-HR" sz="2400" dirty="0">
                <a:latin typeface="Times New Roman" pitchFamily="18" charset="0"/>
                <a:cs typeface="Times New Roman" pitchFamily="18" charset="0"/>
              </a:rPr>
              <a:t>Zbroj svih kućnih brojeva na parnoj strani od kuće do škole je:</a:t>
            </a:r>
          </a:p>
          <a:p>
            <a:pPr marL="82550" indent="6350">
              <a:spcBef>
                <a:spcPct val="20000"/>
              </a:spcBef>
              <a:buNone/>
            </a:pPr>
            <a:r>
              <a:rPr lang="hr-HR" sz="2400" dirty="0">
                <a:latin typeface="Times New Roman" pitchFamily="18" charset="0"/>
                <a:cs typeface="Times New Roman" pitchFamily="18" charset="0"/>
              </a:rPr>
              <a:t>36 + 38 + 40 + … + 168 = 2 ∙ ( 18 + 19 + 20 + … + 84)</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 18  +  19  +  20  + … +  83  +  84</a:t>
            </a:r>
          </a:p>
          <a:p>
            <a:pPr marL="82550" indent="6350">
              <a:spcBef>
                <a:spcPct val="20000"/>
              </a:spcBef>
              <a:buNone/>
            </a:pPr>
            <a:r>
              <a:rPr lang="hr-HR" sz="2400" dirty="0">
                <a:latin typeface="Times New Roman" pitchFamily="18" charset="0"/>
                <a:cs typeface="Times New Roman" pitchFamily="18" charset="0"/>
              </a:rPr>
              <a:t> 84  +  83  +  82  + … +  19  +  18   +</a:t>
            </a:r>
          </a:p>
          <a:p>
            <a:pPr marL="82550" indent="6350">
              <a:spcBef>
                <a:spcPct val="20000"/>
              </a:spcBef>
              <a:buNone/>
            </a:pPr>
            <a:r>
              <a:rPr lang="hr-HR" sz="2400" dirty="0">
                <a:latin typeface="Times New Roman" pitchFamily="18" charset="0"/>
                <a:cs typeface="Times New Roman" pitchFamily="18" charset="0"/>
              </a:rPr>
              <a:t>102 + </a:t>
            </a:r>
            <a:r>
              <a:rPr lang="hr-HR" sz="2400" dirty="0" err="1">
                <a:latin typeface="Times New Roman" pitchFamily="18" charset="0"/>
                <a:cs typeface="Times New Roman" pitchFamily="18" charset="0"/>
              </a:rPr>
              <a:t>102</a:t>
            </a:r>
            <a:r>
              <a:rPr lang="hr-HR" sz="2400" dirty="0">
                <a:latin typeface="Times New Roman" pitchFamily="18" charset="0"/>
                <a:cs typeface="Times New Roman" pitchFamily="18" charset="0"/>
              </a:rPr>
              <a:t> + </a:t>
            </a:r>
            <a:r>
              <a:rPr lang="hr-HR" sz="2400" dirty="0" err="1">
                <a:latin typeface="Times New Roman" pitchFamily="18" charset="0"/>
                <a:cs typeface="Times New Roman" pitchFamily="18" charset="0"/>
              </a:rPr>
              <a:t>102</a:t>
            </a:r>
            <a:r>
              <a:rPr lang="hr-HR" sz="2400" dirty="0">
                <a:latin typeface="Times New Roman" pitchFamily="18" charset="0"/>
                <a:cs typeface="Times New Roman" pitchFamily="18" charset="0"/>
              </a:rPr>
              <a:t> + … + </a:t>
            </a:r>
            <a:r>
              <a:rPr lang="hr-HR" sz="2400" dirty="0" err="1">
                <a:latin typeface="Times New Roman" pitchFamily="18" charset="0"/>
                <a:cs typeface="Times New Roman" pitchFamily="18" charset="0"/>
              </a:rPr>
              <a:t>102</a:t>
            </a:r>
            <a:r>
              <a:rPr lang="hr-HR" sz="2400" dirty="0">
                <a:latin typeface="Times New Roman" pitchFamily="18" charset="0"/>
                <a:cs typeface="Times New Roman" pitchFamily="18" charset="0"/>
              </a:rPr>
              <a:t> + </a:t>
            </a:r>
            <a:r>
              <a:rPr lang="hr-HR" sz="2400" dirty="0" err="1">
                <a:latin typeface="Times New Roman" pitchFamily="18" charset="0"/>
                <a:cs typeface="Times New Roman" pitchFamily="18" charset="0"/>
              </a:rPr>
              <a:t>102</a:t>
            </a:r>
            <a:r>
              <a:rPr lang="hr-HR" sz="2400" dirty="0">
                <a:latin typeface="Times New Roman" pitchFamily="18" charset="0"/>
                <a:cs typeface="Times New Roman" pitchFamily="18" charset="0"/>
              </a:rPr>
              <a:t>   </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      102 ∙ (84 − 17) = 102 ∙ 67 = 6834</a:t>
            </a:r>
          </a:p>
          <a:p>
            <a:pPr marL="82550" indent="6350">
              <a:spcBef>
                <a:spcPct val="20000"/>
              </a:spcBef>
              <a:buNone/>
            </a:pPr>
            <a:r>
              <a:rPr lang="hr-HR" sz="2400" dirty="0">
                <a:latin typeface="Times New Roman" pitchFamily="18" charset="0"/>
                <a:cs typeface="Times New Roman" pitchFamily="18" charset="0"/>
              </a:rPr>
              <a:t>      Dakle, 36 + 38 + 40 + … + 168 = 6834</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Ukupan zbroj svih kućnih brojeva na parnoj strani od kuće do škole je</a:t>
            </a:r>
            <a:r>
              <a:rPr lang="hr-HR" sz="2400" b="1" dirty="0">
                <a:latin typeface="Times New Roman" pitchFamily="18" charset="0"/>
                <a:cs typeface="Times New Roman" pitchFamily="18" charset="0"/>
              </a:rPr>
              <a:t>  6834 </a:t>
            </a:r>
            <a:r>
              <a:rPr lang="hr-HR" sz="2400" dirty="0">
                <a:latin typeface="Times New Roman" pitchFamily="18" charset="0"/>
                <a:cs typeface="Times New Roman" pitchFamily="18" charset="0"/>
              </a:rPr>
              <a:t>.</a:t>
            </a:r>
            <a:endParaRPr lang="hr-HR" sz="2400" b="1"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 </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12" name="Rezervirano mjesto podnožja 11"/>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cxnSp>
        <p:nvCxnSpPr>
          <p:cNvPr id="5" name="Ravni poveznik 4"/>
          <p:cNvCxnSpPr/>
          <p:nvPr/>
        </p:nvCxnSpPr>
        <p:spPr>
          <a:xfrm>
            <a:off x="571472" y="3000372"/>
            <a:ext cx="428628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Ravni poveznik 6"/>
          <p:cNvCxnSpPr/>
          <p:nvPr/>
        </p:nvCxnSpPr>
        <p:spPr>
          <a:xfrm rot="5400000">
            <a:off x="4572000" y="2571744"/>
            <a:ext cx="642942" cy="714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trelica udesno 7"/>
          <p:cNvSpPr/>
          <p:nvPr/>
        </p:nvSpPr>
        <p:spPr>
          <a:xfrm>
            <a:off x="571472" y="4000504"/>
            <a:ext cx="357190"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9" name="Strelica udesno 8"/>
          <p:cNvSpPr/>
          <p:nvPr/>
        </p:nvSpPr>
        <p:spPr>
          <a:xfrm>
            <a:off x="571472" y="4500570"/>
            <a:ext cx="357190"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16. zadatak</a:t>
            </a:r>
            <a:r>
              <a:rPr lang="hr-HR" sz="2800" dirty="0">
                <a:latin typeface="Times New Roman" pitchFamily="18" charset="0"/>
                <a:cs typeface="Times New Roman" pitchFamily="18" charset="0"/>
              </a:rPr>
              <a:t>: Koja je 2012. znamenka u nizu  012343210012343210012… ?</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16. zadatak</a:t>
            </a:r>
            <a:r>
              <a:rPr lang="hr-HR" sz="2800" dirty="0">
                <a:latin typeface="Times New Roman" pitchFamily="18" charset="0"/>
                <a:cs typeface="Times New Roman" pitchFamily="18" charset="0"/>
              </a:rPr>
              <a:t>: Koja je 2012. znamenka u nizu  012343210012343210012… ?</a:t>
            </a: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U nizu 012343210012343210012… ponavlja se ”</a:t>
            </a:r>
            <a:r>
              <a:rPr lang="hr-HR" sz="2400" dirty="0" err="1">
                <a:latin typeface="Times New Roman" pitchFamily="18" charset="0"/>
                <a:cs typeface="Times New Roman" pitchFamily="18" charset="0"/>
              </a:rPr>
              <a:t>podniz</a:t>
            </a:r>
            <a:r>
              <a:rPr lang="hr-HR" sz="2400" dirty="0">
                <a:latin typeface="Times New Roman" pitchFamily="18" charset="0"/>
                <a:cs typeface="Times New Roman" pitchFamily="18" charset="0"/>
              </a:rPr>
              <a:t>” 012343210 koji ima 9 znamenki.</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a:spLocks noGrp="1"/>
          </p:cNvSpPr>
          <p:nvPr>
            <p:ph idx="1"/>
          </p:nvPr>
        </p:nvSpPr>
        <p:spPr>
          <a:xfrm>
            <a:off x="457200" y="214313"/>
            <a:ext cx="8229600" cy="5911850"/>
          </a:xfrm>
        </p:spPr>
        <p:txBody>
          <a:bodyPr>
            <a:normAutofit fontScale="90000" lnSpcReduction="10000"/>
          </a:bodyPr>
          <a:lstStyle/>
          <a:p>
            <a:r>
              <a:rPr lang="hr-HR" sz="3200" b="1" dirty="0">
                <a:solidFill>
                  <a:srgbClr val="00B0F0"/>
                </a:solidFill>
                <a:latin typeface="Calibri" pitchFamily="34" charset="0"/>
              </a:rPr>
              <a:t>Pravilo produkta:</a:t>
            </a:r>
          </a:p>
          <a:p>
            <a:r>
              <a:rPr lang="sl-SI" sz="2900" dirty="0">
                <a:latin typeface="Times New Roman" pitchFamily="18" charset="0"/>
                <a:cs typeface="Times New Roman" pitchFamily="18" charset="0"/>
              </a:rPr>
              <a:t>Primjer 2. </a:t>
            </a:r>
            <a:r>
              <a:rPr lang="hr-HR" sz="2900" dirty="0">
                <a:latin typeface="Times New Roman" pitchFamily="18" charset="0"/>
                <a:cs typeface="Times New Roman" pitchFamily="18" charset="0"/>
              </a:rPr>
              <a:t>Školska knjižnica sadrži 10 knjiga iz matematike, 8 iz fizike, 5 iz kemije i 12 iz biologije. Na koliko načina učenik može uzeti po jednu knjigu iz ta četiri predmeta?</a:t>
            </a:r>
          </a:p>
          <a:p>
            <a:pPr>
              <a:buNone/>
            </a:pPr>
            <a:endParaRPr lang="hr-HR" b="1" dirty="0">
              <a:latin typeface="Calibri" pitchFamily="34" charset="0"/>
            </a:endParaRPr>
          </a:p>
          <a:p>
            <a:r>
              <a:rPr lang="hr-HR" sz="2900" dirty="0">
                <a:latin typeface="Times New Roman" pitchFamily="18" charset="0"/>
                <a:cs typeface="Times New Roman" pitchFamily="18" charset="0"/>
              </a:rPr>
              <a:t>Knjigu iz matematike možemo odabrati na 10 načina. Za svaki od načina  knjigu iz fizike možemo odabrati još na 8 načina. Pa za svaki od tih načina knjigu iz kemije možemo odabrati  još na 5 načina. I na kraju,  za sve ove prijašnje načine knjigu iz biologije možemo odabrati na 12 načina.</a:t>
            </a:r>
          </a:p>
          <a:p>
            <a:endParaRPr lang="hr-HR" sz="2900" dirty="0">
              <a:latin typeface="Times New Roman" pitchFamily="18" charset="0"/>
              <a:cs typeface="Times New Roman" pitchFamily="18" charset="0"/>
            </a:endParaRPr>
          </a:p>
          <a:p>
            <a:r>
              <a:rPr lang="hr-HR" sz="2900" dirty="0">
                <a:latin typeface="Times New Roman" pitchFamily="18" charset="0"/>
                <a:cs typeface="Times New Roman" pitchFamily="18" charset="0"/>
              </a:rPr>
              <a:t>Ukupno je 10 ∙ 8 ∙ 5 ∙ 12 = </a:t>
            </a:r>
            <a:r>
              <a:rPr lang="hr-HR" sz="2900" b="1" dirty="0">
                <a:latin typeface="Times New Roman" pitchFamily="18" charset="0"/>
                <a:cs typeface="Times New Roman" pitchFamily="18" charset="0"/>
              </a:rPr>
              <a:t>4800</a:t>
            </a:r>
            <a:r>
              <a:rPr lang="hr-HR" sz="2900" dirty="0">
                <a:latin typeface="Times New Roman" pitchFamily="18" charset="0"/>
                <a:cs typeface="Times New Roman" pitchFamily="18" charset="0"/>
              </a:rPr>
              <a:t>  načina odabira tih knjiga. </a:t>
            </a: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16. zadatak</a:t>
            </a:r>
            <a:r>
              <a:rPr lang="hr-HR" sz="2800" dirty="0">
                <a:latin typeface="Times New Roman" pitchFamily="18" charset="0"/>
                <a:cs typeface="Times New Roman" pitchFamily="18" charset="0"/>
              </a:rPr>
              <a:t>: Koja je 2012. znamenka u nizu  012343210012343210012… ?</a:t>
            </a: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U nizu 012343210012343210012… ponavlja se ”</a:t>
            </a:r>
            <a:r>
              <a:rPr lang="hr-HR" sz="2400" dirty="0" err="1">
                <a:latin typeface="Times New Roman" pitchFamily="18" charset="0"/>
                <a:cs typeface="Times New Roman" pitchFamily="18" charset="0"/>
              </a:rPr>
              <a:t>podniz</a:t>
            </a:r>
            <a:r>
              <a:rPr lang="hr-HR" sz="2400" dirty="0">
                <a:latin typeface="Times New Roman" pitchFamily="18" charset="0"/>
                <a:cs typeface="Times New Roman" pitchFamily="18" charset="0"/>
              </a:rPr>
              <a:t>” 012343210 koji ima 9 znamenki.</a:t>
            </a:r>
          </a:p>
          <a:p>
            <a:pPr marL="82550" indent="6350">
              <a:spcBef>
                <a:spcPct val="20000"/>
              </a:spcBef>
              <a:buNone/>
            </a:pPr>
            <a:r>
              <a:rPr lang="hr-HR" sz="2400" dirty="0">
                <a:latin typeface="Times New Roman" pitchFamily="18" charset="0"/>
                <a:cs typeface="Times New Roman" pitchFamily="18" charset="0"/>
              </a:rPr>
              <a:t>2012 : 9 = 223</a:t>
            </a:r>
          </a:p>
          <a:p>
            <a:pPr marL="82550" indent="6350">
              <a:spcBef>
                <a:spcPct val="20000"/>
              </a:spcBef>
              <a:buNone/>
            </a:pPr>
            <a:r>
              <a:rPr lang="hr-HR" sz="2400" dirty="0">
                <a:latin typeface="Times New Roman" pitchFamily="18" charset="0"/>
                <a:cs typeface="Times New Roman" pitchFamily="18" charset="0"/>
              </a:rPr>
              <a:t>  21</a:t>
            </a:r>
          </a:p>
          <a:p>
            <a:pPr marL="82550" indent="6350">
              <a:spcBef>
                <a:spcPct val="20000"/>
              </a:spcBef>
              <a:buNone/>
            </a:pPr>
            <a:r>
              <a:rPr lang="hr-HR" sz="2400" dirty="0">
                <a:latin typeface="Times New Roman" pitchFamily="18" charset="0"/>
                <a:cs typeface="Times New Roman" pitchFamily="18" charset="0"/>
              </a:rPr>
              <a:t>    32</a:t>
            </a:r>
          </a:p>
          <a:p>
            <a:pPr marL="82550" indent="6350">
              <a:spcBef>
                <a:spcPct val="20000"/>
              </a:spcBef>
              <a:buNone/>
            </a:pPr>
            <a:r>
              <a:rPr lang="hr-HR" sz="2400" dirty="0">
                <a:latin typeface="Times New Roman" pitchFamily="18" charset="0"/>
                <a:cs typeface="Times New Roman" pitchFamily="18" charset="0"/>
              </a:rPr>
              <a:t>      5</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16. zadatak</a:t>
            </a:r>
            <a:r>
              <a:rPr lang="hr-HR" sz="2800" dirty="0">
                <a:latin typeface="Times New Roman" pitchFamily="18" charset="0"/>
                <a:cs typeface="Times New Roman" pitchFamily="18" charset="0"/>
              </a:rPr>
              <a:t>: Koja je 2012. znamenka u nizu  012343210012343210012… ?</a:t>
            </a: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U nizu 012343210012343210012… ponavlja se ”</a:t>
            </a:r>
            <a:r>
              <a:rPr lang="hr-HR" sz="2400" dirty="0" err="1">
                <a:latin typeface="Times New Roman" pitchFamily="18" charset="0"/>
                <a:cs typeface="Times New Roman" pitchFamily="18" charset="0"/>
              </a:rPr>
              <a:t>podniz</a:t>
            </a:r>
            <a:r>
              <a:rPr lang="hr-HR" sz="2400" dirty="0">
                <a:latin typeface="Times New Roman" pitchFamily="18" charset="0"/>
                <a:cs typeface="Times New Roman" pitchFamily="18" charset="0"/>
              </a:rPr>
              <a:t>” 012343210 koji ima 9 znamenki.</a:t>
            </a:r>
          </a:p>
          <a:p>
            <a:pPr marL="82550" indent="6350">
              <a:spcBef>
                <a:spcPct val="20000"/>
              </a:spcBef>
              <a:buNone/>
            </a:pPr>
            <a:r>
              <a:rPr lang="hr-HR" sz="2400" dirty="0">
                <a:latin typeface="Times New Roman" pitchFamily="18" charset="0"/>
                <a:cs typeface="Times New Roman" pitchFamily="18" charset="0"/>
              </a:rPr>
              <a:t>2012 : 9 = 223</a:t>
            </a:r>
          </a:p>
          <a:p>
            <a:pPr marL="82550" indent="6350">
              <a:spcBef>
                <a:spcPct val="20000"/>
              </a:spcBef>
              <a:buNone/>
            </a:pPr>
            <a:r>
              <a:rPr lang="hr-HR" sz="2400" dirty="0">
                <a:latin typeface="Times New Roman" pitchFamily="18" charset="0"/>
                <a:cs typeface="Times New Roman" pitchFamily="18" charset="0"/>
              </a:rPr>
              <a:t>  21</a:t>
            </a:r>
          </a:p>
          <a:p>
            <a:pPr marL="82550" indent="6350">
              <a:spcBef>
                <a:spcPct val="20000"/>
              </a:spcBef>
              <a:buNone/>
            </a:pPr>
            <a:r>
              <a:rPr lang="hr-HR" sz="2400" dirty="0">
                <a:latin typeface="Times New Roman" pitchFamily="18" charset="0"/>
                <a:cs typeface="Times New Roman" pitchFamily="18" charset="0"/>
              </a:rPr>
              <a:t>    32</a:t>
            </a:r>
          </a:p>
          <a:p>
            <a:pPr marL="82550" indent="6350">
              <a:spcBef>
                <a:spcPct val="20000"/>
              </a:spcBef>
              <a:buNone/>
            </a:pPr>
            <a:r>
              <a:rPr lang="hr-HR" sz="2400" dirty="0">
                <a:latin typeface="Times New Roman" pitchFamily="18" charset="0"/>
                <a:cs typeface="Times New Roman" pitchFamily="18" charset="0"/>
              </a:rPr>
              <a:t>      5</a:t>
            </a:r>
          </a:p>
          <a:p>
            <a:pPr marL="82550" indent="6350">
              <a:spcBef>
                <a:spcPct val="20000"/>
              </a:spcBef>
              <a:buNone/>
            </a:pPr>
            <a:r>
              <a:rPr lang="hr-HR" sz="2400" dirty="0">
                <a:latin typeface="Times New Roman" pitchFamily="18" charset="0"/>
                <a:cs typeface="Times New Roman" pitchFamily="18" charset="0"/>
              </a:rPr>
              <a:t>Do 2012. znamenke se ”</a:t>
            </a:r>
            <a:r>
              <a:rPr lang="hr-HR" sz="2400" dirty="0" err="1">
                <a:latin typeface="Times New Roman" pitchFamily="18" charset="0"/>
                <a:cs typeface="Times New Roman" pitchFamily="18" charset="0"/>
              </a:rPr>
              <a:t>podniz</a:t>
            </a:r>
            <a:r>
              <a:rPr lang="hr-HR" sz="2400" dirty="0">
                <a:latin typeface="Times New Roman" pitchFamily="18" charset="0"/>
                <a:cs typeface="Times New Roman" pitchFamily="18" charset="0"/>
              </a:rPr>
              <a:t>”  ponovi 223 puta i preostaje još pet znamenki.</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16. zadatak</a:t>
            </a:r>
            <a:r>
              <a:rPr lang="hr-HR" sz="2800" dirty="0">
                <a:latin typeface="Times New Roman" pitchFamily="18" charset="0"/>
                <a:cs typeface="Times New Roman" pitchFamily="18" charset="0"/>
              </a:rPr>
              <a:t>: Koja je 2012. znamenka u nizu  012343210012343210012… ?</a:t>
            </a: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U nizu 012343210012343210012… ponavlja se ”</a:t>
            </a:r>
            <a:r>
              <a:rPr lang="hr-HR" sz="2400" dirty="0" err="1">
                <a:latin typeface="Times New Roman" pitchFamily="18" charset="0"/>
                <a:cs typeface="Times New Roman" pitchFamily="18" charset="0"/>
              </a:rPr>
              <a:t>podniz</a:t>
            </a:r>
            <a:r>
              <a:rPr lang="hr-HR" sz="2400" dirty="0">
                <a:latin typeface="Times New Roman" pitchFamily="18" charset="0"/>
                <a:cs typeface="Times New Roman" pitchFamily="18" charset="0"/>
              </a:rPr>
              <a:t>” 012343210 koji ima 9 znamenki.</a:t>
            </a:r>
          </a:p>
          <a:p>
            <a:pPr marL="82550" indent="6350">
              <a:spcBef>
                <a:spcPct val="20000"/>
              </a:spcBef>
              <a:buNone/>
            </a:pPr>
            <a:r>
              <a:rPr lang="hr-HR" sz="2400" dirty="0">
                <a:latin typeface="Times New Roman" pitchFamily="18" charset="0"/>
                <a:cs typeface="Times New Roman" pitchFamily="18" charset="0"/>
              </a:rPr>
              <a:t>2012 : 9 = 223</a:t>
            </a:r>
          </a:p>
          <a:p>
            <a:pPr marL="82550" indent="6350">
              <a:spcBef>
                <a:spcPct val="20000"/>
              </a:spcBef>
              <a:buNone/>
            </a:pPr>
            <a:r>
              <a:rPr lang="hr-HR" sz="2400" dirty="0">
                <a:latin typeface="Times New Roman" pitchFamily="18" charset="0"/>
                <a:cs typeface="Times New Roman" pitchFamily="18" charset="0"/>
              </a:rPr>
              <a:t>  21</a:t>
            </a:r>
          </a:p>
          <a:p>
            <a:pPr marL="82550" indent="6350">
              <a:spcBef>
                <a:spcPct val="20000"/>
              </a:spcBef>
              <a:buNone/>
            </a:pPr>
            <a:r>
              <a:rPr lang="hr-HR" sz="2400" dirty="0">
                <a:latin typeface="Times New Roman" pitchFamily="18" charset="0"/>
                <a:cs typeface="Times New Roman" pitchFamily="18" charset="0"/>
              </a:rPr>
              <a:t>    32</a:t>
            </a:r>
          </a:p>
          <a:p>
            <a:pPr marL="82550" indent="6350">
              <a:spcBef>
                <a:spcPct val="20000"/>
              </a:spcBef>
              <a:buNone/>
            </a:pPr>
            <a:r>
              <a:rPr lang="hr-HR" sz="2400" dirty="0">
                <a:latin typeface="Times New Roman" pitchFamily="18" charset="0"/>
                <a:cs typeface="Times New Roman" pitchFamily="18" charset="0"/>
              </a:rPr>
              <a:t>      5</a:t>
            </a:r>
          </a:p>
          <a:p>
            <a:pPr marL="82550" indent="6350">
              <a:spcBef>
                <a:spcPct val="20000"/>
              </a:spcBef>
              <a:buNone/>
            </a:pPr>
            <a:r>
              <a:rPr lang="hr-HR" sz="2400" dirty="0">
                <a:latin typeface="Times New Roman" pitchFamily="18" charset="0"/>
                <a:cs typeface="Times New Roman" pitchFamily="18" charset="0"/>
              </a:rPr>
              <a:t>Do 2012. znamenke se ”</a:t>
            </a:r>
            <a:r>
              <a:rPr lang="hr-HR" sz="2400" dirty="0" err="1">
                <a:latin typeface="Times New Roman" pitchFamily="18" charset="0"/>
                <a:cs typeface="Times New Roman" pitchFamily="18" charset="0"/>
              </a:rPr>
              <a:t>podniz</a:t>
            </a:r>
            <a:r>
              <a:rPr lang="hr-HR" sz="2400" dirty="0">
                <a:latin typeface="Times New Roman" pitchFamily="18" charset="0"/>
                <a:cs typeface="Times New Roman" pitchFamily="18" charset="0"/>
              </a:rPr>
              <a:t>”  ponovi 223 puta i preostaje još pet znamenki.</a:t>
            </a:r>
          </a:p>
          <a:p>
            <a:pPr marL="82550" indent="6350">
              <a:spcBef>
                <a:spcPct val="20000"/>
              </a:spcBef>
              <a:buNone/>
            </a:pPr>
            <a:r>
              <a:rPr lang="hr-HR" sz="2400" dirty="0">
                <a:latin typeface="Times New Roman" pitchFamily="18" charset="0"/>
                <a:cs typeface="Times New Roman" pitchFamily="18" charset="0"/>
              </a:rPr>
              <a:t>To znači da je 2012. znamenka u zadanom nizu peta znamenka ”</a:t>
            </a:r>
            <a:r>
              <a:rPr lang="hr-HR" sz="2400" dirty="0" err="1">
                <a:latin typeface="Times New Roman" pitchFamily="18" charset="0"/>
                <a:cs typeface="Times New Roman" pitchFamily="18" charset="0"/>
              </a:rPr>
              <a:t>podniza</a:t>
            </a:r>
            <a:r>
              <a:rPr lang="hr-HR" sz="2400" dirty="0">
                <a:latin typeface="Times New Roman" pitchFamily="18" charset="0"/>
                <a:cs typeface="Times New Roman" pitchFamily="18" charset="0"/>
              </a:rPr>
              <a:t>” 012343210.</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16. zadatak</a:t>
            </a:r>
            <a:r>
              <a:rPr lang="hr-HR" sz="2800" dirty="0">
                <a:latin typeface="Times New Roman" pitchFamily="18" charset="0"/>
                <a:cs typeface="Times New Roman" pitchFamily="18" charset="0"/>
              </a:rPr>
              <a:t>: Koja je 2012. znamenka u nizu  012343210012343210012… ?</a:t>
            </a: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U nizu 012343210012343210012… ponavlja se ”</a:t>
            </a:r>
            <a:r>
              <a:rPr lang="hr-HR" sz="2400" dirty="0" err="1">
                <a:latin typeface="Times New Roman" pitchFamily="18" charset="0"/>
                <a:cs typeface="Times New Roman" pitchFamily="18" charset="0"/>
              </a:rPr>
              <a:t>podniz</a:t>
            </a:r>
            <a:r>
              <a:rPr lang="hr-HR" sz="2400" dirty="0">
                <a:latin typeface="Times New Roman" pitchFamily="18" charset="0"/>
                <a:cs typeface="Times New Roman" pitchFamily="18" charset="0"/>
              </a:rPr>
              <a:t>” 012343210 koji ima 9 znamenki.</a:t>
            </a:r>
          </a:p>
          <a:p>
            <a:pPr marL="82550" indent="6350">
              <a:spcBef>
                <a:spcPct val="20000"/>
              </a:spcBef>
              <a:buNone/>
            </a:pPr>
            <a:r>
              <a:rPr lang="hr-HR" sz="2400" dirty="0">
                <a:latin typeface="Times New Roman" pitchFamily="18" charset="0"/>
                <a:cs typeface="Times New Roman" pitchFamily="18" charset="0"/>
              </a:rPr>
              <a:t>2012 : 9 = 223</a:t>
            </a:r>
          </a:p>
          <a:p>
            <a:pPr marL="82550" indent="6350">
              <a:spcBef>
                <a:spcPct val="20000"/>
              </a:spcBef>
              <a:buNone/>
            </a:pPr>
            <a:r>
              <a:rPr lang="hr-HR" sz="2400" dirty="0">
                <a:latin typeface="Times New Roman" pitchFamily="18" charset="0"/>
                <a:cs typeface="Times New Roman" pitchFamily="18" charset="0"/>
              </a:rPr>
              <a:t>  21</a:t>
            </a:r>
          </a:p>
          <a:p>
            <a:pPr marL="82550" indent="6350">
              <a:spcBef>
                <a:spcPct val="20000"/>
              </a:spcBef>
              <a:buNone/>
            </a:pPr>
            <a:r>
              <a:rPr lang="hr-HR" sz="2400" dirty="0">
                <a:latin typeface="Times New Roman" pitchFamily="18" charset="0"/>
                <a:cs typeface="Times New Roman" pitchFamily="18" charset="0"/>
              </a:rPr>
              <a:t>    32</a:t>
            </a:r>
          </a:p>
          <a:p>
            <a:pPr marL="82550" indent="6350">
              <a:spcBef>
                <a:spcPct val="20000"/>
              </a:spcBef>
              <a:buNone/>
            </a:pPr>
            <a:r>
              <a:rPr lang="hr-HR" sz="2400" dirty="0">
                <a:latin typeface="Times New Roman" pitchFamily="18" charset="0"/>
                <a:cs typeface="Times New Roman" pitchFamily="18" charset="0"/>
              </a:rPr>
              <a:t>      5</a:t>
            </a:r>
          </a:p>
          <a:p>
            <a:pPr marL="82550" indent="6350">
              <a:spcBef>
                <a:spcPct val="20000"/>
              </a:spcBef>
              <a:buNone/>
            </a:pPr>
            <a:r>
              <a:rPr lang="hr-HR" sz="2400" dirty="0">
                <a:latin typeface="Times New Roman" pitchFamily="18" charset="0"/>
                <a:cs typeface="Times New Roman" pitchFamily="18" charset="0"/>
              </a:rPr>
              <a:t>Do 2012. znamenke se ”</a:t>
            </a:r>
            <a:r>
              <a:rPr lang="hr-HR" sz="2400" dirty="0" err="1">
                <a:latin typeface="Times New Roman" pitchFamily="18" charset="0"/>
                <a:cs typeface="Times New Roman" pitchFamily="18" charset="0"/>
              </a:rPr>
              <a:t>podniz</a:t>
            </a:r>
            <a:r>
              <a:rPr lang="hr-HR" sz="2400" dirty="0">
                <a:latin typeface="Times New Roman" pitchFamily="18" charset="0"/>
                <a:cs typeface="Times New Roman" pitchFamily="18" charset="0"/>
              </a:rPr>
              <a:t>”  ponovi 223 puta i preostaje još pet znamenki.</a:t>
            </a:r>
          </a:p>
          <a:p>
            <a:pPr marL="82550" indent="6350">
              <a:spcBef>
                <a:spcPct val="20000"/>
              </a:spcBef>
              <a:buNone/>
            </a:pPr>
            <a:r>
              <a:rPr lang="hr-HR" sz="2400" dirty="0">
                <a:latin typeface="Times New Roman" pitchFamily="18" charset="0"/>
                <a:cs typeface="Times New Roman" pitchFamily="18" charset="0"/>
              </a:rPr>
              <a:t>To znači da je 2012. znamenka u zadanom nizu peta znamenka ”</a:t>
            </a:r>
            <a:r>
              <a:rPr lang="hr-HR" sz="2400" dirty="0" err="1">
                <a:latin typeface="Times New Roman" pitchFamily="18" charset="0"/>
                <a:cs typeface="Times New Roman" pitchFamily="18" charset="0"/>
              </a:rPr>
              <a:t>podniza</a:t>
            </a:r>
            <a:r>
              <a:rPr lang="hr-HR" sz="2400" dirty="0">
                <a:latin typeface="Times New Roman" pitchFamily="18" charset="0"/>
                <a:cs typeface="Times New Roman" pitchFamily="18" charset="0"/>
              </a:rPr>
              <a:t>” 012343210.</a:t>
            </a:r>
          </a:p>
          <a:p>
            <a:pPr marL="82550" indent="6350">
              <a:spcBef>
                <a:spcPct val="20000"/>
              </a:spcBef>
              <a:buNone/>
            </a:pPr>
            <a:r>
              <a:rPr lang="hr-HR" sz="2400" dirty="0">
                <a:latin typeface="Times New Roman" pitchFamily="18" charset="0"/>
                <a:cs typeface="Times New Roman" pitchFamily="18" charset="0"/>
              </a:rPr>
              <a:t>Dakle , 2012. znamenka u zadanom nizu  je  </a:t>
            </a:r>
            <a:r>
              <a:rPr lang="hr-HR" sz="2400" b="1" dirty="0">
                <a:latin typeface="Times New Roman" pitchFamily="18" charset="0"/>
                <a:cs typeface="Times New Roman" pitchFamily="18" charset="0"/>
              </a:rPr>
              <a:t>4 </a:t>
            </a:r>
            <a:r>
              <a:rPr lang="hr-HR" sz="2400" dirty="0">
                <a:latin typeface="Times New Roman" pitchFamily="18" charset="0"/>
                <a:cs typeface="Times New Roman" pitchFamily="18" charset="0"/>
              </a:rPr>
              <a:t>.</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a:buNone/>
            </a:pPr>
            <a:r>
              <a:rPr lang="hr-HR" sz="2400" dirty="0"/>
              <a:t>LITERATURA:</a:t>
            </a:r>
          </a:p>
          <a:p>
            <a:pPr lvl="0"/>
            <a:r>
              <a:rPr lang="hr-HR" sz="2400" dirty="0"/>
              <a:t>D. Glasnović Gracin, </a:t>
            </a:r>
            <a:r>
              <a:rPr lang="hr-HR" sz="2400" i="1" dirty="0"/>
              <a:t>MATEMATIKA 5 PLUS</a:t>
            </a:r>
            <a:r>
              <a:rPr lang="hr-HR" sz="2400" dirty="0"/>
              <a:t>, Element, Zagreb, 2008.</a:t>
            </a:r>
          </a:p>
          <a:p>
            <a:pPr lvl="0"/>
            <a:r>
              <a:rPr lang="hr-HR" sz="2400" dirty="0"/>
              <a:t>B. Dakić, </a:t>
            </a:r>
            <a:r>
              <a:rPr lang="hr-HR" sz="2400" i="1" dirty="0"/>
              <a:t>MATEMATIKA 8 PLUS</a:t>
            </a:r>
            <a:r>
              <a:rPr lang="hr-HR" sz="2400" dirty="0"/>
              <a:t>, Element, Zagreb, 2001.</a:t>
            </a:r>
          </a:p>
          <a:p>
            <a:pPr lvl="0"/>
            <a:r>
              <a:rPr lang="hr-HR" sz="2400" dirty="0"/>
              <a:t>M. Muštra, </a:t>
            </a:r>
            <a:r>
              <a:rPr lang="hr-HR" sz="2400" i="1" dirty="0"/>
              <a:t>Dodatna nastava matematike za 5. razred osnovne škole</a:t>
            </a:r>
            <a:r>
              <a:rPr lang="hr-HR" sz="2400" dirty="0"/>
              <a:t>, Školska knjiga, Zagreb, 2011.</a:t>
            </a:r>
          </a:p>
          <a:p>
            <a:pPr lvl="0"/>
            <a:r>
              <a:rPr lang="hr-HR" sz="2400" dirty="0" err="1"/>
              <a:t>Kadum</a:t>
            </a:r>
            <a:r>
              <a:rPr lang="hr-HR" sz="2400" dirty="0"/>
              <a:t>, </a:t>
            </a:r>
            <a:r>
              <a:rPr lang="hr-HR" sz="2400" dirty="0" err="1"/>
              <a:t>Krneta</a:t>
            </a:r>
            <a:r>
              <a:rPr lang="hr-HR" sz="2400" dirty="0"/>
              <a:t>, </a:t>
            </a:r>
            <a:r>
              <a:rPr lang="hr-HR" sz="2400" dirty="0" err="1"/>
              <a:t>Kosić</a:t>
            </a:r>
            <a:r>
              <a:rPr lang="hr-HR" sz="2400" dirty="0"/>
              <a:t>, </a:t>
            </a:r>
            <a:r>
              <a:rPr lang="hr-HR" sz="2400" i="1" dirty="0"/>
              <a:t>MATEMATIKA za one koji mogu i žele više – Zbirka zadataka za učenike III. i IV. razreda OŠ </a:t>
            </a:r>
            <a:r>
              <a:rPr lang="hr-HR" sz="2400" dirty="0"/>
              <a:t>, </a:t>
            </a:r>
            <a:r>
              <a:rPr lang="hr-HR" sz="2400" dirty="0" err="1"/>
              <a:t>Igsa</a:t>
            </a:r>
            <a:r>
              <a:rPr lang="hr-HR" sz="2400" dirty="0"/>
              <a:t>, Pula, 2002.</a:t>
            </a:r>
          </a:p>
          <a:p>
            <a:pPr lvl="0"/>
            <a:r>
              <a:rPr lang="hr-HR" sz="2400" dirty="0" err="1"/>
              <a:t>Kadum</a:t>
            </a:r>
            <a:r>
              <a:rPr lang="hr-HR" sz="2400" dirty="0"/>
              <a:t>, </a:t>
            </a:r>
            <a:r>
              <a:rPr lang="hr-HR" sz="2400" dirty="0" err="1"/>
              <a:t>Krneta</a:t>
            </a:r>
            <a:r>
              <a:rPr lang="hr-HR" sz="2400" dirty="0"/>
              <a:t>, </a:t>
            </a:r>
            <a:r>
              <a:rPr lang="hr-HR" sz="2400" dirty="0" err="1"/>
              <a:t>Kosić</a:t>
            </a:r>
            <a:r>
              <a:rPr lang="hr-HR" sz="2400" dirty="0"/>
              <a:t>, </a:t>
            </a:r>
            <a:r>
              <a:rPr lang="hr-HR" sz="2400" i="1" dirty="0"/>
              <a:t>MATEMATIKA za one koji mogu i žele više – Zbirka zadataka za učenike V. i  VI. razreda OŠ </a:t>
            </a:r>
            <a:r>
              <a:rPr lang="hr-HR" sz="2400" dirty="0"/>
              <a:t>, </a:t>
            </a:r>
            <a:r>
              <a:rPr lang="hr-HR" sz="2400" dirty="0" err="1"/>
              <a:t>Igsa</a:t>
            </a:r>
            <a:r>
              <a:rPr lang="hr-HR" sz="2400" dirty="0"/>
              <a:t>, Pula, 2002.</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429684" cy="6215106"/>
          </a:xfrm>
        </p:spPr>
        <p:txBody>
          <a:bodyPr>
            <a:normAutofit/>
          </a:bodyPr>
          <a:lstStyle/>
          <a:p>
            <a:pPr>
              <a:buNone/>
            </a:pPr>
            <a:endParaRPr lang="hr-HR" sz="2400" dirty="0">
              <a:latin typeface="Times New Roman" pitchFamily="18" charset="0"/>
              <a:cs typeface="Times New Roman" pitchFamily="18" charset="0"/>
            </a:endParaRPr>
          </a:p>
          <a:p>
            <a:pPr>
              <a:buNone/>
            </a:pPr>
            <a:r>
              <a:rPr lang="hr-HR" sz="4000" dirty="0" err="1">
                <a:latin typeface="Times New Roman" pitchFamily="18" charset="0"/>
                <a:cs typeface="Times New Roman" pitchFamily="18" charset="0"/>
              </a:rPr>
              <a:t>Kahoot</a:t>
            </a:r>
            <a:endParaRPr lang="hr-HR" sz="4000" dirty="0">
              <a:latin typeface="Times New Roman" pitchFamily="18" charset="0"/>
              <a:cs typeface="Times New Roman" pitchFamily="18" charset="0"/>
            </a:endParaRPr>
          </a:p>
          <a:p>
            <a:pPr>
              <a:buNone/>
            </a:pPr>
            <a:endParaRPr lang="hr-HR" sz="4000" dirty="0">
              <a:latin typeface="Times New Roman" pitchFamily="18" charset="0"/>
              <a:cs typeface="Times New Roman" pitchFamily="18" charset="0"/>
            </a:endParaRPr>
          </a:p>
          <a:p>
            <a:pPr>
              <a:buNone/>
            </a:pPr>
            <a:r>
              <a:rPr lang="hr-HR" sz="2800" dirty="0">
                <a:latin typeface="Times New Roman" pitchFamily="18" charset="0"/>
                <a:cs typeface="Times New Roman" pitchFamily="18" charset="0"/>
              </a:rPr>
              <a:t>Kroz igru ćemo malo ponoviti što smo danas radili.</a:t>
            </a:r>
          </a:p>
          <a:p>
            <a:pPr>
              <a:buNone/>
            </a:pPr>
            <a:endParaRPr lang="hr-HR" sz="4000" dirty="0">
              <a:latin typeface="Times New Roman" pitchFamily="18" charset="0"/>
              <a:cs typeface="Times New Roman" pitchFamily="18" charset="0"/>
            </a:endParaRPr>
          </a:p>
          <a:p>
            <a:pPr>
              <a:buNone/>
            </a:pPr>
            <a:r>
              <a:rPr lang="hr-HR" sz="2800" dirty="0">
                <a:latin typeface="Times New Roman" pitchFamily="18" charset="0"/>
                <a:cs typeface="Times New Roman" pitchFamily="18" charset="0"/>
                <a:hlinkClick r:id="rId2"/>
              </a:rPr>
              <a:t>https://create.kahoot.it/details/9209fd70-6315-4575-a5c2-bcbf740dd850?drawer=</a:t>
            </a:r>
            <a:r>
              <a:rPr lang="hr-HR" sz="2800" dirty="0">
                <a:latin typeface="Times New Roman" pitchFamily="18" charset="0"/>
                <a:cs typeface="Times New Roman" pitchFamily="18" charset="0"/>
              </a:rPr>
              <a:t> </a:t>
            </a: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1285860"/>
            <a:ext cx="8229600" cy="5126055"/>
          </a:xfrm>
        </p:spPr>
        <p:txBody>
          <a:bodyPr>
            <a:normAutofit/>
          </a:bodyPr>
          <a:lstStyle/>
          <a:p>
            <a:pPr>
              <a:lnSpc>
                <a:spcPct val="90000"/>
              </a:lnSpc>
              <a:buNone/>
            </a:pPr>
            <a:endParaRPr lang="hr-HR" sz="2800" dirty="0">
              <a:latin typeface="Times New Roman" pitchFamily="18" charset="0"/>
              <a:cs typeface="Times New Roman" pitchFamily="18" charset="0"/>
            </a:endParaRPr>
          </a:p>
          <a:p>
            <a:pPr algn="ctr">
              <a:buNone/>
            </a:pPr>
            <a:r>
              <a:rPr lang="hr-HR" sz="6000" dirty="0">
                <a:latin typeface="Times New Roman" pitchFamily="18" charset="0"/>
                <a:cs typeface="Times New Roman" pitchFamily="18" charset="0"/>
              </a:rPr>
              <a:t>A sad dosta priče i uhvatimo se rada.</a:t>
            </a:r>
          </a:p>
        </p:txBody>
      </p:sp>
      <p:sp>
        <p:nvSpPr>
          <p:cNvPr id="7" name="Rezervirano mjesto podnožja 6"/>
          <p:cNvSpPr>
            <a:spLocks noGrp="1"/>
          </p:cNvSpPr>
          <p:nvPr>
            <p:ph type="ftr" sz="quarter" idx="11"/>
          </p:nvPr>
        </p:nvSpPr>
        <p:spPr/>
        <p:txBody>
          <a:bodyPr/>
          <a:lstStyle/>
          <a:p>
            <a:r>
              <a:rPr lang="pl-PL"/>
              <a:t>PREBROJAVANJE U SKUPU N</a:t>
            </a:r>
            <a:endParaRPr lang="hr-HR"/>
          </a:p>
        </p:txBody>
      </p:sp>
      <p:pic>
        <p:nvPicPr>
          <p:cNvPr id="4" name="Slika 3" descr="kopanje.png"/>
          <p:cNvPicPr>
            <a:picLocks noChangeAspect="1"/>
          </p:cNvPicPr>
          <p:nvPr/>
        </p:nvPicPr>
        <p:blipFill>
          <a:blip r:embed="rId2"/>
          <a:stretch>
            <a:fillRect/>
          </a:stretch>
        </p:blipFill>
        <p:spPr>
          <a:xfrm>
            <a:off x="6357950" y="3857628"/>
            <a:ext cx="2028825" cy="22479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1285860"/>
            <a:ext cx="8229600" cy="5126055"/>
          </a:xfrm>
        </p:spPr>
        <p:txBody>
          <a:bodyPr>
            <a:normAutofit/>
          </a:bodyPr>
          <a:lstStyle/>
          <a:p>
            <a:pPr>
              <a:lnSpc>
                <a:spcPct val="90000"/>
              </a:lnSpc>
              <a:buNone/>
            </a:pPr>
            <a:endParaRPr lang="hr-HR" sz="2800" dirty="0">
              <a:latin typeface="Times New Roman" pitchFamily="18" charset="0"/>
              <a:cs typeface="Times New Roman" pitchFamily="18" charset="0"/>
            </a:endParaRPr>
          </a:p>
          <a:p>
            <a:pPr>
              <a:lnSpc>
                <a:spcPct val="90000"/>
              </a:lnSpc>
              <a:buNone/>
            </a:pPr>
            <a:endParaRPr lang="hr-HR" sz="2800" dirty="0">
              <a:latin typeface="Times New Roman" pitchFamily="18" charset="0"/>
              <a:cs typeface="Times New Roman" pitchFamily="18" charset="0"/>
            </a:endParaRPr>
          </a:p>
          <a:p>
            <a:pPr>
              <a:lnSpc>
                <a:spcPct val="90000"/>
              </a:lnSpc>
              <a:buNone/>
            </a:pPr>
            <a:endParaRPr lang="hr-HR" sz="2800" dirty="0">
              <a:latin typeface="Times New Roman" pitchFamily="18" charset="0"/>
              <a:cs typeface="Times New Roman" pitchFamily="18" charset="0"/>
            </a:endParaRPr>
          </a:p>
          <a:p>
            <a:pPr algn="ctr">
              <a:buNone/>
            </a:pPr>
            <a:r>
              <a:rPr lang="hr-HR" sz="8000" dirty="0">
                <a:latin typeface="Times New Roman" pitchFamily="18" charset="0"/>
                <a:cs typeface="Times New Roman" pitchFamily="18" charset="0"/>
              </a:rPr>
              <a:t>Zadaci za vježbu</a:t>
            </a:r>
          </a:p>
        </p:txBody>
      </p:sp>
      <p:sp>
        <p:nvSpPr>
          <p:cNvPr id="6" name="Rezervirano mjesto podnožja 5"/>
          <p:cNvSpPr>
            <a:spLocks noGrp="1"/>
          </p:cNvSpPr>
          <p:nvPr>
            <p:ph type="ftr" sz="quarter" idx="11"/>
          </p:nvPr>
        </p:nvSpPr>
        <p:spPr/>
        <p:txBody>
          <a:bodyPr/>
          <a:lstStyle/>
          <a:p>
            <a:r>
              <a:rPr lang="pl-PL"/>
              <a:t>PREBROJAVANJE U SKUPU N</a:t>
            </a:r>
            <a:endParaRPr lang="hr-H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357166"/>
            <a:ext cx="8229600" cy="5650125"/>
          </a:xfrm>
        </p:spPr>
        <p:txBody>
          <a:bodyPr/>
          <a:lstStyle/>
          <a:p>
            <a:r>
              <a:rPr lang="hr-HR" sz="2800" u="sng" dirty="0">
                <a:latin typeface="Times New Roman" pitchFamily="18" charset="0"/>
                <a:cs typeface="Times New Roman" pitchFamily="18" charset="0"/>
              </a:rPr>
              <a:t>1. zadatak</a:t>
            </a:r>
            <a:r>
              <a:rPr lang="hr-HR" sz="2800" dirty="0">
                <a:latin typeface="Times New Roman" pitchFamily="18" charset="0"/>
                <a:cs typeface="Times New Roman" pitchFamily="18" charset="0"/>
              </a:rPr>
              <a:t>: Blagajnica prodaje karte za kino predstavu. U utorak je prodala prvu kartu pod brojem 20 i dalje redom do posljednje karte koja je pod brojem 40. Koliko je karata blagajnica prodala u utorak?</a:t>
            </a:r>
          </a:p>
          <a:p>
            <a:pPr>
              <a:buNone/>
            </a:pPr>
            <a:r>
              <a:rPr lang="hr-HR" dirty="0"/>
              <a:t>			</a:t>
            </a:r>
          </a:p>
          <a:p>
            <a:pPr>
              <a:buNone/>
            </a:pPr>
            <a:r>
              <a:rPr lang="hr-HR" dirty="0"/>
              <a:t> </a:t>
            </a:r>
          </a:p>
        </p:txBody>
      </p:sp>
      <p:sp>
        <p:nvSpPr>
          <p:cNvPr id="5" name="Rezervirano mjesto podnožja 4"/>
          <p:cNvSpPr>
            <a:spLocks noGrp="1"/>
          </p:cNvSpPr>
          <p:nvPr>
            <p:ph type="ftr" sz="quarter" idx="11"/>
          </p:nvPr>
        </p:nvSpPr>
        <p:spPr/>
        <p:txBody>
          <a:bodyPr/>
          <a:lstStyle/>
          <a:p>
            <a:r>
              <a:rPr lang="pl-PL"/>
              <a:t>PREBROJAVANJE U SKUPU N</a:t>
            </a:r>
            <a:endParaRPr lang="hr-H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357166"/>
            <a:ext cx="8229600" cy="5650125"/>
          </a:xfrm>
        </p:spPr>
        <p:txBody>
          <a:bodyPr/>
          <a:lstStyle/>
          <a:p>
            <a:r>
              <a:rPr lang="hr-HR" sz="2800" u="sng" dirty="0">
                <a:latin typeface="Times New Roman" pitchFamily="18" charset="0"/>
                <a:cs typeface="Times New Roman" pitchFamily="18" charset="0"/>
              </a:rPr>
              <a:t>1. zadatak</a:t>
            </a:r>
            <a:r>
              <a:rPr lang="hr-HR" sz="2800" dirty="0">
                <a:latin typeface="Times New Roman" pitchFamily="18" charset="0"/>
                <a:cs typeface="Times New Roman" pitchFamily="18" charset="0"/>
              </a:rPr>
              <a:t>: Blagajnica prodaje karte za kino predstavu. U utorak je prodala prvu kartu pod brojem 20 i dalje redom do posljednje karte koja je pod brojem 40. Koliko je karata blagajnica prodala u utorak?</a:t>
            </a:r>
          </a:p>
          <a:p>
            <a:pPr>
              <a:buNone/>
            </a:pPr>
            <a:endParaRPr lang="hr-HR" sz="2800" dirty="0">
              <a:latin typeface="Times New Roman" pitchFamily="18" charset="0"/>
              <a:cs typeface="Times New Roman" pitchFamily="18" charset="0"/>
            </a:endParaRPr>
          </a:p>
          <a:p>
            <a:pPr>
              <a:buNone/>
            </a:pPr>
            <a:endParaRPr lang="hr-HR" sz="2800" dirty="0">
              <a:latin typeface="Times New Roman" pitchFamily="18" charset="0"/>
              <a:cs typeface="Times New Roman" pitchFamily="18" charset="0"/>
            </a:endParaRPr>
          </a:p>
          <a:p>
            <a:pPr>
              <a:buNone/>
            </a:pPr>
            <a:endParaRPr lang="hr-HR" sz="2800" dirty="0">
              <a:latin typeface="Times New Roman" pitchFamily="18" charset="0"/>
              <a:cs typeface="Times New Roman" pitchFamily="18" charset="0"/>
            </a:endParaRPr>
          </a:p>
          <a:p>
            <a:pPr>
              <a:buNone/>
            </a:pPr>
            <a:r>
              <a:rPr lang="hr-HR" dirty="0"/>
              <a:t>			</a:t>
            </a:r>
          </a:p>
          <a:p>
            <a:pPr>
              <a:buNone/>
            </a:pPr>
            <a:r>
              <a:rPr lang="hr-HR" dirty="0"/>
              <a:t> </a:t>
            </a:r>
          </a:p>
        </p:txBody>
      </p:sp>
      <p:sp>
        <p:nvSpPr>
          <p:cNvPr id="6" name="Rezervirano mjesto podnožja 5"/>
          <p:cNvSpPr>
            <a:spLocks noGrp="1"/>
          </p:cNvSpPr>
          <p:nvPr>
            <p:ph type="ftr" sz="quarter" idx="11"/>
          </p:nvPr>
        </p:nvSpPr>
        <p:spPr/>
        <p:txBody>
          <a:bodyPr/>
          <a:lstStyle/>
          <a:p>
            <a:r>
              <a:rPr lang="pl-PL"/>
              <a:t>PREBROJAVANJE U SKUPU N</a:t>
            </a:r>
            <a:endParaRPr lang="hr-HR"/>
          </a:p>
        </p:txBody>
      </p:sp>
      <p:pic>
        <p:nvPicPr>
          <p:cNvPr id="1028" name="Picture 4"/>
          <p:cNvPicPr>
            <a:picLocks noChangeAspect="1" noChangeArrowheads="1"/>
          </p:cNvPicPr>
          <p:nvPr/>
        </p:nvPicPr>
        <p:blipFill>
          <a:blip r:embed="rId2"/>
          <a:srcRect/>
          <a:stretch>
            <a:fillRect/>
          </a:stretch>
        </p:blipFill>
        <p:spPr bwMode="auto">
          <a:xfrm>
            <a:off x="642910" y="2857496"/>
            <a:ext cx="7718050" cy="758674"/>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357166"/>
            <a:ext cx="8229600" cy="5650125"/>
          </a:xfrm>
        </p:spPr>
        <p:txBody>
          <a:bodyPr/>
          <a:lstStyle/>
          <a:p>
            <a:r>
              <a:rPr lang="hr-HR" sz="2800" u="sng" dirty="0">
                <a:latin typeface="Times New Roman" pitchFamily="18" charset="0"/>
                <a:cs typeface="Times New Roman" pitchFamily="18" charset="0"/>
              </a:rPr>
              <a:t>1. zadatak</a:t>
            </a:r>
            <a:r>
              <a:rPr lang="hr-HR" sz="2800" dirty="0">
                <a:latin typeface="Times New Roman" pitchFamily="18" charset="0"/>
                <a:cs typeface="Times New Roman" pitchFamily="18" charset="0"/>
              </a:rPr>
              <a:t>: Blagajnica prodaje karte za kino predstavu. U utorak je prodala prvu kartu pod brojem 20 i dalje redom do posljednje karte koja je pod brojem 40. Koliko je karata blagajnica prodala u utorak?</a:t>
            </a:r>
          </a:p>
          <a:p>
            <a:pPr>
              <a:buNone/>
            </a:pPr>
            <a:endParaRPr lang="hr-HR" sz="2800" dirty="0">
              <a:latin typeface="Times New Roman" pitchFamily="18" charset="0"/>
              <a:cs typeface="Times New Roman" pitchFamily="18" charset="0"/>
            </a:endParaRPr>
          </a:p>
          <a:p>
            <a:pPr>
              <a:buNone/>
            </a:pPr>
            <a:endParaRPr lang="hr-HR" sz="2800" dirty="0">
              <a:latin typeface="Times New Roman" pitchFamily="18" charset="0"/>
              <a:cs typeface="Times New Roman" pitchFamily="18" charset="0"/>
            </a:endParaRPr>
          </a:p>
          <a:p>
            <a:pPr>
              <a:buNone/>
            </a:pPr>
            <a:endParaRPr lang="hr-HR" sz="2800" dirty="0">
              <a:latin typeface="Times New Roman" pitchFamily="18" charset="0"/>
              <a:cs typeface="Times New Roman" pitchFamily="18" charset="0"/>
            </a:endParaRPr>
          </a:p>
          <a:p>
            <a:pPr>
              <a:buNone/>
            </a:pPr>
            <a:r>
              <a:rPr lang="hr-HR" dirty="0"/>
              <a:t>	</a:t>
            </a:r>
            <a:r>
              <a:rPr lang="hr-HR" sz="2800" dirty="0">
                <a:latin typeface="Times New Roman" pitchFamily="18" charset="0"/>
                <a:cs typeface="Times New Roman" pitchFamily="18" charset="0"/>
              </a:rPr>
              <a:t>Blagajnica je u utorak prodala 40 − 19 = 21 kartu.</a:t>
            </a:r>
            <a:r>
              <a:rPr lang="hr-HR" dirty="0"/>
              <a:t>		</a:t>
            </a:r>
          </a:p>
          <a:p>
            <a:pPr>
              <a:buNone/>
            </a:pPr>
            <a:r>
              <a:rPr lang="hr-HR" dirty="0"/>
              <a:t> </a:t>
            </a:r>
          </a:p>
        </p:txBody>
      </p:sp>
      <p:sp>
        <p:nvSpPr>
          <p:cNvPr id="6" name="Rezervirano mjesto podnožja 5"/>
          <p:cNvSpPr>
            <a:spLocks noGrp="1"/>
          </p:cNvSpPr>
          <p:nvPr>
            <p:ph type="ftr" sz="quarter" idx="11"/>
          </p:nvPr>
        </p:nvSpPr>
        <p:spPr/>
        <p:txBody>
          <a:bodyPr/>
          <a:lstStyle/>
          <a:p>
            <a:r>
              <a:rPr lang="pl-PL"/>
              <a:t>PREBROJAVANJE U SKUPU N</a:t>
            </a:r>
            <a:endParaRPr lang="hr-HR"/>
          </a:p>
        </p:txBody>
      </p:sp>
      <p:pic>
        <p:nvPicPr>
          <p:cNvPr id="1028" name="Picture 4"/>
          <p:cNvPicPr>
            <a:picLocks noChangeAspect="1" noChangeArrowheads="1"/>
          </p:cNvPicPr>
          <p:nvPr/>
        </p:nvPicPr>
        <p:blipFill>
          <a:blip r:embed="rId2"/>
          <a:srcRect/>
          <a:stretch>
            <a:fillRect/>
          </a:stretch>
        </p:blipFill>
        <p:spPr bwMode="auto">
          <a:xfrm>
            <a:off x="642910" y="2857496"/>
            <a:ext cx="7718050" cy="758674"/>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357166"/>
            <a:ext cx="8229600" cy="5650125"/>
          </a:xfrm>
        </p:spPr>
        <p:txBody>
          <a:bodyPr/>
          <a:lstStyle/>
          <a:p>
            <a:r>
              <a:rPr lang="hr-HR" sz="2800" u="sng" dirty="0">
                <a:latin typeface="Times New Roman" pitchFamily="18" charset="0"/>
                <a:cs typeface="Times New Roman" pitchFamily="18" charset="0"/>
              </a:rPr>
              <a:t>2. zadatak</a:t>
            </a:r>
            <a:r>
              <a:rPr lang="hr-HR" sz="2800" dirty="0">
                <a:latin typeface="Times New Roman" pitchFamily="18" charset="0"/>
                <a:cs typeface="Times New Roman" pitchFamily="18" charset="0"/>
              </a:rPr>
              <a:t>: Koliko ukupno ima troznamenkastih brojeva? </a:t>
            </a:r>
          </a:p>
          <a:p>
            <a:pPr>
              <a:buNone/>
            </a:pPr>
            <a:r>
              <a:rPr lang="hr-HR" dirty="0"/>
              <a:t>		</a:t>
            </a:r>
          </a:p>
          <a:p>
            <a:pPr>
              <a:buNone/>
            </a:pPr>
            <a:r>
              <a:rPr lang="hr-HR" dirty="0"/>
              <a:t> </a:t>
            </a:r>
          </a:p>
        </p:txBody>
      </p:sp>
      <p:sp>
        <p:nvSpPr>
          <p:cNvPr id="5" name="Rezervirano mjesto podnožja 4"/>
          <p:cNvSpPr>
            <a:spLocks noGrp="1"/>
          </p:cNvSpPr>
          <p:nvPr>
            <p:ph type="ftr" sz="quarter" idx="11"/>
          </p:nvPr>
        </p:nvSpPr>
        <p:spPr/>
        <p:txBody>
          <a:bodyPr/>
          <a:lstStyle/>
          <a:p>
            <a:r>
              <a:rPr lang="pl-PL"/>
              <a:t>PREBROJAVANJE U SKUPU N</a:t>
            </a:r>
            <a:endParaRPr lang="hr-H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357166"/>
            <a:ext cx="8229600" cy="5650125"/>
          </a:xfrm>
        </p:spPr>
        <p:txBody>
          <a:bodyPr/>
          <a:lstStyle/>
          <a:p>
            <a:r>
              <a:rPr lang="hr-HR" sz="2800" u="sng" dirty="0">
                <a:latin typeface="Times New Roman" pitchFamily="18" charset="0"/>
                <a:cs typeface="Times New Roman" pitchFamily="18" charset="0"/>
              </a:rPr>
              <a:t>2. zadatak</a:t>
            </a:r>
            <a:r>
              <a:rPr lang="hr-HR" sz="2800" dirty="0">
                <a:latin typeface="Times New Roman" pitchFamily="18" charset="0"/>
                <a:cs typeface="Times New Roman" pitchFamily="18" charset="0"/>
              </a:rPr>
              <a:t>: Koliko ukupno ima troznamenkastih brojeva? </a:t>
            </a:r>
          </a:p>
          <a:p>
            <a:pPr>
              <a:buNone/>
            </a:pPr>
            <a:r>
              <a:rPr lang="hr-HR" dirty="0"/>
              <a:t>		</a:t>
            </a:r>
          </a:p>
          <a:p>
            <a:pPr>
              <a:buNone/>
            </a:pPr>
            <a:r>
              <a:rPr lang="hr-HR" dirty="0"/>
              <a:t> </a:t>
            </a:r>
          </a:p>
        </p:txBody>
      </p:sp>
      <p:sp>
        <p:nvSpPr>
          <p:cNvPr id="9" name="Rezervirano mjesto podnožja 8"/>
          <p:cNvSpPr>
            <a:spLocks noGrp="1"/>
          </p:cNvSpPr>
          <p:nvPr>
            <p:ph type="ftr" sz="quarter" idx="11"/>
          </p:nvPr>
        </p:nvSpPr>
        <p:spPr/>
        <p:txBody>
          <a:bodyPr/>
          <a:lstStyle/>
          <a:p>
            <a:r>
              <a:rPr lang="pl-PL"/>
              <a:t>PREBROJAVANJE U SKUPU N</a:t>
            </a:r>
            <a:endParaRPr lang="hr-HR"/>
          </a:p>
        </p:txBody>
      </p:sp>
      <p:sp>
        <p:nvSpPr>
          <p:cNvPr id="3" name="Pravokutnik 2"/>
          <p:cNvSpPr/>
          <p:nvPr/>
        </p:nvSpPr>
        <p:spPr>
          <a:xfrm>
            <a:off x="857224" y="1357298"/>
            <a:ext cx="7215238" cy="2923877"/>
          </a:xfrm>
          <a:prstGeom prst="rect">
            <a:avLst/>
          </a:prstGeom>
        </p:spPr>
        <p:txBody>
          <a:bodyPr wrap="square">
            <a:spAutoFit/>
          </a:bodyPr>
          <a:lstStyle/>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Troznamenkasti broj zapisujemo kao </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a </a:t>
            </a:r>
            <a:r>
              <a:rPr lang="hr-HR" sz="2800" dirty="0">
                <a:latin typeface="Times New Roman" pitchFamily="18" charset="0"/>
                <a:cs typeface="Times New Roman" pitchFamily="18" charset="0"/>
                <a:sym typeface="Symbol" pitchFamily="18" charset="2"/>
              </a:rPr>
              <a:t></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1,2,…,9</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 pa ga biramo na 9 načina</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b </a:t>
            </a:r>
            <a:r>
              <a:rPr lang="hr-HR" sz="2800" dirty="0">
                <a:latin typeface="Times New Roman" pitchFamily="18" charset="0"/>
                <a:cs typeface="Times New Roman" pitchFamily="18" charset="0"/>
                <a:sym typeface="Symbol" pitchFamily="18" charset="2"/>
              </a:rPr>
              <a:t></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0,1,2,…,9</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 pa ga biramo na 10 načina</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c </a:t>
            </a:r>
            <a:r>
              <a:rPr lang="hr-HR" sz="2800" dirty="0">
                <a:latin typeface="Times New Roman" pitchFamily="18" charset="0"/>
                <a:cs typeface="Times New Roman" pitchFamily="18" charset="0"/>
                <a:sym typeface="Symbol" pitchFamily="18" charset="2"/>
              </a:rPr>
              <a:t></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0,1,2,…,9</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 pa ga biramo na 10 načina</a:t>
            </a:r>
          </a:p>
          <a:p>
            <a:pPr marL="76200"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sym typeface="Symbol" pitchFamily="18" charset="2"/>
            </a:endParaRPr>
          </a:p>
          <a:p>
            <a:pPr marL="76200" indent="6350">
              <a:spcBef>
                <a:spcPct val="20000"/>
              </a:spcBef>
              <a:buClr>
                <a:schemeClr val="hlink"/>
              </a:buClr>
              <a:buSzPct val="70000"/>
              <a:buFont typeface="Wingdings" pitchFamily="2" charset="2"/>
              <a:buChar char="n"/>
            </a:pPr>
            <a:endParaRPr lang="hr-HR" dirty="0">
              <a:solidFill>
                <a:srgbClr val="595959"/>
              </a:solidFill>
              <a:latin typeface="Calibri" pitchFamily="34" charset="0"/>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pic>
        <p:nvPicPr>
          <p:cNvPr id="20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449765" y="1366215"/>
            <a:ext cx="561975" cy="495300"/>
          </a:xfrm>
          <a:prstGeom prst="rect">
            <a:avLst/>
          </a:prstGeom>
          <a:noFill/>
        </p:spPr>
      </p:pic>
      <p:sp>
        <p:nvSpPr>
          <p:cNvPr id="2051" name="Rectangle 3"/>
          <p:cNvSpPr>
            <a:spLocks noChangeArrowheads="1"/>
          </p:cNvSpPr>
          <p:nvPr/>
        </p:nvSpPr>
        <p:spPr bwMode="auto">
          <a:xfrm>
            <a:off x="0" y="9525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4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357166"/>
            <a:ext cx="8229600" cy="5650125"/>
          </a:xfrm>
        </p:spPr>
        <p:txBody>
          <a:bodyPr/>
          <a:lstStyle/>
          <a:p>
            <a:r>
              <a:rPr lang="hr-HR" sz="2800" u="sng" dirty="0">
                <a:latin typeface="Times New Roman" pitchFamily="18" charset="0"/>
                <a:cs typeface="Times New Roman" pitchFamily="18" charset="0"/>
              </a:rPr>
              <a:t>2. zadatak</a:t>
            </a:r>
            <a:r>
              <a:rPr lang="hr-HR" sz="2800" dirty="0">
                <a:latin typeface="Times New Roman" pitchFamily="18" charset="0"/>
                <a:cs typeface="Times New Roman" pitchFamily="18" charset="0"/>
              </a:rPr>
              <a:t>: Koliko ukupno ima troznamenkastih brojeva? </a:t>
            </a:r>
          </a:p>
          <a:p>
            <a:pPr>
              <a:buNone/>
            </a:pPr>
            <a:r>
              <a:rPr lang="hr-HR" dirty="0"/>
              <a:t>		</a:t>
            </a:r>
          </a:p>
          <a:p>
            <a:pPr>
              <a:buNone/>
            </a:pPr>
            <a:r>
              <a:rPr lang="hr-HR" dirty="0"/>
              <a:t> </a:t>
            </a:r>
          </a:p>
        </p:txBody>
      </p:sp>
      <p:sp>
        <p:nvSpPr>
          <p:cNvPr id="9" name="Rezervirano mjesto podnožja 8"/>
          <p:cNvSpPr>
            <a:spLocks noGrp="1"/>
          </p:cNvSpPr>
          <p:nvPr>
            <p:ph type="ftr" sz="quarter" idx="11"/>
          </p:nvPr>
        </p:nvSpPr>
        <p:spPr/>
        <p:txBody>
          <a:bodyPr/>
          <a:lstStyle/>
          <a:p>
            <a:r>
              <a:rPr lang="pl-PL"/>
              <a:t>PREBROJAVANJE U SKUPU N</a:t>
            </a:r>
            <a:endParaRPr lang="hr-HR"/>
          </a:p>
        </p:txBody>
      </p:sp>
      <p:sp>
        <p:nvSpPr>
          <p:cNvPr id="3" name="Pravokutnik 2"/>
          <p:cNvSpPr/>
          <p:nvPr/>
        </p:nvSpPr>
        <p:spPr>
          <a:xfrm>
            <a:off x="857224" y="1357298"/>
            <a:ext cx="7215238" cy="3440942"/>
          </a:xfrm>
          <a:prstGeom prst="rect">
            <a:avLst/>
          </a:prstGeom>
        </p:spPr>
        <p:txBody>
          <a:bodyPr wrap="square">
            <a:spAutoFit/>
          </a:bodyPr>
          <a:lstStyle/>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Troznamenkasti broj zapisujemo kao </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a </a:t>
            </a:r>
            <a:r>
              <a:rPr lang="hr-HR" sz="2800" dirty="0">
                <a:latin typeface="Times New Roman" pitchFamily="18" charset="0"/>
                <a:cs typeface="Times New Roman" pitchFamily="18" charset="0"/>
                <a:sym typeface="Symbol" pitchFamily="18" charset="2"/>
              </a:rPr>
              <a:t></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1,2,…,9</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 pa ga biramo na 9 načina</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b </a:t>
            </a:r>
            <a:r>
              <a:rPr lang="hr-HR" sz="2800" dirty="0">
                <a:latin typeface="Times New Roman" pitchFamily="18" charset="0"/>
                <a:cs typeface="Times New Roman" pitchFamily="18" charset="0"/>
                <a:sym typeface="Symbol" pitchFamily="18" charset="2"/>
              </a:rPr>
              <a:t></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0,1,2,…,9</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 pa ga biramo na 10 načina</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c </a:t>
            </a:r>
            <a:r>
              <a:rPr lang="hr-HR" sz="2800" dirty="0">
                <a:latin typeface="Times New Roman" pitchFamily="18" charset="0"/>
                <a:cs typeface="Times New Roman" pitchFamily="18" charset="0"/>
                <a:sym typeface="Symbol" pitchFamily="18" charset="2"/>
              </a:rPr>
              <a:t></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0,1,2,…,9</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 pa ga biramo na 10 načina</a:t>
            </a:r>
          </a:p>
          <a:p>
            <a:pPr marL="76200"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sym typeface="Symbol" pitchFamily="18" charset="2"/>
            </a:endParaRP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sym typeface="Symbol" pitchFamily="18" charset="2"/>
              </a:rPr>
              <a:t>Ukupno ih je:  9 ∙ 10 ∙ </a:t>
            </a:r>
            <a:r>
              <a:rPr lang="hr-HR" sz="2800" dirty="0" err="1">
                <a:latin typeface="Times New Roman" pitchFamily="18" charset="0"/>
                <a:cs typeface="Times New Roman" pitchFamily="18" charset="0"/>
                <a:sym typeface="Symbol" pitchFamily="18" charset="2"/>
              </a:rPr>
              <a:t>10</a:t>
            </a:r>
            <a:r>
              <a:rPr lang="hr-HR" sz="2800" dirty="0">
                <a:latin typeface="Times New Roman" pitchFamily="18" charset="0"/>
                <a:cs typeface="Times New Roman" pitchFamily="18" charset="0"/>
                <a:sym typeface="Symbol" pitchFamily="18" charset="2"/>
              </a:rPr>
              <a:t> = 900</a:t>
            </a:r>
          </a:p>
          <a:p>
            <a:pPr marL="76200" indent="6350">
              <a:spcBef>
                <a:spcPct val="20000"/>
              </a:spcBef>
              <a:buClr>
                <a:schemeClr val="hlink"/>
              </a:buClr>
              <a:buSzPct val="70000"/>
              <a:buFont typeface="Wingdings" pitchFamily="2" charset="2"/>
              <a:buChar char="n"/>
            </a:pPr>
            <a:endParaRPr lang="hr-HR" dirty="0">
              <a:solidFill>
                <a:srgbClr val="595959"/>
              </a:solidFill>
              <a:latin typeface="Calibri" pitchFamily="34" charset="0"/>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pic>
        <p:nvPicPr>
          <p:cNvPr id="20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429388" y="1357298"/>
            <a:ext cx="561975" cy="495300"/>
          </a:xfrm>
          <a:prstGeom prst="rect">
            <a:avLst/>
          </a:prstGeom>
          <a:noFill/>
        </p:spPr>
      </p:pic>
      <p:sp>
        <p:nvSpPr>
          <p:cNvPr id="2051" name="Rectangle 3"/>
          <p:cNvSpPr>
            <a:spLocks noChangeArrowheads="1"/>
          </p:cNvSpPr>
          <p:nvPr/>
        </p:nvSpPr>
        <p:spPr bwMode="auto">
          <a:xfrm>
            <a:off x="0" y="9525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1214422"/>
            <a:ext cx="8229600" cy="4911741"/>
          </a:xfrm>
        </p:spPr>
        <p:txBody>
          <a:bodyPr>
            <a:normAutofit/>
          </a:bodyPr>
          <a:lstStyle/>
          <a:p>
            <a:r>
              <a:rPr lang="hr-HR" sz="3000" dirty="0">
                <a:latin typeface="Times New Roman" pitchFamily="18" charset="0"/>
                <a:cs typeface="Times New Roman" pitchFamily="18" charset="0"/>
              </a:rPr>
              <a:t>Već više od 30 000 godina ljude muče problemi prebrojavanja, od početnih problema prebrojavanja članova svoje skupine, prebrojavanja životinja, početne trgovine, …</a:t>
            </a:r>
          </a:p>
          <a:p>
            <a:pPr>
              <a:lnSpc>
                <a:spcPct val="90000"/>
              </a:lnSpc>
            </a:pPr>
            <a:r>
              <a:rPr lang="hr-HR" sz="3000" dirty="0">
                <a:latin typeface="Times New Roman" pitchFamily="18" charset="0"/>
                <a:cs typeface="Times New Roman" pitchFamily="18" charset="0"/>
              </a:rPr>
              <a:t>Mi danas svakodnevno nešto brojimo, prebrojavamo:</a:t>
            </a:r>
          </a:p>
          <a:p>
            <a:pPr lvl="1">
              <a:lnSpc>
                <a:spcPct val="90000"/>
              </a:lnSpc>
              <a:buFont typeface="Arial" pitchFamily="34" charset="0"/>
              <a:buChar char="•"/>
            </a:pPr>
            <a:r>
              <a:rPr lang="hr-HR" sz="3000" dirty="0">
                <a:latin typeface="Times New Roman" pitchFamily="18" charset="0"/>
                <a:cs typeface="Times New Roman" pitchFamily="18" charset="0"/>
              </a:rPr>
              <a:t>Koliko je još dana do praznika?</a:t>
            </a:r>
          </a:p>
          <a:p>
            <a:pPr lvl="1">
              <a:lnSpc>
                <a:spcPct val="90000"/>
              </a:lnSpc>
              <a:buFont typeface="Arial" pitchFamily="34" charset="0"/>
              <a:buChar char="•"/>
            </a:pPr>
            <a:r>
              <a:rPr lang="hr-HR" sz="3000" dirty="0">
                <a:latin typeface="Times New Roman" pitchFamily="18" charset="0"/>
                <a:cs typeface="Times New Roman" pitchFamily="18" charset="0"/>
              </a:rPr>
              <a:t>Koliko učenika ima u učionici?</a:t>
            </a:r>
          </a:p>
          <a:p>
            <a:pPr lvl="1">
              <a:lnSpc>
                <a:spcPct val="90000"/>
              </a:lnSpc>
              <a:buFont typeface="Arial" pitchFamily="34" charset="0"/>
              <a:buChar char="•"/>
            </a:pPr>
            <a:r>
              <a:rPr lang="hr-HR" sz="3000" dirty="0">
                <a:latin typeface="Times New Roman" pitchFamily="18" charset="0"/>
                <a:cs typeface="Times New Roman" pitchFamily="18" charset="0"/>
              </a:rPr>
              <a:t>Koliko minuta ću ja vama još danas dosađivati? </a:t>
            </a:r>
          </a:p>
          <a:p>
            <a:pPr lvl="1">
              <a:lnSpc>
                <a:spcPct val="90000"/>
              </a:lnSpc>
              <a:buFont typeface="Arial" pitchFamily="34" charset="0"/>
              <a:buChar char="•"/>
            </a:pPr>
            <a:r>
              <a:rPr lang="hr-HR" sz="3000" dirty="0">
                <a:latin typeface="Times New Roman" pitchFamily="18" charset="0"/>
                <a:cs typeface="Times New Roman" pitchFamily="18" charset="0"/>
              </a:rPr>
              <a:t>Koliko ćemo zadataka danas rješavati?</a:t>
            </a:r>
          </a:p>
          <a:p>
            <a:endParaRPr lang="hr-HR" dirty="0">
              <a:latin typeface="Times New Roman" pitchFamily="18" charset="0"/>
              <a:cs typeface="Times New Roman" pitchFamily="18" charset="0"/>
            </a:endParaRPr>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 name="Naslov 1"/>
          <p:cNvSpPr>
            <a:spLocks noGrp="1"/>
          </p:cNvSpPr>
          <p:nvPr>
            <p:ph type="title"/>
          </p:nvPr>
        </p:nvSpPr>
        <p:spPr>
          <a:xfrm>
            <a:off x="457200" y="274638"/>
            <a:ext cx="8229600" cy="796908"/>
          </a:xfrm>
        </p:spPr>
        <p:txBody>
          <a:bodyPr/>
          <a:lstStyle/>
          <a:p>
            <a:r>
              <a:rPr lang="hr-HR" b="1" dirty="0">
                <a:effectLst/>
                <a:latin typeface="Times New Roman" pitchFamily="18" charset="0"/>
                <a:cs typeface="Times New Roman" pitchFamily="18" charset="0"/>
              </a:rPr>
              <a:t>Zašto prebrojavati?</a:t>
            </a:r>
          </a:p>
        </p:txBody>
      </p:sp>
      <p:pic>
        <p:nvPicPr>
          <p:cNvPr id="4" name="Slika 3" descr="smajlic.jpg"/>
          <p:cNvPicPr>
            <a:picLocks noChangeAspect="1"/>
          </p:cNvPicPr>
          <p:nvPr/>
        </p:nvPicPr>
        <p:blipFill>
          <a:blip r:embed="rId2" cstate="print"/>
          <a:stretch>
            <a:fillRect/>
          </a:stretch>
        </p:blipFill>
        <p:spPr>
          <a:xfrm>
            <a:off x="7572396" y="5572140"/>
            <a:ext cx="642932" cy="64293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3. zadatak</a:t>
            </a:r>
            <a:r>
              <a:rPr lang="hr-HR" sz="2800" dirty="0">
                <a:latin typeface="Times New Roman" pitchFamily="18" charset="0"/>
                <a:cs typeface="Times New Roman" pitchFamily="18" charset="0"/>
              </a:rPr>
              <a:t>: Koliko ukupno ima parnih troznamenkastih brojeva?</a:t>
            </a:r>
          </a:p>
          <a:p>
            <a:pPr>
              <a:buNone/>
            </a:pPr>
            <a:endParaRPr lang="hr-HR" dirty="0"/>
          </a:p>
          <a:p>
            <a:pPr>
              <a:buNone/>
            </a:pPr>
            <a:r>
              <a:rPr lang="hr-HR" dirty="0"/>
              <a:t> </a:t>
            </a:r>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0" y="9525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3. zadatak</a:t>
            </a:r>
            <a:r>
              <a:rPr lang="hr-HR" sz="2800" dirty="0">
                <a:latin typeface="Times New Roman" pitchFamily="18" charset="0"/>
                <a:cs typeface="Times New Roman" pitchFamily="18" charset="0"/>
              </a:rPr>
              <a:t>: Koliko ukupno ima parnih troznamenkastih brojeva?</a:t>
            </a:r>
          </a:p>
          <a:p>
            <a:pPr>
              <a:buNone/>
            </a:pPr>
            <a:r>
              <a:rPr lang="hr-HR" dirty="0"/>
              <a:t>		</a:t>
            </a:r>
          </a:p>
          <a:p>
            <a:pPr>
              <a:buNone/>
            </a:pPr>
            <a:r>
              <a:rPr lang="hr-HR" dirty="0"/>
              <a:t> </a:t>
            </a:r>
          </a:p>
        </p:txBody>
      </p:sp>
      <p:sp>
        <p:nvSpPr>
          <p:cNvPr id="9" name="Rezervirano mjesto podnožja 8"/>
          <p:cNvSpPr>
            <a:spLocks noGrp="1"/>
          </p:cNvSpPr>
          <p:nvPr>
            <p:ph type="ftr" sz="quarter" idx="11"/>
          </p:nvPr>
        </p:nvSpPr>
        <p:spPr/>
        <p:txBody>
          <a:bodyPr/>
          <a:lstStyle/>
          <a:p>
            <a:r>
              <a:rPr lang="pl-PL"/>
              <a:t>PREBROJAVANJE U SKUPU N</a:t>
            </a:r>
            <a:endParaRPr lang="hr-HR"/>
          </a:p>
        </p:txBody>
      </p:sp>
      <p:sp>
        <p:nvSpPr>
          <p:cNvPr id="3" name="Pravokutnik 2"/>
          <p:cNvSpPr/>
          <p:nvPr/>
        </p:nvSpPr>
        <p:spPr>
          <a:xfrm>
            <a:off x="571472" y="1357298"/>
            <a:ext cx="8572528" cy="3958007"/>
          </a:xfrm>
          <a:prstGeom prst="rect">
            <a:avLst/>
          </a:prstGeom>
        </p:spPr>
        <p:txBody>
          <a:bodyPr wrap="square">
            <a:spAutoFit/>
          </a:bodyPr>
          <a:lstStyle/>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Troznamenkasti broj zapisujemo kao </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Broj je paran ako mu je znamenka jedinica 0, 2, 4 , 6 ili 8</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a </a:t>
            </a:r>
            <a:r>
              <a:rPr lang="hr-HR" sz="2800" dirty="0">
                <a:latin typeface="Times New Roman" pitchFamily="18" charset="0"/>
                <a:cs typeface="Times New Roman" pitchFamily="18" charset="0"/>
                <a:sym typeface="Symbol" pitchFamily="18" charset="2"/>
              </a:rPr>
              <a:t></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1,2,…,9</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 pa ga biramo na 9 načina</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b </a:t>
            </a:r>
            <a:r>
              <a:rPr lang="hr-HR" sz="2800" dirty="0">
                <a:latin typeface="Times New Roman" pitchFamily="18" charset="0"/>
                <a:cs typeface="Times New Roman" pitchFamily="18" charset="0"/>
                <a:sym typeface="Symbol" pitchFamily="18" charset="2"/>
              </a:rPr>
              <a:t></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0,1,2,…,9</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 pa ga biramo na 10 načina</a:t>
            </a: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c </a:t>
            </a:r>
            <a:r>
              <a:rPr lang="hr-HR" sz="2800" dirty="0">
                <a:latin typeface="Times New Roman" pitchFamily="18" charset="0"/>
                <a:cs typeface="Times New Roman" pitchFamily="18" charset="0"/>
                <a:sym typeface="Symbol" pitchFamily="18" charset="2"/>
              </a:rPr>
              <a:t></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0,2,4, 6, 8</a:t>
            </a:r>
            <a:r>
              <a:rPr lang="en-US" sz="2800" dirty="0">
                <a:latin typeface="Times New Roman" pitchFamily="18" charset="0"/>
                <a:cs typeface="Times New Roman" pitchFamily="18" charset="0"/>
                <a:sym typeface="Symbol" pitchFamily="18" charset="2"/>
              </a:rPr>
              <a:t>}</a:t>
            </a:r>
            <a:r>
              <a:rPr lang="hr-HR" sz="2800" dirty="0">
                <a:latin typeface="Times New Roman" pitchFamily="18" charset="0"/>
                <a:cs typeface="Times New Roman" pitchFamily="18" charset="0"/>
                <a:sym typeface="Symbol" pitchFamily="18" charset="2"/>
              </a:rPr>
              <a:t>, pa ga biramo na 5 načina</a:t>
            </a:r>
          </a:p>
          <a:p>
            <a:pPr marL="76200"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sym typeface="Symbol" pitchFamily="18" charset="2"/>
            </a:endParaRPr>
          </a:p>
          <a:p>
            <a:pPr marL="7620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sym typeface="Symbol" pitchFamily="18" charset="2"/>
              </a:rPr>
              <a:t>Ukupno ih je:  9 ∙ 10 ∙ 5 = 450</a:t>
            </a:r>
          </a:p>
          <a:p>
            <a:pPr marL="76200" indent="6350">
              <a:spcBef>
                <a:spcPct val="20000"/>
              </a:spcBef>
              <a:buClr>
                <a:schemeClr val="hlink"/>
              </a:buClr>
              <a:buSzPct val="70000"/>
              <a:buFont typeface="Wingdings" pitchFamily="2" charset="2"/>
              <a:buChar char="n"/>
            </a:pPr>
            <a:endParaRPr lang="hr-HR" dirty="0">
              <a:solidFill>
                <a:srgbClr val="595959"/>
              </a:solidFill>
              <a:latin typeface="Calibri" pitchFamily="34" charset="0"/>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pic>
        <p:nvPicPr>
          <p:cNvPr id="20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429388" y="1357298"/>
            <a:ext cx="561975" cy="495300"/>
          </a:xfrm>
          <a:prstGeom prst="rect">
            <a:avLst/>
          </a:prstGeom>
          <a:noFill/>
        </p:spPr>
      </p:pic>
      <p:sp>
        <p:nvSpPr>
          <p:cNvPr id="2051" name="Rectangle 3"/>
          <p:cNvSpPr>
            <a:spLocks noChangeArrowheads="1"/>
          </p:cNvSpPr>
          <p:nvPr/>
        </p:nvSpPr>
        <p:spPr bwMode="auto">
          <a:xfrm>
            <a:off x="0" y="9525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4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4. zadatak</a:t>
            </a:r>
            <a:r>
              <a:rPr lang="hr-HR" sz="2800" dirty="0">
                <a:latin typeface="Times New Roman" pitchFamily="18" charset="0"/>
                <a:cs typeface="Times New Roman" pitchFamily="18" charset="0"/>
              </a:rPr>
              <a:t>: Koliko ima prirodnih brojeva manjih od 100 koji nisu djeljivi s 10?</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0" y="9525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4. zadatak</a:t>
            </a:r>
            <a:r>
              <a:rPr lang="hr-HR" sz="2800" dirty="0">
                <a:latin typeface="Times New Roman" pitchFamily="18" charset="0"/>
                <a:cs typeface="Times New Roman" pitchFamily="18" charset="0"/>
              </a:rPr>
              <a:t>: Koliko ima prirodnih brojeva manjih od 100 koji nisu djeljivi s 10?</a:t>
            </a:r>
          </a:p>
          <a:p>
            <a:pPr>
              <a:buNone/>
            </a:pPr>
            <a:r>
              <a:rPr lang="hr-HR" dirty="0"/>
              <a:t>		</a:t>
            </a:r>
            <a:endParaRPr lang="hr-HR" sz="2800" dirty="0">
              <a:latin typeface="Times New Roman" pitchFamily="18" charset="0"/>
              <a:cs typeface="Times New Roman" pitchFamily="18" charset="0"/>
            </a:endParaRPr>
          </a:p>
          <a:p>
            <a:pPr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Brojeva manjih od 100 ima 99.</a:t>
            </a:r>
          </a:p>
          <a:p>
            <a:pPr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Djeljivih s 10 ima 9.</a:t>
            </a:r>
          </a:p>
          <a:p>
            <a:pPr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endParaRPr>
          </a:p>
          <a:p>
            <a:pPr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	</a:t>
            </a: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0" y="9525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4. zadatak</a:t>
            </a:r>
            <a:r>
              <a:rPr lang="hr-HR" sz="2800" dirty="0">
                <a:latin typeface="Times New Roman" pitchFamily="18" charset="0"/>
                <a:cs typeface="Times New Roman" pitchFamily="18" charset="0"/>
              </a:rPr>
              <a:t>: Koliko ima prirodnih brojeva manjih od 100 koji nisu djeljivi s 10?</a:t>
            </a:r>
          </a:p>
          <a:p>
            <a:pPr>
              <a:buNone/>
            </a:pPr>
            <a:r>
              <a:rPr lang="hr-HR" dirty="0"/>
              <a:t>		</a:t>
            </a:r>
            <a:endParaRPr lang="hr-HR" sz="2800" dirty="0">
              <a:latin typeface="Times New Roman" pitchFamily="18" charset="0"/>
              <a:cs typeface="Times New Roman" pitchFamily="18" charset="0"/>
            </a:endParaRPr>
          </a:p>
          <a:p>
            <a:pPr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Brojeva manjih od 100 ima 99.</a:t>
            </a:r>
          </a:p>
          <a:p>
            <a:pPr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Djeljivih s 10 ima 9.</a:t>
            </a:r>
          </a:p>
          <a:p>
            <a:pPr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endParaRPr>
          </a:p>
          <a:p>
            <a:pPr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		99 – 9 = 90</a:t>
            </a:r>
          </a:p>
          <a:p>
            <a:pPr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endParaRPr>
          </a:p>
          <a:p>
            <a:pPr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Brojeva koji nisu djeljivi s 10  ukupno ima 90.</a:t>
            </a:r>
          </a:p>
          <a:p>
            <a:pPr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(Operacija KOMPLEMENT)</a:t>
            </a: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0" y="9525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marL="76200"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endParaRPr>
          </a:p>
          <a:p>
            <a:pPr marL="76200" indent="6350">
              <a:spcBef>
                <a:spcPct val="20000"/>
              </a:spcBef>
              <a:buClr>
                <a:schemeClr val="hlink"/>
              </a:buClr>
              <a:buSzPct val="70000"/>
              <a:buNone/>
            </a:pPr>
            <a:r>
              <a:rPr lang="hr-HR" sz="2800" dirty="0">
                <a:latin typeface="Times New Roman" pitchFamily="18" charset="0"/>
                <a:cs typeface="Times New Roman" pitchFamily="18" charset="0"/>
              </a:rPr>
              <a:t>U ovom zadatku ćemo koristiti</a:t>
            </a:r>
          </a:p>
          <a:p>
            <a:pPr marL="76200" indent="6350">
              <a:spcBef>
                <a:spcPct val="20000"/>
              </a:spcBef>
              <a:buClr>
                <a:schemeClr val="hlink"/>
              </a:buClr>
              <a:buSzPct val="70000"/>
              <a:buNone/>
            </a:pPr>
            <a:r>
              <a:rPr lang="hr-HR" sz="2800" dirty="0">
                <a:latin typeface="Times New Roman" pitchFamily="18" charset="0"/>
                <a:cs typeface="Times New Roman" pitchFamily="18" charset="0"/>
              </a:rPr>
              <a:t> </a:t>
            </a:r>
            <a:r>
              <a:rPr lang="hr-HR" sz="2800" b="1" dirty="0">
                <a:latin typeface="Times New Roman" pitchFamily="18" charset="0"/>
                <a:cs typeface="Times New Roman" pitchFamily="18" charset="0"/>
              </a:rPr>
              <a:t>Formula uključivanja – isključivanja </a:t>
            </a:r>
            <a:r>
              <a:rPr lang="hr-HR" sz="2800" dirty="0">
                <a:latin typeface="Times New Roman" pitchFamily="18" charset="0"/>
                <a:cs typeface="Times New Roman" pitchFamily="18" charset="0"/>
              </a:rPr>
              <a:t>koja glasi:</a:t>
            </a:r>
          </a:p>
          <a:p>
            <a:pPr marL="76200" indent="6350">
              <a:spcBef>
                <a:spcPct val="20000"/>
              </a:spcBef>
              <a:buClr>
                <a:schemeClr val="hlink"/>
              </a:buClr>
              <a:buSzPct val="70000"/>
              <a:buNone/>
            </a:pPr>
            <a:endParaRPr lang="hr-HR" sz="2800" dirty="0">
              <a:latin typeface="Times New Roman" pitchFamily="18" charset="0"/>
              <a:cs typeface="Times New Roman" pitchFamily="18" charset="0"/>
            </a:endParaRPr>
          </a:p>
          <a:p>
            <a:pPr marL="76200" indent="6350">
              <a:spcBef>
                <a:spcPct val="20000"/>
              </a:spcBef>
              <a:buClr>
                <a:schemeClr val="hlink"/>
              </a:buClr>
              <a:buSzPct val="70000"/>
              <a:buNone/>
            </a:pPr>
            <a:endParaRPr lang="hr-HR" sz="2800" dirty="0">
              <a:latin typeface="Times New Roman" pitchFamily="18" charset="0"/>
              <a:cs typeface="Times New Roman" pitchFamily="18" charset="0"/>
            </a:endParaRPr>
          </a:p>
          <a:p>
            <a:pPr marL="76200"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endParaRPr>
          </a:p>
          <a:p>
            <a:pPr>
              <a:buNone/>
            </a:pP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3" name="Object 12"/>
          <p:cNvGraphicFramePr>
            <a:graphicFrameLocks noChangeAspect="1"/>
          </p:cNvGraphicFramePr>
          <p:nvPr/>
        </p:nvGraphicFramePr>
        <p:xfrm>
          <a:off x="785786" y="3000372"/>
          <a:ext cx="6622897" cy="1071570"/>
        </p:xfrm>
        <a:graphic>
          <a:graphicData uri="http://schemas.openxmlformats.org/presentationml/2006/ole">
            <mc:AlternateContent xmlns:mc="http://schemas.openxmlformats.org/markup-compatibility/2006">
              <mc:Choice xmlns:v="urn:schemas-microsoft-com:vml" Requires="v">
                <p:oleObj name="Jednadžba" r:id="rId2" imgW="1549080" imgH="253800" progId="Equation.3">
                  <p:embed/>
                </p:oleObj>
              </mc:Choice>
              <mc:Fallback>
                <p:oleObj name="Jednadžba" r:id="rId2" imgW="1549080" imgH="253800" progId="Equation.3">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786" y="3000372"/>
                        <a:ext cx="6622897" cy="107157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marL="76200"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endParaRPr>
          </a:p>
          <a:p>
            <a:pPr marL="76200" indent="6350">
              <a:spcBef>
                <a:spcPct val="20000"/>
              </a:spcBef>
              <a:buClr>
                <a:schemeClr val="hlink"/>
              </a:buClr>
              <a:buSzPct val="70000"/>
              <a:buNone/>
            </a:pPr>
            <a:r>
              <a:rPr lang="hr-HR" sz="2800" dirty="0">
                <a:latin typeface="Times New Roman" pitchFamily="18" charset="0"/>
                <a:cs typeface="Times New Roman" pitchFamily="18" charset="0"/>
              </a:rPr>
              <a:t>U ovom zadatku ćemo koristiti</a:t>
            </a:r>
          </a:p>
          <a:p>
            <a:pPr marL="76200" indent="6350">
              <a:spcBef>
                <a:spcPct val="20000"/>
              </a:spcBef>
              <a:buClr>
                <a:schemeClr val="hlink"/>
              </a:buClr>
              <a:buSzPct val="70000"/>
              <a:buNone/>
            </a:pPr>
            <a:r>
              <a:rPr lang="hr-HR" sz="2800" dirty="0">
                <a:latin typeface="Times New Roman" pitchFamily="18" charset="0"/>
                <a:cs typeface="Times New Roman" pitchFamily="18" charset="0"/>
              </a:rPr>
              <a:t> </a:t>
            </a:r>
            <a:r>
              <a:rPr lang="hr-HR" sz="2800" b="1" dirty="0">
                <a:latin typeface="Times New Roman" pitchFamily="18" charset="0"/>
                <a:cs typeface="Times New Roman" pitchFamily="18" charset="0"/>
              </a:rPr>
              <a:t>Formula uključivanja – isključivanja </a:t>
            </a:r>
            <a:r>
              <a:rPr lang="hr-HR" sz="2800" dirty="0">
                <a:latin typeface="Times New Roman" pitchFamily="18" charset="0"/>
                <a:cs typeface="Times New Roman" pitchFamily="18" charset="0"/>
              </a:rPr>
              <a:t>koja glasi:</a:t>
            </a:r>
          </a:p>
          <a:p>
            <a:pPr marL="76200" indent="6350">
              <a:spcBef>
                <a:spcPct val="20000"/>
              </a:spcBef>
              <a:buClr>
                <a:schemeClr val="hlink"/>
              </a:buClr>
              <a:buSzPct val="70000"/>
              <a:buNone/>
            </a:pPr>
            <a:endParaRPr lang="hr-HR" sz="2800" dirty="0">
              <a:latin typeface="Times New Roman" pitchFamily="18" charset="0"/>
              <a:cs typeface="Times New Roman" pitchFamily="18" charset="0"/>
            </a:endParaRPr>
          </a:p>
          <a:p>
            <a:pPr marL="76200" indent="6350">
              <a:spcBef>
                <a:spcPct val="20000"/>
              </a:spcBef>
              <a:buClr>
                <a:schemeClr val="hlink"/>
              </a:buClr>
              <a:buSzPct val="70000"/>
              <a:buNone/>
            </a:pPr>
            <a:endParaRPr lang="hr-HR" sz="2800" dirty="0">
              <a:latin typeface="Times New Roman" pitchFamily="18" charset="0"/>
              <a:cs typeface="Times New Roman" pitchFamily="18" charset="0"/>
            </a:endParaRPr>
          </a:p>
          <a:p>
            <a:pPr marL="76200" indent="6350">
              <a:spcBef>
                <a:spcPct val="20000"/>
              </a:spcBef>
              <a:buClr>
                <a:schemeClr val="hlink"/>
              </a:buClr>
              <a:buSzPct val="70000"/>
              <a:buFont typeface="Wingdings" pitchFamily="2" charset="2"/>
              <a:buNone/>
            </a:pPr>
            <a:endParaRPr lang="hr-HR" sz="2800" dirty="0">
              <a:latin typeface="Times New Roman" pitchFamily="18" charset="0"/>
              <a:cs typeface="Times New Roman" pitchFamily="18" charset="0"/>
            </a:endParaRPr>
          </a:p>
          <a:p>
            <a:pPr>
              <a:buNone/>
            </a:pPr>
            <a:r>
              <a:rPr lang="hr-HR" sz="2800" dirty="0">
                <a:latin typeface="Times New Roman" pitchFamily="18" charset="0"/>
                <a:cs typeface="Times New Roman" pitchFamily="18" charset="0"/>
              </a:rPr>
              <a:t>To jest njen komplement:</a:t>
            </a:r>
          </a:p>
          <a:p>
            <a:pPr>
              <a:buNone/>
            </a:pP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3" name="Object 12"/>
          <p:cNvGraphicFramePr>
            <a:graphicFrameLocks noChangeAspect="1"/>
          </p:cNvGraphicFramePr>
          <p:nvPr/>
        </p:nvGraphicFramePr>
        <p:xfrm>
          <a:off x="785786" y="3000372"/>
          <a:ext cx="6622897" cy="1071570"/>
        </p:xfrm>
        <a:graphic>
          <a:graphicData uri="http://schemas.openxmlformats.org/presentationml/2006/ole">
            <mc:AlternateContent xmlns:mc="http://schemas.openxmlformats.org/markup-compatibility/2006">
              <mc:Choice xmlns:v="urn:schemas-microsoft-com:vml" Requires="v">
                <p:oleObj name="Jednadžba" r:id="rId2" imgW="1549080" imgH="253800" progId="Equation.3">
                  <p:embed/>
                </p:oleObj>
              </mc:Choice>
              <mc:Fallback>
                <p:oleObj name="Jednadžba" r:id="rId2" imgW="1549080" imgH="253800" progId="Equation.3">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786" y="3000372"/>
                        <a:ext cx="6622897" cy="107157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14"/>
          <p:cNvGraphicFramePr>
            <a:graphicFrameLocks noChangeAspect="1"/>
          </p:cNvGraphicFramePr>
          <p:nvPr/>
        </p:nvGraphicFramePr>
        <p:xfrm>
          <a:off x="428625" y="4857750"/>
          <a:ext cx="8383588" cy="571500"/>
        </p:xfrm>
        <a:graphic>
          <a:graphicData uri="http://schemas.openxmlformats.org/presentationml/2006/ole">
            <mc:AlternateContent xmlns:mc="http://schemas.openxmlformats.org/markup-compatibility/2006">
              <mc:Choice xmlns:v="urn:schemas-microsoft-com:vml" Requires="v">
                <p:oleObj name="Jednadžba" r:id="rId4" imgW="3683000" imgH="254000" progId="Equation.3">
                  <p:embed/>
                </p:oleObj>
              </mc:Choice>
              <mc:Fallback>
                <p:oleObj name="Jednadžba" r:id="rId4" imgW="3683000" imgH="254000" progId="Equation.3">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625" y="4857750"/>
                        <a:ext cx="8383588"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a:buNone/>
            </a:pPr>
            <a:r>
              <a:rPr lang="hr-HR" dirty="0"/>
              <a:t>		</a:t>
            </a:r>
            <a:endParaRPr lang="hr-HR" sz="2800" dirty="0">
              <a:latin typeface="Times New Roman" pitchFamily="18" charset="0"/>
              <a:cs typeface="Times New Roman" pitchFamily="18" charset="0"/>
            </a:endParaRPr>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p:txBody>
      </p:sp>
      <p:sp>
        <p:nvSpPr>
          <p:cNvPr id="51" name="Rezervirano mjesto podnožja 50"/>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grpSp>
        <p:nvGrpSpPr>
          <p:cNvPr id="3" name="Grupa 48"/>
          <p:cNvGrpSpPr>
            <a:grpSpLocks/>
          </p:cNvGrpSpPr>
          <p:nvPr/>
        </p:nvGrpSpPr>
        <p:grpSpPr bwMode="auto">
          <a:xfrm>
            <a:off x="251520" y="1365850"/>
            <a:ext cx="4700614" cy="2500330"/>
            <a:chOff x="3000364" y="2857496"/>
            <a:chExt cx="5286412" cy="3143272"/>
          </a:xfrm>
        </p:grpSpPr>
        <p:sp>
          <p:nvSpPr>
            <p:cNvPr id="6" name="Pravokutnik 5"/>
            <p:cNvSpPr/>
            <p:nvPr/>
          </p:nvSpPr>
          <p:spPr>
            <a:xfrm>
              <a:off x="3000364" y="3858036"/>
              <a:ext cx="5286412" cy="21427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7" name="Pravokutnik 6"/>
            <p:cNvSpPr/>
            <p:nvPr/>
          </p:nvSpPr>
          <p:spPr>
            <a:xfrm>
              <a:off x="3143510" y="2857496"/>
              <a:ext cx="4713828" cy="2928102"/>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8" name="Elipsa 7"/>
            <p:cNvSpPr/>
            <p:nvPr/>
          </p:nvSpPr>
          <p:spPr>
            <a:xfrm>
              <a:off x="5285706" y="3072666"/>
              <a:ext cx="2287006" cy="228438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9" name="Elipsa 8"/>
            <p:cNvSpPr/>
            <p:nvPr/>
          </p:nvSpPr>
          <p:spPr>
            <a:xfrm>
              <a:off x="3787667" y="3142595"/>
              <a:ext cx="2355249" cy="2144526"/>
            </a:xfrm>
            <a:prstGeom prst="ellipse">
              <a:avLst/>
            </a:prstGeom>
            <a:solidFill>
              <a:srgbClr val="FF0000">
                <a:alpha val="72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0" name="TekstniOkvir 15"/>
            <p:cNvSpPr txBox="1">
              <a:spLocks noChangeArrowheads="1"/>
            </p:cNvSpPr>
            <p:nvPr/>
          </p:nvSpPr>
          <p:spPr bwMode="auto">
            <a:xfrm>
              <a:off x="3286656" y="3072666"/>
              <a:ext cx="499345" cy="516407"/>
            </a:xfrm>
            <a:prstGeom prst="rect">
              <a:avLst/>
            </a:prstGeom>
            <a:noFill/>
            <a:ln w="9525">
              <a:noFill/>
              <a:miter lim="800000"/>
              <a:headEnd/>
              <a:tailEnd/>
            </a:ln>
          </p:spPr>
          <p:txBody>
            <a:bodyPr>
              <a:spAutoFit/>
            </a:bodyPr>
            <a:lstStyle/>
            <a:p>
              <a:r>
                <a:rPr lang="hr-HR" sz="2000" b="1" dirty="0">
                  <a:latin typeface="Arial" charset="0"/>
                </a:rPr>
                <a:t>S</a:t>
              </a:r>
            </a:p>
          </p:txBody>
        </p:sp>
        <p:sp>
          <p:nvSpPr>
            <p:cNvPr id="11" name="TekstniOkvir 16"/>
            <p:cNvSpPr txBox="1">
              <a:spLocks noChangeArrowheads="1"/>
            </p:cNvSpPr>
            <p:nvPr/>
          </p:nvSpPr>
          <p:spPr bwMode="auto">
            <a:xfrm>
              <a:off x="4356921" y="3214319"/>
              <a:ext cx="501011" cy="516408"/>
            </a:xfrm>
            <a:prstGeom prst="rect">
              <a:avLst/>
            </a:prstGeom>
            <a:noFill/>
            <a:ln w="9525">
              <a:noFill/>
              <a:miter lim="800000"/>
              <a:headEnd/>
              <a:tailEnd/>
            </a:ln>
          </p:spPr>
          <p:txBody>
            <a:bodyPr>
              <a:spAutoFit/>
            </a:bodyPr>
            <a:lstStyle/>
            <a:p>
              <a:r>
                <a:rPr lang="hr-HR" b="1">
                  <a:latin typeface="Arial" charset="0"/>
                </a:rPr>
                <a:t>A</a:t>
              </a:r>
            </a:p>
          </p:txBody>
        </p:sp>
        <p:sp>
          <p:nvSpPr>
            <p:cNvPr id="12" name="TekstniOkvir 17"/>
            <p:cNvSpPr txBox="1">
              <a:spLocks noChangeArrowheads="1"/>
            </p:cNvSpPr>
            <p:nvPr/>
          </p:nvSpPr>
          <p:spPr bwMode="auto">
            <a:xfrm>
              <a:off x="6500781" y="3110321"/>
              <a:ext cx="499346" cy="516407"/>
            </a:xfrm>
            <a:prstGeom prst="rect">
              <a:avLst/>
            </a:prstGeom>
            <a:noFill/>
            <a:ln w="9525">
              <a:noFill/>
              <a:miter lim="800000"/>
              <a:headEnd/>
              <a:tailEnd/>
            </a:ln>
          </p:spPr>
          <p:txBody>
            <a:bodyPr>
              <a:spAutoFit/>
            </a:bodyPr>
            <a:lstStyle/>
            <a:p>
              <a:r>
                <a:rPr lang="hr-HR" b="1">
                  <a:latin typeface="Arial" charset="0"/>
                </a:rPr>
                <a:t>B</a:t>
              </a:r>
            </a:p>
          </p:txBody>
        </p:sp>
        <p:sp>
          <p:nvSpPr>
            <p:cNvPr id="13" name="TekstniOkvir 18"/>
            <p:cNvSpPr txBox="1">
              <a:spLocks noChangeArrowheads="1"/>
            </p:cNvSpPr>
            <p:nvPr/>
          </p:nvSpPr>
          <p:spPr bwMode="auto">
            <a:xfrm>
              <a:off x="4857932" y="3429489"/>
              <a:ext cx="499346" cy="414202"/>
            </a:xfrm>
            <a:prstGeom prst="rect">
              <a:avLst/>
            </a:prstGeom>
            <a:noFill/>
            <a:ln w="9525">
              <a:noFill/>
              <a:miter lim="800000"/>
              <a:headEnd/>
              <a:tailEnd/>
            </a:ln>
          </p:spPr>
          <p:txBody>
            <a:bodyPr>
              <a:spAutoFit/>
            </a:bodyPr>
            <a:lstStyle/>
            <a:p>
              <a:r>
                <a:rPr lang="hr-HR" sz="1800">
                  <a:latin typeface="Arial" charset="0"/>
                </a:rPr>
                <a:t>5</a:t>
              </a:r>
            </a:p>
          </p:txBody>
        </p:sp>
        <p:sp>
          <p:nvSpPr>
            <p:cNvPr id="14" name="TekstniOkvir 19"/>
            <p:cNvSpPr txBox="1">
              <a:spLocks noChangeArrowheads="1"/>
            </p:cNvSpPr>
            <p:nvPr/>
          </p:nvSpPr>
          <p:spPr bwMode="auto">
            <a:xfrm>
              <a:off x="4643213" y="3845484"/>
              <a:ext cx="501011" cy="414202"/>
            </a:xfrm>
            <a:prstGeom prst="rect">
              <a:avLst/>
            </a:prstGeom>
            <a:noFill/>
            <a:ln w="9525">
              <a:noFill/>
              <a:miter lim="800000"/>
              <a:headEnd/>
              <a:tailEnd/>
            </a:ln>
          </p:spPr>
          <p:txBody>
            <a:bodyPr>
              <a:spAutoFit/>
            </a:bodyPr>
            <a:lstStyle/>
            <a:p>
              <a:r>
                <a:rPr lang="hr-HR" sz="1800">
                  <a:latin typeface="Arial" charset="0"/>
                </a:rPr>
                <a:t>10</a:t>
              </a:r>
            </a:p>
          </p:txBody>
        </p:sp>
        <p:sp>
          <p:nvSpPr>
            <p:cNvPr id="15" name="TekstniOkvir 20"/>
            <p:cNvSpPr txBox="1">
              <a:spLocks noChangeArrowheads="1"/>
            </p:cNvSpPr>
            <p:nvPr/>
          </p:nvSpPr>
          <p:spPr bwMode="auto">
            <a:xfrm>
              <a:off x="4428494" y="4261479"/>
              <a:ext cx="501011" cy="414202"/>
            </a:xfrm>
            <a:prstGeom prst="rect">
              <a:avLst/>
            </a:prstGeom>
            <a:noFill/>
            <a:ln w="9525">
              <a:noFill/>
              <a:miter lim="800000"/>
              <a:headEnd/>
              <a:tailEnd/>
            </a:ln>
          </p:spPr>
          <p:txBody>
            <a:bodyPr>
              <a:spAutoFit/>
            </a:bodyPr>
            <a:lstStyle/>
            <a:p>
              <a:r>
                <a:rPr lang="hr-HR" sz="1800">
                  <a:latin typeface="Arial" charset="0"/>
                </a:rPr>
                <a:t>20</a:t>
              </a:r>
            </a:p>
          </p:txBody>
        </p:sp>
        <p:sp>
          <p:nvSpPr>
            <p:cNvPr id="16" name="TekstniOkvir 21"/>
            <p:cNvSpPr txBox="1">
              <a:spLocks noChangeArrowheads="1"/>
            </p:cNvSpPr>
            <p:nvPr/>
          </p:nvSpPr>
          <p:spPr bwMode="auto">
            <a:xfrm>
              <a:off x="4215440" y="4679267"/>
              <a:ext cx="499346" cy="414202"/>
            </a:xfrm>
            <a:prstGeom prst="rect">
              <a:avLst/>
            </a:prstGeom>
            <a:noFill/>
            <a:ln w="9525">
              <a:noFill/>
              <a:miter lim="800000"/>
              <a:headEnd/>
              <a:tailEnd/>
            </a:ln>
          </p:spPr>
          <p:txBody>
            <a:bodyPr>
              <a:spAutoFit/>
            </a:bodyPr>
            <a:lstStyle/>
            <a:p>
              <a:r>
                <a:rPr lang="hr-HR" sz="1800">
                  <a:latin typeface="Arial" charset="0"/>
                </a:rPr>
                <a:t>30</a:t>
              </a:r>
            </a:p>
          </p:txBody>
        </p:sp>
        <p:sp>
          <p:nvSpPr>
            <p:cNvPr id="17" name="TekstniOkvir 22"/>
            <p:cNvSpPr txBox="1">
              <a:spLocks noChangeArrowheads="1"/>
            </p:cNvSpPr>
            <p:nvPr/>
          </p:nvSpPr>
          <p:spPr bwMode="auto">
            <a:xfrm>
              <a:off x="4786359" y="4786852"/>
              <a:ext cx="857211" cy="414202"/>
            </a:xfrm>
            <a:prstGeom prst="rect">
              <a:avLst/>
            </a:prstGeom>
            <a:noFill/>
            <a:ln w="9525">
              <a:noFill/>
              <a:miter lim="800000"/>
              <a:headEnd/>
              <a:tailEnd/>
            </a:ln>
          </p:spPr>
          <p:txBody>
            <a:bodyPr>
              <a:spAutoFit/>
            </a:bodyPr>
            <a:lstStyle/>
            <a:p>
              <a:r>
                <a:rPr lang="hr-HR" sz="1800" dirty="0">
                  <a:latin typeface="Arial" charset="0"/>
                </a:rPr>
                <a:t>40…</a:t>
              </a:r>
            </a:p>
          </p:txBody>
        </p:sp>
        <p:sp>
          <p:nvSpPr>
            <p:cNvPr id="18" name="TekstniOkvir 23"/>
            <p:cNvSpPr txBox="1">
              <a:spLocks noChangeArrowheads="1"/>
            </p:cNvSpPr>
            <p:nvPr/>
          </p:nvSpPr>
          <p:spPr bwMode="auto">
            <a:xfrm>
              <a:off x="5500424" y="4430029"/>
              <a:ext cx="501011" cy="414201"/>
            </a:xfrm>
            <a:prstGeom prst="rect">
              <a:avLst/>
            </a:prstGeom>
            <a:noFill/>
            <a:ln w="9525">
              <a:noFill/>
              <a:miter lim="800000"/>
              <a:headEnd/>
              <a:tailEnd/>
            </a:ln>
          </p:spPr>
          <p:txBody>
            <a:bodyPr>
              <a:spAutoFit/>
            </a:bodyPr>
            <a:lstStyle/>
            <a:p>
              <a:r>
                <a:rPr lang="hr-HR" sz="1800">
                  <a:latin typeface="Arial" charset="0"/>
                </a:rPr>
                <a:t>70</a:t>
              </a:r>
            </a:p>
          </p:txBody>
        </p:sp>
        <p:sp>
          <p:nvSpPr>
            <p:cNvPr id="19" name="TekstniOkvir 24"/>
            <p:cNvSpPr txBox="1">
              <a:spLocks noChangeArrowheads="1"/>
            </p:cNvSpPr>
            <p:nvPr/>
          </p:nvSpPr>
          <p:spPr bwMode="auto">
            <a:xfrm>
              <a:off x="6214489" y="4071412"/>
              <a:ext cx="501011" cy="414202"/>
            </a:xfrm>
            <a:prstGeom prst="rect">
              <a:avLst/>
            </a:prstGeom>
            <a:noFill/>
            <a:ln w="9525">
              <a:noFill/>
              <a:miter lim="800000"/>
              <a:headEnd/>
              <a:tailEnd/>
            </a:ln>
          </p:spPr>
          <p:txBody>
            <a:bodyPr>
              <a:spAutoFit/>
            </a:bodyPr>
            <a:lstStyle/>
            <a:p>
              <a:r>
                <a:rPr lang="hr-HR" sz="1800">
                  <a:latin typeface="Arial" charset="0"/>
                </a:rPr>
                <a:t>28</a:t>
              </a:r>
            </a:p>
          </p:txBody>
        </p:sp>
        <p:sp>
          <p:nvSpPr>
            <p:cNvPr id="20" name="TekstniOkvir 25"/>
            <p:cNvSpPr txBox="1">
              <a:spLocks noChangeArrowheads="1"/>
            </p:cNvSpPr>
            <p:nvPr/>
          </p:nvSpPr>
          <p:spPr bwMode="auto">
            <a:xfrm>
              <a:off x="6930219" y="3917207"/>
              <a:ext cx="499346" cy="414202"/>
            </a:xfrm>
            <a:prstGeom prst="rect">
              <a:avLst/>
            </a:prstGeom>
            <a:noFill/>
            <a:ln w="9525">
              <a:noFill/>
              <a:miter lim="800000"/>
              <a:headEnd/>
              <a:tailEnd/>
            </a:ln>
          </p:spPr>
          <p:txBody>
            <a:bodyPr>
              <a:spAutoFit/>
            </a:bodyPr>
            <a:lstStyle/>
            <a:p>
              <a:r>
                <a:rPr lang="hr-HR" sz="1800">
                  <a:latin typeface="Arial" charset="0"/>
                </a:rPr>
                <a:t>21</a:t>
              </a:r>
            </a:p>
          </p:txBody>
        </p:sp>
        <p:sp>
          <p:nvSpPr>
            <p:cNvPr id="21" name="TekstniOkvir 26"/>
            <p:cNvSpPr txBox="1">
              <a:spLocks noChangeArrowheads="1"/>
            </p:cNvSpPr>
            <p:nvPr/>
          </p:nvSpPr>
          <p:spPr bwMode="auto">
            <a:xfrm>
              <a:off x="6715500" y="4415684"/>
              <a:ext cx="499346" cy="414202"/>
            </a:xfrm>
            <a:prstGeom prst="rect">
              <a:avLst/>
            </a:prstGeom>
            <a:noFill/>
            <a:ln w="9525">
              <a:noFill/>
              <a:miter lim="800000"/>
              <a:headEnd/>
              <a:tailEnd/>
            </a:ln>
          </p:spPr>
          <p:txBody>
            <a:bodyPr>
              <a:spAutoFit/>
            </a:bodyPr>
            <a:lstStyle/>
            <a:p>
              <a:r>
                <a:rPr lang="hr-HR" sz="1800">
                  <a:latin typeface="Arial" charset="0"/>
                </a:rPr>
                <a:t>42</a:t>
              </a:r>
            </a:p>
          </p:txBody>
        </p:sp>
        <p:sp>
          <p:nvSpPr>
            <p:cNvPr id="22" name="TekstniOkvir 27"/>
            <p:cNvSpPr txBox="1">
              <a:spLocks noChangeArrowheads="1"/>
            </p:cNvSpPr>
            <p:nvPr/>
          </p:nvSpPr>
          <p:spPr bwMode="auto">
            <a:xfrm>
              <a:off x="6169154" y="4526856"/>
              <a:ext cx="715731" cy="414201"/>
            </a:xfrm>
            <a:prstGeom prst="rect">
              <a:avLst/>
            </a:prstGeom>
            <a:noFill/>
            <a:ln w="9525">
              <a:noFill/>
              <a:miter lim="800000"/>
              <a:headEnd/>
              <a:tailEnd/>
            </a:ln>
          </p:spPr>
          <p:txBody>
            <a:bodyPr>
              <a:spAutoFit/>
            </a:bodyPr>
            <a:lstStyle/>
            <a:p>
              <a:r>
                <a:rPr lang="hr-HR" sz="1800" dirty="0">
                  <a:latin typeface="Arial" charset="0"/>
                </a:rPr>
                <a:t>49…</a:t>
              </a:r>
            </a:p>
          </p:txBody>
        </p:sp>
        <p:sp>
          <p:nvSpPr>
            <p:cNvPr id="23" name="TekstniOkvir 29"/>
            <p:cNvSpPr txBox="1">
              <a:spLocks noChangeArrowheads="1"/>
            </p:cNvSpPr>
            <p:nvPr/>
          </p:nvSpPr>
          <p:spPr bwMode="auto">
            <a:xfrm>
              <a:off x="6001435" y="3201768"/>
              <a:ext cx="499346" cy="414202"/>
            </a:xfrm>
            <a:prstGeom prst="rect">
              <a:avLst/>
            </a:prstGeom>
            <a:noFill/>
            <a:ln w="9525">
              <a:noFill/>
              <a:miter lim="800000"/>
              <a:headEnd/>
              <a:tailEnd/>
            </a:ln>
          </p:spPr>
          <p:txBody>
            <a:bodyPr>
              <a:spAutoFit/>
            </a:bodyPr>
            <a:lstStyle/>
            <a:p>
              <a:r>
                <a:rPr lang="hr-HR" sz="1800">
                  <a:latin typeface="Arial" charset="0"/>
                </a:rPr>
                <a:t>7</a:t>
              </a:r>
            </a:p>
          </p:txBody>
        </p:sp>
        <p:sp>
          <p:nvSpPr>
            <p:cNvPr id="24" name="TekstniOkvir 30"/>
            <p:cNvSpPr txBox="1">
              <a:spLocks noChangeArrowheads="1"/>
            </p:cNvSpPr>
            <p:nvPr/>
          </p:nvSpPr>
          <p:spPr bwMode="auto">
            <a:xfrm>
              <a:off x="6500781" y="3486868"/>
              <a:ext cx="499346" cy="414201"/>
            </a:xfrm>
            <a:prstGeom prst="rect">
              <a:avLst/>
            </a:prstGeom>
            <a:noFill/>
            <a:ln w="9525">
              <a:noFill/>
              <a:miter lim="800000"/>
              <a:headEnd/>
              <a:tailEnd/>
            </a:ln>
          </p:spPr>
          <p:txBody>
            <a:bodyPr>
              <a:spAutoFit/>
            </a:bodyPr>
            <a:lstStyle/>
            <a:p>
              <a:r>
                <a:rPr lang="hr-HR" sz="1800">
                  <a:latin typeface="Arial" charset="0"/>
                </a:rPr>
                <a:t>14</a:t>
              </a:r>
            </a:p>
          </p:txBody>
        </p:sp>
        <p:sp>
          <p:nvSpPr>
            <p:cNvPr id="25" name="TekstniOkvir 31"/>
            <p:cNvSpPr txBox="1">
              <a:spLocks noChangeArrowheads="1"/>
            </p:cNvSpPr>
            <p:nvPr/>
          </p:nvSpPr>
          <p:spPr bwMode="auto">
            <a:xfrm>
              <a:off x="3857575" y="4058861"/>
              <a:ext cx="499346" cy="414201"/>
            </a:xfrm>
            <a:prstGeom prst="rect">
              <a:avLst/>
            </a:prstGeom>
            <a:noFill/>
            <a:ln w="9525">
              <a:noFill/>
              <a:miter lim="800000"/>
              <a:headEnd/>
              <a:tailEnd/>
            </a:ln>
          </p:spPr>
          <p:txBody>
            <a:bodyPr>
              <a:spAutoFit/>
            </a:bodyPr>
            <a:lstStyle/>
            <a:p>
              <a:r>
                <a:rPr lang="hr-HR" sz="1800">
                  <a:latin typeface="Arial" charset="0"/>
                </a:rPr>
                <a:t>15</a:t>
              </a:r>
            </a:p>
          </p:txBody>
        </p:sp>
        <p:sp>
          <p:nvSpPr>
            <p:cNvPr id="26" name="TekstniOkvir 32"/>
            <p:cNvSpPr txBox="1">
              <a:spLocks noChangeArrowheads="1"/>
            </p:cNvSpPr>
            <p:nvPr/>
          </p:nvSpPr>
          <p:spPr bwMode="auto">
            <a:xfrm>
              <a:off x="4857932" y="4430029"/>
              <a:ext cx="499346" cy="414201"/>
            </a:xfrm>
            <a:prstGeom prst="rect">
              <a:avLst/>
            </a:prstGeom>
            <a:noFill/>
            <a:ln w="9525">
              <a:noFill/>
              <a:miter lim="800000"/>
              <a:headEnd/>
              <a:tailEnd/>
            </a:ln>
          </p:spPr>
          <p:txBody>
            <a:bodyPr>
              <a:spAutoFit/>
            </a:bodyPr>
            <a:lstStyle/>
            <a:p>
              <a:r>
                <a:rPr lang="hr-HR" sz="1800">
                  <a:latin typeface="Arial" charset="0"/>
                </a:rPr>
                <a:t>25</a:t>
              </a:r>
            </a:p>
          </p:txBody>
        </p:sp>
        <p:sp>
          <p:nvSpPr>
            <p:cNvPr id="27" name="TekstniOkvir 33"/>
            <p:cNvSpPr txBox="1">
              <a:spLocks noChangeArrowheads="1"/>
            </p:cNvSpPr>
            <p:nvPr/>
          </p:nvSpPr>
          <p:spPr bwMode="auto">
            <a:xfrm>
              <a:off x="5500424" y="3630314"/>
              <a:ext cx="501011" cy="414202"/>
            </a:xfrm>
            <a:prstGeom prst="rect">
              <a:avLst/>
            </a:prstGeom>
            <a:noFill/>
            <a:ln w="9525">
              <a:noFill/>
              <a:miter lim="800000"/>
              <a:headEnd/>
              <a:tailEnd/>
            </a:ln>
          </p:spPr>
          <p:txBody>
            <a:bodyPr>
              <a:spAutoFit/>
            </a:bodyPr>
            <a:lstStyle/>
            <a:p>
              <a:r>
                <a:rPr lang="hr-HR" sz="1800" dirty="0">
                  <a:latin typeface="Arial" charset="0"/>
                </a:rPr>
                <a:t>35</a:t>
              </a:r>
            </a:p>
          </p:txBody>
        </p:sp>
        <p:sp>
          <p:nvSpPr>
            <p:cNvPr id="28" name="TekstniOkvir 34"/>
            <p:cNvSpPr txBox="1">
              <a:spLocks noChangeArrowheads="1"/>
            </p:cNvSpPr>
            <p:nvPr/>
          </p:nvSpPr>
          <p:spPr bwMode="auto">
            <a:xfrm>
              <a:off x="7458664" y="3329533"/>
              <a:ext cx="499345" cy="414202"/>
            </a:xfrm>
            <a:prstGeom prst="rect">
              <a:avLst/>
            </a:prstGeom>
            <a:noFill/>
            <a:ln w="9525">
              <a:noFill/>
              <a:miter lim="800000"/>
              <a:headEnd/>
              <a:tailEnd/>
            </a:ln>
          </p:spPr>
          <p:txBody>
            <a:bodyPr>
              <a:spAutoFit/>
            </a:bodyPr>
            <a:lstStyle/>
            <a:p>
              <a:r>
                <a:rPr lang="hr-HR" sz="1800" dirty="0">
                  <a:latin typeface="Arial" charset="0"/>
                </a:rPr>
                <a:t>2</a:t>
              </a:r>
            </a:p>
          </p:txBody>
        </p:sp>
        <p:sp>
          <p:nvSpPr>
            <p:cNvPr id="29" name="TekstniOkvir 35"/>
            <p:cNvSpPr txBox="1">
              <a:spLocks noChangeArrowheads="1"/>
            </p:cNvSpPr>
            <p:nvPr/>
          </p:nvSpPr>
          <p:spPr bwMode="auto">
            <a:xfrm>
              <a:off x="3241321" y="3699807"/>
              <a:ext cx="499345" cy="464303"/>
            </a:xfrm>
            <a:prstGeom prst="rect">
              <a:avLst/>
            </a:prstGeom>
            <a:noFill/>
            <a:ln w="9525">
              <a:noFill/>
              <a:miter lim="800000"/>
              <a:headEnd/>
              <a:tailEnd/>
            </a:ln>
          </p:spPr>
          <p:txBody>
            <a:bodyPr>
              <a:spAutoFit/>
            </a:bodyPr>
            <a:lstStyle/>
            <a:p>
              <a:r>
                <a:rPr lang="hr-HR" sz="1800" dirty="0">
                  <a:latin typeface="Arial" charset="0"/>
                </a:rPr>
                <a:t>33</a:t>
              </a:r>
            </a:p>
          </p:txBody>
        </p:sp>
        <p:sp>
          <p:nvSpPr>
            <p:cNvPr id="30" name="TekstniOkvir 36"/>
            <p:cNvSpPr txBox="1">
              <a:spLocks noChangeArrowheads="1"/>
            </p:cNvSpPr>
            <p:nvPr/>
          </p:nvSpPr>
          <p:spPr bwMode="auto">
            <a:xfrm>
              <a:off x="3215083" y="4715129"/>
              <a:ext cx="499346" cy="414201"/>
            </a:xfrm>
            <a:prstGeom prst="rect">
              <a:avLst/>
            </a:prstGeom>
            <a:noFill/>
            <a:ln w="9525">
              <a:noFill/>
              <a:miter lim="800000"/>
              <a:headEnd/>
              <a:tailEnd/>
            </a:ln>
          </p:spPr>
          <p:txBody>
            <a:bodyPr>
              <a:spAutoFit/>
            </a:bodyPr>
            <a:lstStyle/>
            <a:p>
              <a:r>
                <a:rPr lang="hr-HR" sz="1800">
                  <a:latin typeface="Arial" charset="0"/>
                </a:rPr>
                <a:t>4</a:t>
              </a:r>
            </a:p>
          </p:txBody>
        </p:sp>
        <p:sp>
          <p:nvSpPr>
            <p:cNvPr id="31" name="TekstniOkvir 37"/>
            <p:cNvSpPr txBox="1">
              <a:spLocks noChangeArrowheads="1"/>
            </p:cNvSpPr>
            <p:nvPr/>
          </p:nvSpPr>
          <p:spPr bwMode="auto">
            <a:xfrm>
              <a:off x="3215083" y="5287122"/>
              <a:ext cx="499346" cy="414201"/>
            </a:xfrm>
            <a:prstGeom prst="rect">
              <a:avLst/>
            </a:prstGeom>
            <a:noFill/>
            <a:ln w="9525">
              <a:noFill/>
              <a:miter lim="800000"/>
              <a:headEnd/>
              <a:tailEnd/>
            </a:ln>
          </p:spPr>
          <p:txBody>
            <a:bodyPr>
              <a:spAutoFit/>
            </a:bodyPr>
            <a:lstStyle/>
            <a:p>
              <a:r>
                <a:rPr lang="hr-HR" sz="1800">
                  <a:latin typeface="Arial" charset="0"/>
                </a:rPr>
                <a:t>6</a:t>
              </a:r>
            </a:p>
          </p:txBody>
        </p:sp>
        <p:sp>
          <p:nvSpPr>
            <p:cNvPr id="32" name="TekstniOkvir 38"/>
            <p:cNvSpPr txBox="1">
              <a:spLocks noChangeArrowheads="1"/>
            </p:cNvSpPr>
            <p:nvPr/>
          </p:nvSpPr>
          <p:spPr bwMode="auto">
            <a:xfrm>
              <a:off x="3786002" y="5287122"/>
              <a:ext cx="501011" cy="414201"/>
            </a:xfrm>
            <a:prstGeom prst="rect">
              <a:avLst/>
            </a:prstGeom>
            <a:noFill/>
            <a:ln w="9525">
              <a:noFill/>
              <a:miter lim="800000"/>
              <a:headEnd/>
              <a:tailEnd/>
            </a:ln>
          </p:spPr>
          <p:txBody>
            <a:bodyPr>
              <a:spAutoFit/>
            </a:bodyPr>
            <a:lstStyle/>
            <a:p>
              <a:r>
                <a:rPr lang="hr-HR" sz="1800">
                  <a:latin typeface="Arial" charset="0"/>
                </a:rPr>
                <a:t>8</a:t>
              </a:r>
            </a:p>
          </p:txBody>
        </p:sp>
        <p:sp>
          <p:nvSpPr>
            <p:cNvPr id="33" name="TekstniOkvir 39"/>
            <p:cNvSpPr txBox="1">
              <a:spLocks noChangeArrowheads="1"/>
            </p:cNvSpPr>
            <p:nvPr/>
          </p:nvSpPr>
          <p:spPr bwMode="auto">
            <a:xfrm>
              <a:off x="4356921" y="5287122"/>
              <a:ext cx="501011" cy="464303"/>
            </a:xfrm>
            <a:prstGeom prst="rect">
              <a:avLst/>
            </a:prstGeom>
            <a:noFill/>
            <a:ln w="9525">
              <a:noFill/>
              <a:miter lim="800000"/>
              <a:headEnd/>
              <a:tailEnd/>
            </a:ln>
          </p:spPr>
          <p:txBody>
            <a:bodyPr>
              <a:spAutoFit/>
            </a:bodyPr>
            <a:lstStyle/>
            <a:p>
              <a:r>
                <a:rPr lang="hr-HR" dirty="0">
                  <a:latin typeface="Arial" charset="0"/>
                </a:rPr>
                <a:t>23</a:t>
              </a:r>
              <a:endParaRPr lang="hr-HR" sz="1800" dirty="0">
                <a:latin typeface="Arial" charset="0"/>
              </a:endParaRPr>
            </a:p>
          </p:txBody>
        </p:sp>
        <p:sp>
          <p:nvSpPr>
            <p:cNvPr id="34" name="TekstniOkvir 40"/>
            <p:cNvSpPr txBox="1">
              <a:spLocks noChangeArrowheads="1"/>
            </p:cNvSpPr>
            <p:nvPr/>
          </p:nvSpPr>
          <p:spPr bwMode="auto">
            <a:xfrm>
              <a:off x="4929505" y="5287122"/>
              <a:ext cx="499346" cy="414201"/>
            </a:xfrm>
            <a:prstGeom prst="rect">
              <a:avLst/>
            </a:prstGeom>
            <a:noFill/>
            <a:ln w="9525">
              <a:noFill/>
              <a:miter lim="800000"/>
              <a:headEnd/>
              <a:tailEnd/>
            </a:ln>
          </p:spPr>
          <p:txBody>
            <a:bodyPr>
              <a:spAutoFit/>
            </a:bodyPr>
            <a:lstStyle/>
            <a:p>
              <a:r>
                <a:rPr lang="hr-HR" sz="1800">
                  <a:latin typeface="Arial" charset="0"/>
                </a:rPr>
                <a:t>11</a:t>
              </a:r>
            </a:p>
          </p:txBody>
        </p:sp>
        <p:sp>
          <p:nvSpPr>
            <p:cNvPr id="35" name="TekstniOkvir 41"/>
            <p:cNvSpPr txBox="1">
              <a:spLocks noChangeArrowheads="1"/>
            </p:cNvSpPr>
            <p:nvPr/>
          </p:nvSpPr>
          <p:spPr bwMode="auto">
            <a:xfrm>
              <a:off x="5539480" y="5287122"/>
              <a:ext cx="501011" cy="464303"/>
            </a:xfrm>
            <a:prstGeom prst="rect">
              <a:avLst/>
            </a:prstGeom>
            <a:noFill/>
            <a:ln w="9525">
              <a:noFill/>
              <a:miter lim="800000"/>
              <a:headEnd/>
              <a:tailEnd/>
            </a:ln>
          </p:spPr>
          <p:txBody>
            <a:bodyPr>
              <a:spAutoFit/>
            </a:bodyPr>
            <a:lstStyle/>
            <a:p>
              <a:r>
                <a:rPr lang="hr-HR" dirty="0">
                  <a:latin typeface="Arial" charset="0"/>
                </a:rPr>
                <a:t>87</a:t>
              </a:r>
              <a:endParaRPr lang="hr-HR" sz="1800" dirty="0">
                <a:latin typeface="Arial" charset="0"/>
              </a:endParaRPr>
            </a:p>
          </p:txBody>
        </p:sp>
        <p:sp>
          <p:nvSpPr>
            <p:cNvPr id="36" name="TekstniOkvir 42"/>
            <p:cNvSpPr txBox="1">
              <a:spLocks noChangeArrowheads="1"/>
            </p:cNvSpPr>
            <p:nvPr/>
          </p:nvSpPr>
          <p:spPr bwMode="auto">
            <a:xfrm>
              <a:off x="3162370" y="4185273"/>
              <a:ext cx="499345" cy="414202"/>
            </a:xfrm>
            <a:prstGeom prst="rect">
              <a:avLst/>
            </a:prstGeom>
            <a:noFill/>
            <a:ln w="9525">
              <a:noFill/>
              <a:miter lim="800000"/>
              <a:headEnd/>
              <a:tailEnd/>
            </a:ln>
          </p:spPr>
          <p:txBody>
            <a:bodyPr>
              <a:spAutoFit/>
            </a:bodyPr>
            <a:lstStyle/>
            <a:p>
              <a:r>
                <a:rPr lang="hr-HR" sz="1800" dirty="0">
                  <a:latin typeface="Arial" charset="0"/>
                </a:rPr>
                <a:t>13</a:t>
              </a:r>
            </a:p>
          </p:txBody>
        </p:sp>
        <p:sp>
          <p:nvSpPr>
            <p:cNvPr id="37" name="TekstniOkvir 43"/>
            <p:cNvSpPr txBox="1">
              <a:spLocks noChangeArrowheads="1"/>
            </p:cNvSpPr>
            <p:nvPr/>
          </p:nvSpPr>
          <p:spPr bwMode="auto">
            <a:xfrm>
              <a:off x="6701791" y="5274093"/>
              <a:ext cx="499345" cy="464303"/>
            </a:xfrm>
            <a:prstGeom prst="rect">
              <a:avLst/>
            </a:prstGeom>
            <a:noFill/>
            <a:ln w="9525">
              <a:noFill/>
              <a:miter lim="800000"/>
              <a:headEnd/>
              <a:tailEnd/>
            </a:ln>
          </p:spPr>
          <p:txBody>
            <a:bodyPr>
              <a:spAutoFit/>
            </a:bodyPr>
            <a:lstStyle/>
            <a:p>
              <a:r>
                <a:rPr lang="hr-HR" dirty="0">
                  <a:latin typeface="Arial" charset="0"/>
                </a:rPr>
                <a:t>99</a:t>
              </a:r>
              <a:endParaRPr lang="hr-HR" sz="1800" dirty="0">
                <a:latin typeface="Arial" charset="0"/>
              </a:endParaRPr>
            </a:p>
          </p:txBody>
        </p:sp>
        <p:sp>
          <p:nvSpPr>
            <p:cNvPr id="38" name="TekstniOkvir 44"/>
            <p:cNvSpPr txBox="1">
              <a:spLocks noChangeArrowheads="1"/>
            </p:cNvSpPr>
            <p:nvPr/>
          </p:nvSpPr>
          <p:spPr bwMode="auto">
            <a:xfrm>
              <a:off x="7248136" y="5357052"/>
              <a:ext cx="501011" cy="414202"/>
            </a:xfrm>
            <a:prstGeom prst="rect">
              <a:avLst/>
            </a:prstGeom>
            <a:noFill/>
            <a:ln w="9525">
              <a:noFill/>
              <a:miter lim="800000"/>
              <a:headEnd/>
              <a:tailEnd/>
            </a:ln>
          </p:spPr>
          <p:txBody>
            <a:bodyPr>
              <a:spAutoFit/>
            </a:bodyPr>
            <a:lstStyle/>
            <a:p>
              <a:r>
                <a:rPr lang="hr-HR" sz="1800">
                  <a:latin typeface="Arial" charset="0"/>
                </a:rPr>
                <a:t>17</a:t>
              </a:r>
            </a:p>
          </p:txBody>
        </p:sp>
        <p:sp>
          <p:nvSpPr>
            <p:cNvPr id="39" name="TekstniOkvir 45"/>
            <p:cNvSpPr txBox="1">
              <a:spLocks noChangeArrowheads="1"/>
            </p:cNvSpPr>
            <p:nvPr/>
          </p:nvSpPr>
          <p:spPr bwMode="auto">
            <a:xfrm>
              <a:off x="7357992" y="4858575"/>
              <a:ext cx="499346" cy="414202"/>
            </a:xfrm>
            <a:prstGeom prst="rect">
              <a:avLst/>
            </a:prstGeom>
            <a:noFill/>
            <a:ln w="9525">
              <a:noFill/>
              <a:miter lim="800000"/>
              <a:headEnd/>
              <a:tailEnd/>
            </a:ln>
          </p:spPr>
          <p:txBody>
            <a:bodyPr>
              <a:spAutoFit/>
            </a:bodyPr>
            <a:lstStyle/>
            <a:p>
              <a:r>
                <a:rPr lang="hr-HR" sz="1800">
                  <a:latin typeface="Arial" charset="0"/>
                </a:rPr>
                <a:t>18</a:t>
              </a:r>
            </a:p>
          </p:txBody>
        </p:sp>
        <p:sp>
          <p:nvSpPr>
            <p:cNvPr id="40" name="TekstniOkvir 46"/>
            <p:cNvSpPr txBox="1">
              <a:spLocks noChangeArrowheads="1"/>
            </p:cNvSpPr>
            <p:nvPr/>
          </p:nvSpPr>
          <p:spPr bwMode="auto">
            <a:xfrm>
              <a:off x="7143273" y="3072666"/>
              <a:ext cx="714065" cy="464303"/>
            </a:xfrm>
            <a:prstGeom prst="rect">
              <a:avLst/>
            </a:prstGeom>
            <a:noFill/>
            <a:ln w="9525">
              <a:noFill/>
              <a:miter lim="800000"/>
              <a:headEnd/>
              <a:tailEnd/>
            </a:ln>
          </p:spPr>
          <p:txBody>
            <a:bodyPr>
              <a:spAutoFit/>
            </a:bodyPr>
            <a:lstStyle/>
            <a:p>
              <a:r>
                <a:rPr lang="hr-HR" sz="1800" dirty="0">
                  <a:latin typeface="Arial" charset="0"/>
                </a:rPr>
                <a:t>19</a:t>
              </a:r>
            </a:p>
          </p:txBody>
        </p:sp>
        <p:sp>
          <p:nvSpPr>
            <p:cNvPr id="41" name="TekstniOkvir 47"/>
            <p:cNvSpPr txBox="1">
              <a:spLocks noChangeArrowheads="1"/>
            </p:cNvSpPr>
            <p:nvPr/>
          </p:nvSpPr>
          <p:spPr bwMode="auto">
            <a:xfrm>
              <a:off x="3714429" y="2988391"/>
              <a:ext cx="501011" cy="414202"/>
            </a:xfrm>
            <a:prstGeom prst="rect">
              <a:avLst/>
            </a:prstGeom>
            <a:noFill/>
            <a:ln w="9525">
              <a:noFill/>
              <a:miter lim="800000"/>
              <a:headEnd/>
              <a:tailEnd/>
            </a:ln>
          </p:spPr>
          <p:txBody>
            <a:bodyPr>
              <a:spAutoFit/>
            </a:bodyPr>
            <a:lstStyle/>
            <a:p>
              <a:r>
                <a:rPr lang="hr-HR" sz="1800">
                  <a:latin typeface="Arial" charset="0"/>
                </a:rPr>
                <a:t>1</a:t>
              </a:r>
            </a:p>
          </p:txBody>
        </p:sp>
      </p:gr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a:buNone/>
            </a:pPr>
            <a:r>
              <a:rPr lang="hr-HR" dirty="0"/>
              <a:t>		</a:t>
            </a:r>
            <a:endParaRPr lang="hr-HR" sz="2800" dirty="0">
              <a:latin typeface="Times New Roman" pitchFamily="18" charset="0"/>
              <a:cs typeface="Times New Roman" pitchFamily="18" charset="0"/>
            </a:endParaRPr>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p:txBody>
      </p:sp>
      <p:sp>
        <p:nvSpPr>
          <p:cNvPr id="51" name="Rezervirano mjesto podnožja 50"/>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42" name="Pravokutnik 41"/>
              <p:cNvSpPr/>
              <p:nvPr/>
            </p:nvSpPr>
            <p:spPr>
              <a:xfrm>
                <a:off x="5012797" y="1142984"/>
                <a:ext cx="4100281" cy="2677656"/>
              </a:xfrm>
              <a:prstGeom prst="rect">
                <a:avLst/>
              </a:prstGeom>
            </p:spPr>
            <p:txBody>
              <a:bodyPr wrap="square">
                <a:spAutoFit/>
              </a:bodyPr>
              <a:lstStyle/>
              <a:p>
                <a:r>
                  <a:rPr lang="hr-HR" sz="2800" dirty="0">
                    <a:latin typeface="Times New Roman" pitchFamily="18" charset="0"/>
                    <a:cs typeface="Times New Roman" pitchFamily="18" charset="0"/>
                  </a:rPr>
                  <a:t>Ukupno brojeva djeljivih s 5: 99:5 = 19.8</a:t>
                </a:r>
                <a14:m>
                  <m:oMath xmlns:m="http://schemas.openxmlformats.org/officeDocument/2006/math">
                    <m:r>
                      <a:rPr lang="hr-HR" sz="2800">
                        <a:latin typeface="Cambria Math" panose="02040503050406030204" pitchFamily="18" charset="0"/>
                        <a:ea typeface="Cambria Math" panose="02040503050406030204" pitchFamily="18" charset="0"/>
                        <a:cs typeface="Times New Roman" pitchFamily="18" charset="0"/>
                      </a:rPr>
                      <m:t> </m:t>
                    </m:r>
                    <m:r>
                      <a:rPr lang="hr-HR" sz="2800" i="1">
                        <a:latin typeface="Cambria Math" panose="02040503050406030204" pitchFamily="18" charset="0"/>
                        <a:ea typeface="Cambria Math" panose="02040503050406030204" pitchFamily="18" charset="0"/>
                        <a:cs typeface="Times New Roman" pitchFamily="18" charset="0"/>
                      </a:rPr>
                      <m:t>≈19</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sa 7: 99:7 = 14.14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≈1</m:t>
                    </m:r>
                    <m:r>
                      <a:rPr lang="hr-HR" sz="2800" b="0" i="1" smtClean="0">
                        <a:latin typeface="Cambria Math" panose="02040503050406030204" pitchFamily="18" charset="0"/>
                        <a:ea typeface="Cambria Math" panose="02040503050406030204" pitchFamily="18" charset="0"/>
                        <a:cs typeface="Times New Roman" pitchFamily="18" charset="0"/>
                      </a:rPr>
                      <m:t>4</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i s 5 i sa 7: 99:35 = 2.83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m:t>
                    </m:r>
                    <m:r>
                      <a:rPr lang="hr-HR" sz="2800" b="0" i="1" smtClean="0">
                        <a:latin typeface="Cambria Math" panose="02040503050406030204" pitchFamily="18" charset="0"/>
                        <a:ea typeface="Cambria Math" panose="02040503050406030204" pitchFamily="18" charset="0"/>
                        <a:cs typeface="Times New Roman" pitchFamily="18" charset="0"/>
                      </a:rPr>
                      <m:t>2</m:t>
                    </m:r>
                  </m:oMath>
                </a14:m>
                <a:endParaRPr lang="hr-HR" sz="2800" dirty="0">
                  <a:latin typeface="Times New Roman" pitchFamily="18" charset="0"/>
                  <a:cs typeface="Times New Roman" pitchFamily="18" charset="0"/>
                </a:endParaRPr>
              </a:p>
            </p:txBody>
          </p:sp>
        </mc:Choice>
        <mc:Fallback xmlns="">
          <p:sp>
            <p:nvSpPr>
              <p:cNvPr id="42" name="Pravokutnik 41"/>
              <p:cNvSpPr>
                <a:spLocks noRot="1" noChangeAspect="1" noMove="1" noResize="1" noEditPoints="1" noAdjustHandles="1" noChangeArrowheads="1" noChangeShapeType="1" noTextEdit="1"/>
              </p:cNvSpPr>
              <p:nvPr/>
            </p:nvSpPr>
            <p:spPr>
              <a:xfrm>
                <a:off x="5012797" y="1142984"/>
                <a:ext cx="4100281" cy="2677656"/>
              </a:xfrm>
              <a:prstGeom prst="rect">
                <a:avLst/>
              </a:prstGeom>
              <a:blipFill rotWithShape="0">
                <a:blip r:embed="rId2"/>
                <a:stretch>
                  <a:fillRect l="-2972" t="-2273" r="-2377" b="-5227"/>
                </a:stretch>
              </a:blipFill>
            </p:spPr>
            <p:txBody>
              <a:bodyPr/>
              <a:lstStyle/>
              <a:p>
                <a:r>
                  <a:rPr lang="hr-HR">
                    <a:noFill/>
                  </a:rPr>
                  <a:t> </a:t>
                </a:r>
              </a:p>
            </p:txBody>
          </p:sp>
        </mc:Fallback>
      </mc:AlternateContent>
      <p:grpSp>
        <p:nvGrpSpPr>
          <p:cNvPr id="119" name="Grupa 48"/>
          <p:cNvGrpSpPr>
            <a:grpSpLocks/>
          </p:cNvGrpSpPr>
          <p:nvPr/>
        </p:nvGrpSpPr>
        <p:grpSpPr bwMode="auto">
          <a:xfrm>
            <a:off x="237031" y="1320310"/>
            <a:ext cx="4783484" cy="2500330"/>
            <a:chOff x="3000364" y="2857496"/>
            <a:chExt cx="5286412" cy="3143272"/>
          </a:xfrm>
        </p:grpSpPr>
        <p:sp>
          <p:nvSpPr>
            <p:cNvPr id="120" name="Pravokutnik 5"/>
            <p:cNvSpPr/>
            <p:nvPr/>
          </p:nvSpPr>
          <p:spPr>
            <a:xfrm>
              <a:off x="3000364" y="3858036"/>
              <a:ext cx="5286412" cy="21427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1" name="Pravokutnik 6"/>
            <p:cNvSpPr/>
            <p:nvPr/>
          </p:nvSpPr>
          <p:spPr>
            <a:xfrm>
              <a:off x="3143510" y="2857496"/>
              <a:ext cx="4713828" cy="2928102"/>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2" name="Elipsa 7"/>
            <p:cNvSpPr/>
            <p:nvPr/>
          </p:nvSpPr>
          <p:spPr>
            <a:xfrm>
              <a:off x="5285706" y="3072666"/>
              <a:ext cx="2287006" cy="228438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3" name="Elipsa 8"/>
            <p:cNvSpPr/>
            <p:nvPr/>
          </p:nvSpPr>
          <p:spPr>
            <a:xfrm>
              <a:off x="3787667" y="3142595"/>
              <a:ext cx="2355249" cy="2144526"/>
            </a:xfrm>
            <a:prstGeom prst="ellipse">
              <a:avLst/>
            </a:prstGeom>
            <a:solidFill>
              <a:srgbClr val="FF0000">
                <a:alpha val="72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4" name="TekstniOkvir 15"/>
            <p:cNvSpPr txBox="1">
              <a:spLocks noChangeArrowheads="1"/>
            </p:cNvSpPr>
            <p:nvPr/>
          </p:nvSpPr>
          <p:spPr bwMode="auto">
            <a:xfrm>
              <a:off x="3286656" y="3072666"/>
              <a:ext cx="499345" cy="516407"/>
            </a:xfrm>
            <a:prstGeom prst="rect">
              <a:avLst/>
            </a:prstGeom>
            <a:noFill/>
            <a:ln w="9525">
              <a:noFill/>
              <a:miter lim="800000"/>
              <a:headEnd/>
              <a:tailEnd/>
            </a:ln>
          </p:spPr>
          <p:txBody>
            <a:bodyPr>
              <a:spAutoFit/>
            </a:bodyPr>
            <a:lstStyle/>
            <a:p>
              <a:r>
                <a:rPr lang="hr-HR" sz="2000" b="1" dirty="0">
                  <a:latin typeface="Arial" charset="0"/>
                </a:rPr>
                <a:t>S</a:t>
              </a:r>
            </a:p>
          </p:txBody>
        </p:sp>
        <p:sp>
          <p:nvSpPr>
            <p:cNvPr id="125" name="TekstniOkvir 16"/>
            <p:cNvSpPr txBox="1">
              <a:spLocks noChangeArrowheads="1"/>
            </p:cNvSpPr>
            <p:nvPr/>
          </p:nvSpPr>
          <p:spPr bwMode="auto">
            <a:xfrm>
              <a:off x="4356921" y="3214319"/>
              <a:ext cx="501011" cy="516408"/>
            </a:xfrm>
            <a:prstGeom prst="rect">
              <a:avLst/>
            </a:prstGeom>
            <a:noFill/>
            <a:ln w="9525">
              <a:noFill/>
              <a:miter lim="800000"/>
              <a:headEnd/>
              <a:tailEnd/>
            </a:ln>
          </p:spPr>
          <p:txBody>
            <a:bodyPr>
              <a:spAutoFit/>
            </a:bodyPr>
            <a:lstStyle/>
            <a:p>
              <a:r>
                <a:rPr lang="hr-HR" b="1">
                  <a:latin typeface="Arial" charset="0"/>
                </a:rPr>
                <a:t>A</a:t>
              </a:r>
            </a:p>
          </p:txBody>
        </p:sp>
        <p:sp>
          <p:nvSpPr>
            <p:cNvPr id="126" name="TekstniOkvir 17"/>
            <p:cNvSpPr txBox="1">
              <a:spLocks noChangeArrowheads="1"/>
            </p:cNvSpPr>
            <p:nvPr/>
          </p:nvSpPr>
          <p:spPr bwMode="auto">
            <a:xfrm>
              <a:off x="6500781" y="3110321"/>
              <a:ext cx="499346" cy="516407"/>
            </a:xfrm>
            <a:prstGeom prst="rect">
              <a:avLst/>
            </a:prstGeom>
            <a:noFill/>
            <a:ln w="9525">
              <a:noFill/>
              <a:miter lim="800000"/>
              <a:headEnd/>
              <a:tailEnd/>
            </a:ln>
          </p:spPr>
          <p:txBody>
            <a:bodyPr>
              <a:spAutoFit/>
            </a:bodyPr>
            <a:lstStyle/>
            <a:p>
              <a:r>
                <a:rPr lang="hr-HR" b="1">
                  <a:latin typeface="Arial" charset="0"/>
                </a:rPr>
                <a:t>B</a:t>
              </a:r>
            </a:p>
          </p:txBody>
        </p:sp>
        <p:sp>
          <p:nvSpPr>
            <p:cNvPr id="127" name="TekstniOkvir 18"/>
            <p:cNvSpPr txBox="1">
              <a:spLocks noChangeArrowheads="1"/>
            </p:cNvSpPr>
            <p:nvPr/>
          </p:nvSpPr>
          <p:spPr bwMode="auto">
            <a:xfrm>
              <a:off x="4857932" y="3429489"/>
              <a:ext cx="499346" cy="414202"/>
            </a:xfrm>
            <a:prstGeom prst="rect">
              <a:avLst/>
            </a:prstGeom>
            <a:noFill/>
            <a:ln w="9525">
              <a:noFill/>
              <a:miter lim="800000"/>
              <a:headEnd/>
              <a:tailEnd/>
            </a:ln>
          </p:spPr>
          <p:txBody>
            <a:bodyPr>
              <a:spAutoFit/>
            </a:bodyPr>
            <a:lstStyle/>
            <a:p>
              <a:r>
                <a:rPr lang="hr-HR" sz="1800">
                  <a:latin typeface="Arial" charset="0"/>
                </a:rPr>
                <a:t>5</a:t>
              </a:r>
            </a:p>
          </p:txBody>
        </p:sp>
        <p:sp>
          <p:nvSpPr>
            <p:cNvPr id="128" name="TekstniOkvir 19"/>
            <p:cNvSpPr txBox="1">
              <a:spLocks noChangeArrowheads="1"/>
            </p:cNvSpPr>
            <p:nvPr/>
          </p:nvSpPr>
          <p:spPr bwMode="auto">
            <a:xfrm>
              <a:off x="4643213" y="3845484"/>
              <a:ext cx="501011" cy="414202"/>
            </a:xfrm>
            <a:prstGeom prst="rect">
              <a:avLst/>
            </a:prstGeom>
            <a:noFill/>
            <a:ln w="9525">
              <a:noFill/>
              <a:miter lim="800000"/>
              <a:headEnd/>
              <a:tailEnd/>
            </a:ln>
          </p:spPr>
          <p:txBody>
            <a:bodyPr>
              <a:spAutoFit/>
            </a:bodyPr>
            <a:lstStyle/>
            <a:p>
              <a:r>
                <a:rPr lang="hr-HR" sz="1800">
                  <a:latin typeface="Arial" charset="0"/>
                </a:rPr>
                <a:t>10</a:t>
              </a:r>
            </a:p>
          </p:txBody>
        </p:sp>
        <p:sp>
          <p:nvSpPr>
            <p:cNvPr id="129" name="TekstniOkvir 20"/>
            <p:cNvSpPr txBox="1">
              <a:spLocks noChangeArrowheads="1"/>
            </p:cNvSpPr>
            <p:nvPr/>
          </p:nvSpPr>
          <p:spPr bwMode="auto">
            <a:xfrm>
              <a:off x="4428494" y="4261479"/>
              <a:ext cx="501011" cy="414202"/>
            </a:xfrm>
            <a:prstGeom prst="rect">
              <a:avLst/>
            </a:prstGeom>
            <a:noFill/>
            <a:ln w="9525">
              <a:noFill/>
              <a:miter lim="800000"/>
              <a:headEnd/>
              <a:tailEnd/>
            </a:ln>
          </p:spPr>
          <p:txBody>
            <a:bodyPr>
              <a:spAutoFit/>
            </a:bodyPr>
            <a:lstStyle/>
            <a:p>
              <a:r>
                <a:rPr lang="hr-HR" sz="1800">
                  <a:latin typeface="Arial" charset="0"/>
                </a:rPr>
                <a:t>20</a:t>
              </a:r>
            </a:p>
          </p:txBody>
        </p:sp>
        <p:sp>
          <p:nvSpPr>
            <p:cNvPr id="130" name="TekstniOkvir 21"/>
            <p:cNvSpPr txBox="1">
              <a:spLocks noChangeArrowheads="1"/>
            </p:cNvSpPr>
            <p:nvPr/>
          </p:nvSpPr>
          <p:spPr bwMode="auto">
            <a:xfrm>
              <a:off x="4215440" y="4679267"/>
              <a:ext cx="499346" cy="414202"/>
            </a:xfrm>
            <a:prstGeom prst="rect">
              <a:avLst/>
            </a:prstGeom>
            <a:noFill/>
            <a:ln w="9525">
              <a:noFill/>
              <a:miter lim="800000"/>
              <a:headEnd/>
              <a:tailEnd/>
            </a:ln>
          </p:spPr>
          <p:txBody>
            <a:bodyPr>
              <a:spAutoFit/>
            </a:bodyPr>
            <a:lstStyle/>
            <a:p>
              <a:r>
                <a:rPr lang="hr-HR" sz="1800">
                  <a:latin typeface="Arial" charset="0"/>
                </a:rPr>
                <a:t>30</a:t>
              </a:r>
            </a:p>
          </p:txBody>
        </p:sp>
        <p:sp>
          <p:nvSpPr>
            <p:cNvPr id="131" name="TekstniOkvir 22"/>
            <p:cNvSpPr txBox="1">
              <a:spLocks noChangeArrowheads="1"/>
            </p:cNvSpPr>
            <p:nvPr/>
          </p:nvSpPr>
          <p:spPr bwMode="auto">
            <a:xfrm>
              <a:off x="4786359" y="4786852"/>
              <a:ext cx="857211" cy="414202"/>
            </a:xfrm>
            <a:prstGeom prst="rect">
              <a:avLst/>
            </a:prstGeom>
            <a:noFill/>
            <a:ln w="9525">
              <a:noFill/>
              <a:miter lim="800000"/>
              <a:headEnd/>
              <a:tailEnd/>
            </a:ln>
          </p:spPr>
          <p:txBody>
            <a:bodyPr>
              <a:spAutoFit/>
            </a:bodyPr>
            <a:lstStyle/>
            <a:p>
              <a:r>
                <a:rPr lang="hr-HR" sz="1800">
                  <a:latin typeface="Arial" charset="0"/>
                </a:rPr>
                <a:t>40…</a:t>
              </a:r>
            </a:p>
          </p:txBody>
        </p:sp>
        <p:sp>
          <p:nvSpPr>
            <p:cNvPr id="132" name="TekstniOkvir 23"/>
            <p:cNvSpPr txBox="1">
              <a:spLocks noChangeArrowheads="1"/>
            </p:cNvSpPr>
            <p:nvPr/>
          </p:nvSpPr>
          <p:spPr bwMode="auto">
            <a:xfrm>
              <a:off x="5500424" y="4430029"/>
              <a:ext cx="501011" cy="414201"/>
            </a:xfrm>
            <a:prstGeom prst="rect">
              <a:avLst/>
            </a:prstGeom>
            <a:noFill/>
            <a:ln w="9525">
              <a:noFill/>
              <a:miter lim="800000"/>
              <a:headEnd/>
              <a:tailEnd/>
            </a:ln>
          </p:spPr>
          <p:txBody>
            <a:bodyPr>
              <a:spAutoFit/>
            </a:bodyPr>
            <a:lstStyle/>
            <a:p>
              <a:r>
                <a:rPr lang="hr-HR" sz="1800">
                  <a:latin typeface="Arial" charset="0"/>
                </a:rPr>
                <a:t>70</a:t>
              </a:r>
            </a:p>
          </p:txBody>
        </p:sp>
        <p:sp>
          <p:nvSpPr>
            <p:cNvPr id="133" name="TekstniOkvir 24"/>
            <p:cNvSpPr txBox="1">
              <a:spLocks noChangeArrowheads="1"/>
            </p:cNvSpPr>
            <p:nvPr/>
          </p:nvSpPr>
          <p:spPr bwMode="auto">
            <a:xfrm>
              <a:off x="6214489" y="4071412"/>
              <a:ext cx="501011" cy="414202"/>
            </a:xfrm>
            <a:prstGeom prst="rect">
              <a:avLst/>
            </a:prstGeom>
            <a:noFill/>
            <a:ln w="9525">
              <a:noFill/>
              <a:miter lim="800000"/>
              <a:headEnd/>
              <a:tailEnd/>
            </a:ln>
          </p:spPr>
          <p:txBody>
            <a:bodyPr>
              <a:spAutoFit/>
            </a:bodyPr>
            <a:lstStyle/>
            <a:p>
              <a:r>
                <a:rPr lang="hr-HR" sz="1800">
                  <a:latin typeface="Arial" charset="0"/>
                </a:rPr>
                <a:t>28</a:t>
              </a:r>
            </a:p>
          </p:txBody>
        </p:sp>
        <p:sp>
          <p:nvSpPr>
            <p:cNvPr id="134" name="TekstniOkvir 25"/>
            <p:cNvSpPr txBox="1">
              <a:spLocks noChangeArrowheads="1"/>
            </p:cNvSpPr>
            <p:nvPr/>
          </p:nvSpPr>
          <p:spPr bwMode="auto">
            <a:xfrm>
              <a:off x="6930219" y="3917207"/>
              <a:ext cx="499346" cy="414202"/>
            </a:xfrm>
            <a:prstGeom prst="rect">
              <a:avLst/>
            </a:prstGeom>
            <a:noFill/>
            <a:ln w="9525">
              <a:noFill/>
              <a:miter lim="800000"/>
              <a:headEnd/>
              <a:tailEnd/>
            </a:ln>
          </p:spPr>
          <p:txBody>
            <a:bodyPr>
              <a:spAutoFit/>
            </a:bodyPr>
            <a:lstStyle/>
            <a:p>
              <a:r>
                <a:rPr lang="hr-HR" sz="1800">
                  <a:latin typeface="Arial" charset="0"/>
                </a:rPr>
                <a:t>21</a:t>
              </a:r>
            </a:p>
          </p:txBody>
        </p:sp>
        <p:sp>
          <p:nvSpPr>
            <p:cNvPr id="135" name="TekstniOkvir 26"/>
            <p:cNvSpPr txBox="1">
              <a:spLocks noChangeArrowheads="1"/>
            </p:cNvSpPr>
            <p:nvPr/>
          </p:nvSpPr>
          <p:spPr bwMode="auto">
            <a:xfrm>
              <a:off x="6715500" y="4415684"/>
              <a:ext cx="499346" cy="414202"/>
            </a:xfrm>
            <a:prstGeom prst="rect">
              <a:avLst/>
            </a:prstGeom>
            <a:noFill/>
            <a:ln w="9525">
              <a:noFill/>
              <a:miter lim="800000"/>
              <a:headEnd/>
              <a:tailEnd/>
            </a:ln>
          </p:spPr>
          <p:txBody>
            <a:bodyPr>
              <a:spAutoFit/>
            </a:bodyPr>
            <a:lstStyle/>
            <a:p>
              <a:r>
                <a:rPr lang="hr-HR" sz="1800">
                  <a:latin typeface="Arial" charset="0"/>
                </a:rPr>
                <a:t>42</a:t>
              </a:r>
            </a:p>
          </p:txBody>
        </p:sp>
        <p:sp>
          <p:nvSpPr>
            <p:cNvPr id="136" name="TekstniOkvir 27"/>
            <p:cNvSpPr txBox="1">
              <a:spLocks noChangeArrowheads="1"/>
            </p:cNvSpPr>
            <p:nvPr/>
          </p:nvSpPr>
          <p:spPr bwMode="auto">
            <a:xfrm>
              <a:off x="6169154" y="4526856"/>
              <a:ext cx="715731" cy="414201"/>
            </a:xfrm>
            <a:prstGeom prst="rect">
              <a:avLst/>
            </a:prstGeom>
            <a:noFill/>
            <a:ln w="9525">
              <a:noFill/>
              <a:miter lim="800000"/>
              <a:headEnd/>
              <a:tailEnd/>
            </a:ln>
          </p:spPr>
          <p:txBody>
            <a:bodyPr>
              <a:spAutoFit/>
            </a:bodyPr>
            <a:lstStyle/>
            <a:p>
              <a:r>
                <a:rPr lang="hr-HR" sz="1800" dirty="0">
                  <a:latin typeface="Arial" charset="0"/>
                </a:rPr>
                <a:t>49…</a:t>
              </a:r>
            </a:p>
          </p:txBody>
        </p:sp>
        <p:sp>
          <p:nvSpPr>
            <p:cNvPr id="137" name="TekstniOkvir 29"/>
            <p:cNvSpPr txBox="1">
              <a:spLocks noChangeArrowheads="1"/>
            </p:cNvSpPr>
            <p:nvPr/>
          </p:nvSpPr>
          <p:spPr bwMode="auto">
            <a:xfrm>
              <a:off x="6001435" y="3201768"/>
              <a:ext cx="499346" cy="414202"/>
            </a:xfrm>
            <a:prstGeom prst="rect">
              <a:avLst/>
            </a:prstGeom>
            <a:noFill/>
            <a:ln w="9525">
              <a:noFill/>
              <a:miter lim="800000"/>
              <a:headEnd/>
              <a:tailEnd/>
            </a:ln>
          </p:spPr>
          <p:txBody>
            <a:bodyPr>
              <a:spAutoFit/>
            </a:bodyPr>
            <a:lstStyle/>
            <a:p>
              <a:r>
                <a:rPr lang="hr-HR" sz="1800">
                  <a:latin typeface="Arial" charset="0"/>
                </a:rPr>
                <a:t>7</a:t>
              </a:r>
            </a:p>
          </p:txBody>
        </p:sp>
        <p:sp>
          <p:nvSpPr>
            <p:cNvPr id="138" name="TekstniOkvir 30"/>
            <p:cNvSpPr txBox="1">
              <a:spLocks noChangeArrowheads="1"/>
            </p:cNvSpPr>
            <p:nvPr/>
          </p:nvSpPr>
          <p:spPr bwMode="auto">
            <a:xfrm>
              <a:off x="6500781" y="3486868"/>
              <a:ext cx="499346" cy="414201"/>
            </a:xfrm>
            <a:prstGeom prst="rect">
              <a:avLst/>
            </a:prstGeom>
            <a:noFill/>
            <a:ln w="9525">
              <a:noFill/>
              <a:miter lim="800000"/>
              <a:headEnd/>
              <a:tailEnd/>
            </a:ln>
          </p:spPr>
          <p:txBody>
            <a:bodyPr>
              <a:spAutoFit/>
            </a:bodyPr>
            <a:lstStyle/>
            <a:p>
              <a:r>
                <a:rPr lang="hr-HR" sz="1800">
                  <a:latin typeface="Arial" charset="0"/>
                </a:rPr>
                <a:t>14</a:t>
              </a:r>
            </a:p>
          </p:txBody>
        </p:sp>
        <p:sp>
          <p:nvSpPr>
            <p:cNvPr id="139" name="TekstniOkvir 31"/>
            <p:cNvSpPr txBox="1">
              <a:spLocks noChangeArrowheads="1"/>
            </p:cNvSpPr>
            <p:nvPr/>
          </p:nvSpPr>
          <p:spPr bwMode="auto">
            <a:xfrm>
              <a:off x="3857575" y="4058861"/>
              <a:ext cx="499346" cy="414201"/>
            </a:xfrm>
            <a:prstGeom prst="rect">
              <a:avLst/>
            </a:prstGeom>
            <a:noFill/>
            <a:ln w="9525">
              <a:noFill/>
              <a:miter lim="800000"/>
              <a:headEnd/>
              <a:tailEnd/>
            </a:ln>
          </p:spPr>
          <p:txBody>
            <a:bodyPr>
              <a:spAutoFit/>
            </a:bodyPr>
            <a:lstStyle/>
            <a:p>
              <a:r>
                <a:rPr lang="hr-HR" sz="1800">
                  <a:latin typeface="Arial" charset="0"/>
                </a:rPr>
                <a:t>15</a:t>
              </a:r>
            </a:p>
          </p:txBody>
        </p:sp>
        <p:sp>
          <p:nvSpPr>
            <p:cNvPr id="140" name="TekstniOkvir 32"/>
            <p:cNvSpPr txBox="1">
              <a:spLocks noChangeArrowheads="1"/>
            </p:cNvSpPr>
            <p:nvPr/>
          </p:nvSpPr>
          <p:spPr bwMode="auto">
            <a:xfrm>
              <a:off x="4857932" y="4430029"/>
              <a:ext cx="499346" cy="414201"/>
            </a:xfrm>
            <a:prstGeom prst="rect">
              <a:avLst/>
            </a:prstGeom>
            <a:noFill/>
            <a:ln w="9525">
              <a:noFill/>
              <a:miter lim="800000"/>
              <a:headEnd/>
              <a:tailEnd/>
            </a:ln>
          </p:spPr>
          <p:txBody>
            <a:bodyPr>
              <a:spAutoFit/>
            </a:bodyPr>
            <a:lstStyle/>
            <a:p>
              <a:r>
                <a:rPr lang="hr-HR" sz="1800">
                  <a:latin typeface="Arial" charset="0"/>
                </a:rPr>
                <a:t>25</a:t>
              </a:r>
            </a:p>
          </p:txBody>
        </p:sp>
        <p:sp>
          <p:nvSpPr>
            <p:cNvPr id="141" name="TekstniOkvir 33"/>
            <p:cNvSpPr txBox="1">
              <a:spLocks noChangeArrowheads="1"/>
            </p:cNvSpPr>
            <p:nvPr/>
          </p:nvSpPr>
          <p:spPr bwMode="auto">
            <a:xfrm>
              <a:off x="5500424" y="3630314"/>
              <a:ext cx="501011" cy="414202"/>
            </a:xfrm>
            <a:prstGeom prst="rect">
              <a:avLst/>
            </a:prstGeom>
            <a:noFill/>
            <a:ln w="9525">
              <a:noFill/>
              <a:miter lim="800000"/>
              <a:headEnd/>
              <a:tailEnd/>
            </a:ln>
          </p:spPr>
          <p:txBody>
            <a:bodyPr>
              <a:spAutoFit/>
            </a:bodyPr>
            <a:lstStyle/>
            <a:p>
              <a:r>
                <a:rPr lang="hr-HR" sz="1800" dirty="0">
                  <a:latin typeface="Arial" charset="0"/>
                </a:rPr>
                <a:t>35</a:t>
              </a:r>
            </a:p>
          </p:txBody>
        </p:sp>
        <p:sp>
          <p:nvSpPr>
            <p:cNvPr id="142" name="TekstniOkvir 34"/>
            <p:cNvSpPr txBox="1">
              <a:spLocks noChangeArrowheads="1"/>
            </p:cNvSpPr>
            <p:nvPr/>
          </p:nvSpPr>
          <p:spPr bwMode="auto">
            <a:xfrm>
              <a:off x="7458664" y="3329533"/>
              <a:ext cx="499345" cy="414202"/>
            </a:xfrm>
            <a:prstGeom prst="rect">
              <a:avLst/>
            </a:prstGeom>
            <a:noFill/>
            <a:ln w="9525">
              <a:noFill/>
              <a:miter lim="800000"/>
              <a:headEnd/>
              <a:tailEnd/>
            </a:ln>
          </p:spPr>
          <p:txBody>
            <a:bodyPr>
              <a:spAutoFit/>
            </a:bodyPr>
            <a:lstStyle/>
            <a:p>
              <a:r>
                <a:rPr lang="hr-HR" sz="1800" dirty="0">
                  <a:latin typeface="Arial" charset="0"/>
                </a:rPr>
                <a:t>2</a:t>
              </a:r>
            </a:p>
          </p:txBody>
        </p:sp>
        <p:sp>
          <p:nvSpPr>
            <p:cNvPr id="143" name="TekstniOkvir 35"/>
            <p:cNvSpPr txBox="1">
              <a:spLocks noChangeArrowheads="1"/>
            </p:cNvSpPr>
            <p:nvPr/>
          </p:nvSpPr>
          <p:spPr bwMode="auto">
            <a:xfrm>
              <a:off x="3241321" y="3699807"/>
              <a:ext cx="499345" cy="464303"/>
            </a:xfrm>
            <a:prstGeom prst="rect">
              <a:avLst/>
            </a:prstGeom>
            <a:noFill/>
            <a:ln w="9525">
              <a:noFill/>
              <a:miter lim="800000"/>
              <a:headEnd/>
              <a:tailEnd/>
            </a:ln>
          </p:spPr>
          <p:txBody>
            <a:bodyPr>
              <a:spAutoFit/>
            </a:bodyPr>
            <a:lstStyle/>
            <a:p>
              <a:r>
                <a:rPr lang="hr-HR" sz="1800" dirty="0">
                  <a:latin typeface="Arial" charset="0"/>
                </a:rPr>
                <a:t>33</a:t>
              </a:r>
            </a:p>
          </p:txBody>
        </p:sp>
        <p:sp>
          <p:nvSpPr>
            <p:cNvPr id="144" name="TekstniOkvir 36"/>
            <p:cNvSpPr txBox="1">
              <a:spLocks noChangeArrowheads="1"/>
            </p:cNvSpPr>
            <p:nvPr/>
          </p:nvSpPr>
          <p:spPr bwMode="auto">
            <a:xfrm>
              <a:off x="3215083" y="4715129"/>
              <a:ext cx="499346" cy="414201"/>
            </a:xfrm>
            <a:prstGeom prst="rect">
              <a:avLst/>
            </a:prstGeom>
            <a:noFill/>
            <a:ln w="9525">
              <a:noFill/>
              <a:miter lim="800000"/>
              <a:headEnd/>
              <a:tailEnd/>
            </a:ln>
          </p:spPr>
          <p:txBody>
            <a:bodyPr>
              <a:spAutoFit/>
            </a:bodyPr>
            <a:lstStyle/>
            <a:p>
              <a:r>
                <a:rPr lang="hr-HR" sz="1800">
                  <a:latin typeface="Arial" charset="0"/>
                </a:rPr>
                <a:t>4</a:t>
              </a:r>
            </a:p>
          </p:txBody>
        </p:sp>
        <p:sp>
          <p:nvSpPr>
            <p:cNvPr id="145" name="TekstniOkvir 37"/>
            <p:cNvSpPr txBox="1">
              <a:spLocks noChangeArrowheads="1"/>
            </p:cNvSpPr>
            <p:nvPr/>
          </p:nvSpPr>
          <p:spPr bwMode="auto">
            <a:xfrm>
              <a:off x="3215083" y="5287122"/>
              <a:ext cx="499346" cy="414201"/>
            </a:xfrm>
            <a:prstGeom prst="rect">
              <a:avLst/>
            </a:prstGeom>
            <a:noFill/>
            <a:ln w="9525">
              <a:noFill/>
              <a:miter lim="800000"/>
              <a:headEnd/>
              <a:tailEnd/>
            </a:ln>
          </p:spPr>
          <p:txBody>
            <a:bodyPr>
              <a:spAutoFit/>
            </a:bodyPr>
            <a:lstStyle/>
            <a:p>
              <a:r>
                <a:rPr lang="hr-HR" sz="1800">
                  <a:latin typeface="Arial" charset="0"/>
                </a:rPr>
                <a:t>6</a:t>
              </a:r>
            </a:p>
          </p:txBody>
        </p:sp>
        <p:sp>
          <p:nvSpPr>
            <p:cNvPr id="146" name="TekstniOkvir 38"/>
            <p:cNvSpPr txBox="1">
              <a:spLocks noChangeArrowheads="1"/>
            </p:cNvSpPr>
            <p:nvPr/>
          </p:nvSpPr>
          <p:spPr bwMode="auto">
            <a:xfrm>
              <a:off x="3786002" y="5287122"/>
              <a:ext cx="501011" cy="414201"/>
            </a:xfrm>
            <a:prstGeom prst="rect">
              <a:avLst/>
            </a:prstGeom>
            <a:noFill/>
            <a:ln w="9525">
              <a:noFill/>
              <a:miter lim="800000"/>
              <a:headEnd/>
              <a:tailEnd/>
            </a:ln>
          </p:spPr>
          <p:txBody>
            <a:bodyPr>
              <a:spAutoFit/>
            </a:bodyPr>
            <a:lstStyle/>
            <a:p>
              <a:r>
                <a:rPr lang="hr-HR" sz="1800">
                  <a:latin typeface="Arial" charset="0"/>
                </a:rPr>
                <a:t>8</a:t>
              </a:r>
            </a:p>
          </p:txBody>
        </p:sp>
        <p:sp>
          <p:nvSpPr>
            <p:cNvPr id="147" name="TekstniOkvir 39"/>
            <p:cNvSpPr txBox="1">
              <a:spLocks noChangeArrowheads="1"/>
            </p:cNvSpPr>
            <p:nvPr/>
          </p:nvSpPr>
          <p:spPr bwMode="auto">
            <a:xfrm>
              <a:off x="4356921" y="5287122"/>
              <a:ext cx="501011" cy="464303"/>
            </a:xfrm>
            <a:prstGeom prst="rect">
              <a:avLst/>
            </a:prstGeom>
            <a:noFill/>
            <a:ln w="9525">
              <a:noFill/>
              <a:miter lim="800000"/>
              <a:headEnd/>
              <a:tailEnd/>
            </a:ln>
          </p:spPr>
          <p:txBody>
            <a:bodyPr>
              <a:spAutoFit/>
            </a:bodyPr>
            <a:lstStyle/>
            <a:p>
              <a:r>
                <a:rPr lang="hr-HR" dirty="0">
                  <a:latin typeface="Arial" charset="0"/>
                </a:rPr>
                <a:t>23</a:t>
              </a:r>
              <a:endParaRPr lang="hr-HR" sz="1800" dirty="0">
                <a:latin typeface="Arial" charset="0"/>
              </a:endParaRPr>
            </a:p>
          </p:txBody>
        </p:sp>
        <p:sp>
          <p:nvSpPr>
            <p:cNvPr id="148" name="TekstniOkvir 40"/>
            <p:cNvSpPr txBox="1">
              <a:spLocks noChangeArrowheads="1"/>
            </p:cNvSpPr>
            <p:nvPr/>
          </p:nvSpPr>
          <p:spPr bwMode="auto">
            <a:xfrm>
              <a:off x="4929505" y="5287122"/>
              <a:ext cx="499346" cy="414201"/>
            </a:xfrm>
            <a:prstGeom prst="rect">
              <a:avLst/>
            </a:prstGeom>
            <a:noFill/>
            <a:ln w="9525">
              <a:noFill/>
              <a:miter lim="800000"/>
              <a:headEnd/>
              <a:tailEnd/>
            </a:ln>
          </p:spPr>
          <p:txBody>
            <a:bodyPr>
              <a:spAutoFit/>
            </a:bodyPr>
            <a:lstStyle/>
            <a:p>
              <a:r>
                <a:rPr lang="hr-HR" sz="1800">
                  <a:latin typeface="Arial" charset="0"/>
                </a:rPr>
                <a:t>11</a:t>
              </a:r>
            </a:p>
          </p:txBody>
        </p:sp>
        <p:sp>
          <p:nvSpPr>
            <p:cNvPr id="149" name="TekstniOkvir 41"/>
            <p:cNvSpPr txBox="1">
              <a:spLocks noChangeArrowheads="1"/>
            </p:cNvSpPr>
            <p:nvPr/>
          </p:nvSpPr>
          <p:spPr bwMode="auto">
            <a:xfrm>
              <a:off x="5539480" y="5287122"/>
              <a:ext cx="501011" cy="464303"/>
            </a:xfrm>
            <a:prstGeom prst="rect">
              <a:avLst/>
            </a:prstGeom>
            <a:noFill/>
            <a:ln w="9525">
              <a:noFill/>
              <a:miter lim="800000"/>
              <a:headEnd/>
              <a:tailEnd/>
            </a:ln>
          </p:spPr>
          <p:txBody>
            <a:bodyPr>
              <a:spAutoFit/>
            </a:bodyPr>
            <a:lstStyle/>
            <a:p>
              <a:r>
                <a:rPr lang="hr-HR" dirty="0">
                  <a:latin typeface="Arial" charset="0"/>
                </a:rPr>
                <a:t>87</a:t>
              </a:r>
              <a:endParaRPr lang="hr-HR" sz="1800" dirty="0">
                <a:latin typeface="Arial" charset="0"/>
              </a:endParaRPr>
            </a:p>
          </p:txBody>
        </p:sp>
        <p:sp>
          <p:nvSpPr>
            <p:cNvPr id="150" name="TekstniOkvir 42"/>
            <p:cNvSpPr txBox="1">
              <a:spLocks noChangeArrowheads="1"/>
            </p:cNvSpPr>
            <p:nvPr/>
          </p:nvSpPr>
          <p:spPr bwMode="auto">
            <a:xfrm>
              <a:off x="3162370" y="4185273"/>
              <a:ext cx="499345" cy="414202"/>
            </a:xfrm>
            <a:prstGeom prst="rect">
              <a:avLst/>
            </a:prstGeom>
            <a:noFill/>
            <a:ln w="9525">
              <a:noFill/>
              <a:miter lim="800000"/>
              <a:headEnd/>
              <a:tailEnd/>
            </a:ln>
          </p:spPr>
          <p:txBody>
            <a:bodyPr>
              <a:spAutoFit/>
            </a:bodyPr>
            <a:lstStyle/>
            <a:p>
              <a:r>
                <a:rPr lang="hr-HR" sz="1800" dirty="0">
                  <a:latin typeface="Arial" charset="0"/>
                </a:rPr>
                <a:t>13</a:t>
              </a:r>
            </a:p>
          </p:txBody>
        </p:sp>
        <p:sp>
          <p:nvSpPr>
            <p:cNvPr id="151" name="TekstniOkvir 43"/>
            <p:cNvSpPr txBox="1">
              <a:spLocks noChangeArrowheads="1"/>
            </p:cNvSpPr>
            <p:nvPr/>
          </p:nvSpPr>
          <p:spPr bwMode="auto">
            <a:xfrm>
              <a:off x="6701791" y="5274093"/>
              <a:ext cx="499345" cy="464303"/>
            </a:xfrm>
            <a:prstGeom prst="rect">
              <a:avLst/>
            </a:prstGeom>
            <a:noFill/>
            <a:ln w="9525">
              <a:noFill/>
              <a:miter lim="800000"/>
              <a:headEnd/>
              <a:tailEnd/>
            </a:ln>
          </p:spPr>
          <p:txBody>
            <a:bodyPr>
              <a:spAutoFit/>
            </a:bodyPr>
            <a:lstStyle/>
            <a:p>
              <a:r>
                <a:rPr lang="hr-HR" dirty="0">
                  <a:latin typeface="Arial" charset="0"/>
                </a:rPr>
                <a:t>99</a:t>
              </a:r>
              <a:endParaRPr lang="hr-HR" sz="1800" dirty="0">
                <a:latin typeface="Arial" charset="0"/>
              </a:endParaRPr>
            </a:p>
          </p:txBody>
        </p:sp>
        <p:sp>
          <p:nvSpPr>
            <p:cNvPr id="152" name="TekstniOkvir 44"/>
            <p:cNvSpPr txBox="1">
              <a:spLocks noChangeArrowheads="1"/>
            </p:cNvSpPr>
            <p:nvPr/>
          </p:nvSpPr>
          <p:spPr bwMode="auto">
            <a:xfrm>
              <a:off x="7248136" y="5357052"/>
              <a:ext cx="501011" cy="414202"/>
            </a:xfrm>
            <a:prstGeom prst="rect">
              <a:avLst/>
            </a:prstGeom>
            <a:noFill/>
            <a:ln w="9525">
              <a:noFill/>
              <a:miter lim="800000"/>
              <a:headEnd/>
              <a:tailEnd/>
            </a:ln>
          </p:spPr>
          <p:txBody>
            <a:bodyPr>
              <a:spAutoFit/>
            </a:bodyPr>
            <a:lstStyle/>
            <a:p>
              <a:r>
                <a:rPr lang="hr-HR" sz="1800">
                  <a:latin typeface="Arial" charset="0"/>
                </a:rPr>
                <a:t>17</a:t>
              </a:r>
            </a:p>
          </p:txBody>
        </p:sp>
        <p:sp>
          <p:nvSpPr>
            <p:cNvPr id="153" name="TekstniOkvir 45"/>
            <p:cNvSpPr txBox="1">
              <a:spLocks noChangeArrowheads="1"/>
            </p:cNvSpPr>
            <p:nvPr/>
          </p:nvSpPr>
          <p:spPr bwMode="auto">
            <a:xfrm>
              <a:off x="7357992" y="4858575"/>
              <a:ext cx="499346" cy="414202"/>
            </a:xfrm>
            <a:prstGeom prst="rect">
              <a:avLst/>
            </a:prstGeom>
            <a:noFill/>
            <a:ln w="9525">
              <a:noFill/>
              <a:miter lim="800000"/>
              <a:headEnd/>
              <a:tailEnd/>
            </a:ln>
          </p:spPr>
          <p:txBody>
            <a:bodyPr>
              <a:spAutoFit/>
            </a:bodyPr>
            <a:lstStyle/>
            <a:p>
              <a:r>
                <a:rPr lang="hr-HR" sz="1800" dirty="0">
                  <a:latin typeface="Arial" charset="0"/>
                </a:rPr>
                <a:t>18</a:t>
              </a:r>
            </a:p>
          </p:txBody>
        </p:sp>
        <p:sp>
          <p:nvSpPr>
            <p:cNvPr id="154" name="TekstniOkvir 46"/>
            <p:cNvSpPr txBox="1">
              <a:spLocks noChangeArrowheads="1"/>
            </p:cNvSpPr>
            <p:nvPr/>
          </p:nvSpPr>
          <p:spPr bwMode="auto">
            <a:xfrm>
              <a:off x="7143273" y="3072666"/>
              <a:ext cx="714065" cy="464303"/>
            </a:xfrm>
            <a:prstGeom prst="rect">
              <a:avLst/>
            </a:prstGeom>
            <a:noFill/>
            <a:ln w="9525">
              <a:noFill/>
              <a:miter lim="800000"/>
              <a:headEnd/>
              <a:tailEnd/>
            </a:ln>
          </p:spPr>
          <p:txBody>
            <a:bodyPr>
              <a:spAutoFit/>
            </a:bodyPr>
            <a:lstStyle/>
            <a:p>
              <a:r>
                <a:rPr lang="hr-HR" sz="1800" dirty="0">
                  <a:latin typeface="Arial" charset="0"/>
                </a:rPr>
                <a:t>19</a:t>
              </a:r>
            </a:p>
          </p:txBody>
        </p:sp>
        <p:sp>
          <p:nvSpPr>
            <p:cNvPr id="155" name="TekstniOkvir 47"/>
            <p:cNvSpPr txBox="1">
              <a:spLocks noChangeArrowheads="1"/>
            </p:cNvSpPr>
            <p:nvPr/>
          </p:nvSpPr>
          <p:spPr bwMode="auto">
            <a:xfrm>
              <a:off x="3714429" y="2988391"/>
              <a:ext cx="501011" cy="414202"/>
            </a:xfrm>
            <a:prstGeom prst="rect">
              <a:avLst/>
            </a:prstGeom>
            <a:noFill/>
            <a:ln w="9525">
              <a:noFill/>
              <a:miter lim="800000"/>
              <a:headEnd/>
              <a:tailEnd/>
            </a:ln>
          </p:spPr>
          <p:txBody>
            <a:bodyPr>
              <a:spAutoFit/>
            </a:bodyPr>
            <a:lstStyle/>
            <a:p>
              <a:r>
                <a:rPr lang="hr-HR" sz="1800">
                  <a:latin typeface="Arial" charset="0"/>
                </a:rPr>
                <a:t>1</a:t>
              </a:r>
            </a:p>
          </p:txBody>
        </p:sp>
      </p:grpSp>
    </p:spTree>
    <p:extLst>
      <p:ext uri="{BB962C8B-B14F-4D97-AF65-F5344CB8AC3E}">
        <p14:creationId xmlns:p14="http://schemas.microsoft.com/office/powerpoint/2010/main" val="98337875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1357298"/>
            <a:ext cx="8229600" cy="5126055"/>
          </a:xfrm>
        </p:spPr>
        <p:txBody>
          <a:bodyPr>
            <a:normAutofit/>
          </a:bodyPr>
          <a:lstStyle/>
          <a:p>
            <a:r>
              <a:rPr lang="hr-HR" sz="3000" b="1" dirty="0">
                <a:solidFill>
                  <a:schemeClr val="tx2"/>
                </a:solidFill>
                <a:latin typeface="Times New Roman" pitchFamily="18" charset="0"/>
                <a:cs typeface="Times New Roman" pitchFamily="18" charset="0"/>
              </a:rPr>
              <a:t>Kombinacija -</a:t>
            </a:r>
            <a:r>
              <a:rPr lang="hr-HR" sz="3000" dirty="0">
                <a:latin typeface="Times New Roman" pitchFamily="18" charset="0"/>
                <a:cs typeface="Times New Roman" pitchFamily="18" charset="0"/>
              </a:rPr>
              <a:t> prema latinskoj riječi </a:t>
            </a:r>
            <a:r>
              <a:rPr lang="hr-HR" sz="3000" b="1" dirty="0" err="1">
                <a:solidFill>
                  <a:schemeClr val="tx2"/>
                </a:solidFill>
                <a:latin typeface="Times New Roman" pitchFamily="18" charset="0"/>
                <a:cs typeface="Times New Roman" pitchFamily="18" charset="0"/>
              </a:rPr>
              <a:t>combinare</a:t>
            </a:r>
            <a:r>
              <a:rPr lang="hr-HR" sz="3000" dirty="0">
                <a:latin typeface="Times New Roman" pitchFamily="18" charset="0"/>
                <a:cs typeface="Times New Roman" pitchFamily="18" charset="0"/>
              </a:rPr>
              <a:t> - slagati. </a:t>
            </a:r>
          </a:p>
          <a:p>
            <a:pPr marL="109728" indent="0">
              <a:buNone/>
            </a:pPr>
            <a:endParaRPr lang="hr-HR" sz="3000" b="1" dirty="0">
              <a:solidFill>
                <a:schemeClr val="tx2"/>
              </a:solidFill>
              <a:latin typeface="Times New Roman" pitchFamily="18" charset="0"/>
              <a:cs typeface="Times New Roman" pitchFamily="18" charset="0"/>
            </a:endParaRPr>
          </a:p>
          <a:p>
            <a:r>
              <a:rPr lang="hr-HR" sz="3000" b="1" dirty="0">
                <a:solidFill>
                  <a:schemeClr val="tx2"/>
                </a:solidFill>
                <a:latin typeface="Times New Roman" pitchFamily="18" charset="0"/>
                <a:cs typeface="Times New Roman" pitchFamily="18" charset="0"/>
              </a:rPr>
              <a:t>Kombiniranje</a:t>
            </a:r>
            <a:r>
              <a:rPr lang="hr-HR" sz="3000" dirty="0">
                <a:latin typeface="Times New Roman" pitchFamily="18" charset="0"/>
                <a:cs typeface="Times New Roman" pitchFamily="18" charset="0"/>
              </a:rPr>
              <a:t> - vezivanje srodnih ili različitih pojmova, osoba, predmeta...</a:t>
            </a:r>
          </a:p>
          <a:p>
            <a:pPr marL="109728" indent="0">
              <a:buNone/>
            </a:pPr>
            <a:endParaRPr lang="hr-HR" sz="3000" dirty="0">
              <a:latin typeface="Times New Roman" pitchFamily="18" charset="0"/>
              <a:cs typeface="Times New Roman" pitchFamily="18" charset="0"/>
            </a:endParaRPr>
          </a:p>
          <a:p>
            <a:r>
              <a:rPr lang="hr-HR" sz="3000" b="1" dirty="0">
                <a:solidFill>
                  <a:schemeClr val="tx2"/>
                </a:solidFill>
                <a:latin typeface="Times New Roman" pitchFamily="18" charset="0"/>
                <a:cs typeface="Times New Roman" pitchFamily="18" charset="0"/>
              </a:rPr>
              <a:t>Kombinatorika</a:t>
            </a:r>
            <a:r>
              <a:rPr lang="hr-HR" sz="3000" dirty="0">
                <a:latin typeface="Times New Roman" pitchFamily="18" charset="0"/>
                <a:cs typeface="Times New Roman" pitchFamily="18" charset="0"/>
              </a:rPr>
              <a:t> - matematička disciplina koja se bavi prebrojavanjem elemenata konačnih skupova</a:t>
            </a:r>
          </a:p>
          <a:p>
            <a:endParaRPr lang="hr-HR" sz="3000" dirty="0">
              <a:latin typeface="Times New Roman" pitchFamily="18" charset="0"/>
              <a:cs typeface="Times New Roman" pitchFamily="18" charset="0"/>
            </a:endParaRPr>
          </a:p>
          <a:p>
            <a:pPr marL="109728" indent="0">
              <a:buNone/>
            </a:pPr>
            <a:endParaRPr lang="hr-HR"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 name="Naslov 1"/>
          <p:cNvSpPr>
            <a:spLocks noGrp="1"/>
          </p:cNvSpPr>
          <p:nvPr>
            <p:ph type="title"/>
          </p:nvPr>
        </p:nvSpPr>
        <p:spPr>
          <a:xfrm>
            <a:off x="457200" y="274638"/>
            <a:ext cx="8229600" cy="796908"/>
          </a:xfrm>
        </p:spPr>
        <p:txBody>
          <a:bodyPr>
            <a:normAutofit fontScale="90000"/>
          </a:bodyPr>
          <a:lstStyle/>
          <a:p>
            <a:r>
              <a:rPr lang="hr-HR" b="1" dirty="0">
                <a:effectLst/>
                <a:latin typeface="Times New Roman" pitchFamily="18" charset="0"/>
                <a:cs typeface="Times New Roman" pitchFamily="18" charset="0"/>
              </a:rPr>
              <a:t>Što će nam pomoći u prebrojavanju?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a:buNone/>
            </a:pPr>
            <a:r>
              <a:rPr lang="hr-HR" dirty="0"/>
              <a:t>		</a:t>
            </a:r>
            <a:endParaRPr lang="hr-HR" sz="2800" dirty="0">
              <a:latin typeface="Times New Roman" pitchFamily="18" charset="0"/>
              <a:cs typeface="Times New Roman" pitchFamily="18" charset="0"/>
            </a:endParaRPr>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p:txBody>
      </p:sp>
      <p:sp>
        <p:nvSpPr>
          <p:cNvPr id="51" name="Rezervirano mjesto podnožja 50"/>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42" name="Pravokutnik 41"/>
              <p:cNvSpPr/>
              <p:nvPr/>
            </p:nvSpPr>
            <p:spPr>
              <a:xfrm>
                <a:off x="5012797" y="1142984"/>
                <a:ext cx="4100281" cy="2677656"/>
              </a:xfrm>
              <a:prstGeom prst="rect">
                <a:avLst/>
              </a:prstGeom>
            </p:spPr>
            <p:txBody>
              <a:bodyPr wrap="square">
                <a:spAutoFit/>
              </a:bodyPr>
              <a:lstStyle/>
              <a:p>
                <a:r>
                  <a:rPr lang="hr-HR" sz="2800" dirty="0">
                    <a:latin typeface="Times New Roman" pitchFamily="18" charset="0"/>
                    <a:cs typeface="Times New Roman" pitchFamily="18" charset="0"/>
                  </a:rPr>
                  <a:t>Ukupno brojeva djeljivih s 5: 99:5 = 19.8</a:t>
                </a:r>
                <a14:m>
                  <m:oMath xmlns:m="http://schemas.openxmlformats.org/officeDocument/2006/math">
                    <m:r>
                      <a:rPr lang="hr-HR" sz="2800">
                        <a:latin typeface="Cambria Math" panose="02040503050406030204" pitchFamily="18" charset="0"/>
                        <a:ea typeface="Cambria Math" panose="02040503050406030204" pitchFamily="18" charset="0"/>
                        <a:cs typeface="Times New Roman" pitchFamily="18" charset="0"/>
                      </a:rPr>
                      <m:t> </m:t>
                    </m:r>
                    <m:r>
                      <a:rPr lang="hr-HR" sz="2800" i="1">
                        <a:latin typeface="Cambria Math" panose="02040503050406030204" pitchFamily="18" charset="0"/>
                        <a:ea typeface="Cambria Math" panose="02040503050406030204" pitchFamily="18" charset="0"/>
                        <a:cs typeface="Times New Roman" pitchFamily="18" charset="0"/>
                      </a:rPr>
                      <m:t>≈19</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sa 7: 99:7 = 14.14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≈1</m:t>
                    </m:r>
                    <m:r>
                      <a:rPr lang="hr-HR" sz="2800" b="0" i="1" smtClean="0">
                        <a:latin typeface="Cambria Math" panose="02040503050406030204" pitchFamily="18" charset="0"/>
                        <a:ea typeface="Cambria Math" panose="02040503050406030204" pitchFamily="18" charset="0"/>
                        <a:cs typeface="Times New Roman" pitchFamily="18" charset="0"/>
                      </a:rPr>
                      <m:t>4</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i s 5 i sa 7: 99:35 = 2.83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m:t>
                    </m:r>
                    <m:r>
                      <a:rPr lang="hr-HR" sz="2800" b="0" i="1" smtClean="0">
                        <a:latin typeface="Cambria Math" panose="02040503050406030204" pitchFamily="18" charset="0"/>
                        <a:ea typeface="Cambria Math" panose="02040503050406030204" pitchFamily="18" charset="0"/>
                        <a:cs typeface="Times New Roman" pitchFamily="18" charset="0"/>
                      </a:rPr>
                      <m:t>2</m:t>
                    </m:r>
                  </m:oMath>
                </a14:m>
                <a:endParaRPr lang="hr-HR" sz="2800" dirty="0">
                  <a:latin typeface="Times New Roman" pitchFamily="18" charset="0"/>
                  <a:cs typeface="Times New Roman" pitchFamily="18" charset="0"/>
                </a:endParaRPr>
              </a:p>
            </p:txBody>
          </p:sp>
        </mc:Choice>
        <mc:Fallback xmlns="">
          <p:sp>
            <p:nvSpPr>
              <p:cNvPr id="42" name="Pravokutnik 41"/>
              <p:cNvSpPr>
                <a:spLocks noRot="1" noChangeAspect="1" noMove="1" noResize="1" noEditPoints="1" noAdjustHandles="1" noChangeArrowheads="1" noChangeShapeType="1" noTextEdit="1"/>
              </p:cNvSpPr>
              <p:nvPr/>
            </p:nvSpPr>
            <p:spPr>
              <a:xfrm>
                <a:off x="5012797" y="1142984"/>
                <a:ext cx="4100281" cy="2677656"/>
              </a:xfrm>
              <a:prstGeom prst="rect">
                <a:avLst/>
              </a:prstGeom>
              <a:blipFill rotWithShape="0">
                <a:blip r:embed="rId3"/>
                <a:stretch>
                  <a:fillRect l="-2972" t="-2273" r="-2377" b="-5227"/>
                </a:stretch>
              </a:blipFill>
            </p:spPr>
            <p:txBody>
              <a:bodyPr/>
              <a:lstStyle/>
              <a:p>
                <a:r>
                  <a:rPr lang="hr-HR">
                    <a:noFill/>
                  </a:rPr>
                  <a:t> </a:t>
                </a:r>
              </a:p>
            </p:txBody>
          </p:sp>
        </mc:Fallback>
      </mc:AlternateContent>
      <p:grpSp>
        <p:nvGrpSpPr>
          <p:cNvPr id="119" name="Grupa 48"/>
          <p:cNvGrpSpPr>
            <a:grpSpLocks/>
          </p:cNvGrpSpPr>
          <p:nvPr/>
        </p:nvGrpSpPr>
        <p:grpSpPr bwMode="auto">
          <a:xfrm>
            <a:off x="237031" y="1320310"/>
            <a:ext cx="4783484" cy="2500330"/>
            <a:chOff x="3000364" y="2857496"/>
            <a:chExt cx="5286412" cy="3143272"/>
          </a:xfrm>
        </p:grpSpPr>
        <p:sp>
          <p:nvSpPr>
            <p:cNvPr id="120" name="Pravokutnik 5"/>
            <p:cNvSpPr/>
            <p:nvPr/>
          </p:nvSpPr>
          <p:spPr>
            <a:xfrm>
              <a:off x="3000364" y="3858036"/>
              <a:ext cx="5286412" cy="21427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1" name="Pravokutnik 6"/>
            <p:cNvSpPr/>
            <p:nvPr/>
          </p:nvSpPr>
          <p:spPr>
            <a:xfrm>
              <a:off x="3143510" y="2857496"/>
              <a:ext cx="4713828" cy="2928102"/>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2" name="Elipsa 7"/>
            <p:cNvSpPr/>
            <p:nvPr/>
          </p:nvSpPr>
          <p:spPr>
            <a:xfrm>
              <a:off x="5285706" y="3072666"/>
              <a:ext cx="2287006" cy="228438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3" name="Elipsa 8"/>
            <p:cNvSpPr/>
            <p:nvPr/>
          </p:nvSpPr>
          <p:spPr>
            <a:xfrm>
              <a:off x="3787667" y="3142595"/>
              <a:ext cx="2355249" cy="2144526"/>
            </a:xfrm>
            <a:prstGeom prst="ellipse">
              <a:avLst/>
            </a:prstGeom>
            <a:solidFill>
              <a:srgbClr val="FF0000">
                <a:alpha val="72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4" name="TekstniOkvir 15"/>
            <p:cNvSpPr txBox="1">
              <a:spLocks noChangeArrowheads="1"/>
            </p:cNvSpPr>
            <p:nvPr/>
          </p:nvSpPr>
          <p:spPr bwMode="auto">
            <a:xfrm>
              <a:off x="3286656" y="3072666"/>
              <a:ext cx="499345" cy="516407"/>
            </a:xfrm>
            <a:prstGeom prst="rect">
              <a:avLst/>
            </a:prstGeom>
            <a:noFill/>
            <a:ln w="9525">
              <a:noFill/>
              <a:miter lim="800000"/>
              <a:headEnd/>
              <a:tailEnd/>
            </a:ln>
          </p:spPr>
          <p:txBody>
            <a:bodyPr>
              <a:spAutoFit/>
            </a:bodyPr>
            <a:lstStyle/>
            <a:p>
              <a:r>
                <a:rPr lang="hr-HR" sz="2000" b="1" dirty="0">
                  <a:latin typeface="Arial" charset="0"/>
                </a:rPr>
                <a:t>S</a:t>
              </a:r>
            </a:p>
          </p:txBody>
        </p:sp>
        <p:sp>
          <p:nvSpPr>
            <p:cNvPr id="125" name="TekstniOkvir 16"/>
            <p:cNvSpPr txBox="1">
              <a:spLocks noChangeArrowheads="1"/>
            </p:cNvSpPr>
            <p:nvPr/>
          </p:nvSpPr>
          <p:spPr bwMode="auto">
            <a:xfrm>
              <a:off x="4356921" y="3214319"/>
              <a:ext cx="501011" cy="516408"/>
            </a:xfrm>
            <a:prstGeom prst="rect">
              <a:avLst/>
            </a:prstGeom>
            <a:noFill/>
            <a:ln w="9525">
              <a:noFill/>
              <a:miter lim="800000"/>
              <a:headEnd/>
              <a:tailEnd/>
            </a:ln>
          </p:spPr>
          <p:txBody>
            <a:bodyPr>
              <a:spAutoFit/>
            </a:bodyPr>
            <a:lstStyle/>
            <a:p>
              <a:r>
                <a:rPr lang="hr-HR" b="1">
                  <a:latin typeface="Arial" charset="0"/>
                </a:rPr>
                <a:t>A</a:t>
              </a:r>
            </a:p>
          </p:txBody>
        </p:sp>
        <p:sp>
          <p:nvSpPr>
            <p:cNvPr id="126" name="TekstniOkvir 17"/>
            <p:cNvSpPr txBox="1">
              <a:spLocks noChangeArrowheads="1"/>
            </p:cNvSpPr>
            <p:nvPr/>
          </p:nvSpPr>
          <p:spPr bwMode="auto">
            <a:xfrm>
              <a:off x="6500781" y="3110321"/>
              <a:ext cx="499346" cy="516407"/>
            </a:xfrm>
            <a:prstGeom prst="rect">
              <a:avLst/>
            </a:prstGeom>
            <a:noFill/>
            <a:ln w="9525">
              <a:noFill/>
              <a:miter lim="800000"/>
              <a:headEnd/>
              <a:tailEnd/>
            </a:ln>
          </p:spPr>
          <p:txBody>
            <a:bodyPr>
              <a:spAutoFit/>
            </a:bodyPr>
            <a:lstStyle/>
            <a:p>
              <a:r>
                <a:rPr lang="hr-HR" b="1">
                  <a:latin typeface="Arial" charset="0"/>
                </a:rPr>
                <a:t>B</a:t>
              </a:r>
            </a:p>
          </p:txBody>
        </p:sp>
        <p:sp>
          <p:nvSpPr>
            <p:cNvPr id="127" name="TekstniOkvir 18"/>
            <p:cNvSpPr txBox="1">
              <a:spLocks noChangeArrowheads="1"/>
            </p:cNvSpPr>
            <p:nvPr/>
          </p:nvSpPr>
          <p:spPr bwMode="auto">
            <a:xfrm>
              <a:off x="4857932" y="3429489"/>
              <a:ext cx="499346" cy="414202"/>
            </a:xfrm>
            <a:prstGeom prst="rect">
              <a:avLst/>
            </a:prstGeom>
            <a:noFill/>
            <a:ln w="9525">
              <a:noFill/>
              <a:miter lim="800000"/>
              <a:headEnd/>
              <a:tailEnd/>
            </a:ln>
          </p:spPr>
          <p:txBody>
            <a:bodyPr>
              <a:spAutoFit/>
            </a:bodyPr>
            <a:lstStyle/>
            <a:p>
              <a:r>
                <a:rPr lang="hr-HR" sz="1800">
                  <a:latin typeface="Arial" charset="0"/>
                </a:rPr>
                <a:t>5</a:t>
              </a:r>
            </a:p>
          </p:txBody>
        </p:sp>
        <p:sp>
          <p:nvSpPr>
            <p:cNvPr id="128" name="TekstniOkvir 19"/>
            <p:cNvSpPr txBox="1">
              <a:spLocks noChangeArrowheads="1"/>
            </p:cNvSpPr>
            <p:nvPr/>
          </p:nvSpPr>
          <p:spPr bwMode="auto">
            <a:xfrm>
              <a:off x="4643213" y="3845484"/>
              <a:ext cx="501011" cy="414202"/>
            </a:xfrm>
            <a:prstGeom prst="rect">
              <a:avLst/>
            </a:prstGeom>
            <a:noFill/>
            <a:ln w="9525">
              <a:noFill/>
              <a:miter lim="800000"/>
              <a:headEnd/>
              <a:tailEnd/>
            </a:ln>
          </p:spPr>
          <p:txBody>
            <a:bodyPr>
              <a:spAutoFit/>
            </a:bodyPr>
            <a:lstStyle/>
            <a:p>
              <a:r>
                <a:rPr lang="hr-HR" sz="1800">
                  <a:latin typeface="Arial" charset="0"/>
                </a:rPr>
                <a:t>10</a:t>
              </a:r>
            </a:p>
          </p:txBody>
        </p:sp>
        <p:sp>
          <p:nvSpPr>
            <p:cNvPr id="129" name="TekstniOkvir 20"/>
            <p:cNvSpPr txBox="1">
              <a:spLocks noChangeArrowheads="1"/>
            </p:cNvSpPr>
            <p:nvPr/>
          </p:nvSpPr>
          <p:spPr bwMode="auto">
            <a:xfrm>
              <a:off x="4428494" y="4261479"/>
              <a:ext cx="501011" cy="414202"/>
            </a:xfrm>
            <a:prstGeom prst="rect">
              <a:avLst/>
            </a:prstGeom>
            <a:noFill/>
            <a:ln w="9525">
              <a:noFill/>
              <a:miter lim="800000"/>
              <a:headEnd/>
              <a:tailEnd/>
            </a:ln>
          </p:spPr>
          <p:txBody>
            <a:bodyPr>
              <a:spAutoFit/>
            </a:bodyPr>
            <a:lstStyle/>
            <a:p>
              <a:r>
                <a:rPr lang="hr-HR" sz="1800">
                  <a:latin typeface="Arial" charset="0"/>
                </a:rPr>
                <a:t>20</a:t>
              </a:r>
            </a:p>
          </p:txBody>
        </p:sp>
        <p:sp>
          <p:nvSpPr>
            <p:cNvPr id="130" name="TekstniOkvir 21"/>
            <p:cNvSpPr txBox="1">
              <a:spLocks noChangeArrowheads="1"/>
            </p:cNvSpPr>
            <p:nvPr/>
          </p:nvSpPr>
          <p:spPr bwMode="auto">
            <a:xfrm>
              <a:off x="4215440" y="4679267"/>
              <a:ext cx="499346" cy="414202"/>
            </a:xfrm>
            <a:prstGeom prst="rect">
              <a:avLst/>
            </a:prstGeom>
            <a:noFill/>
            <a:ln w="9525">
              <a:noFill/>
              <a:miter lim="800000"/>
              <a:headEnd/>
              <a:tailEnd/>
            </a:ln>
          </p:spPr>
          <p:txBody>
            <a:bodyPr>
              <a:spAutoFit/>
            </a:bodyPr>
            <a:lstStyle/>
            <a:p>
              <a:r>
                <a:rPr lang="hr-HR" sz="1800">
                  <a:latin typeface="Arial" charset="0"/>
                </a:rPr>
                <a:t>30</a:t>
              </a:r>
            </a:p>
          </p:txBody>
        </p:sp>
        <p:sp>
          <p:nvSpPr>
            <p:cNvPr id="131" name="TekstniOkvir 22"/>
            <p:cNvSpPr txBox="1">
              <a:spLocks noChangeArrowheads="1"/>
            </p:cNvSpPr>
            <p:nvPr/>
          </p:nvSpPr>
          <p:spPr bwMode="auto">
            <a:xfrm>
              <a:off x="4786359" y="4786852"/>
              <a:ext cx="857211" cy="414202"/>
            </a:xfrm>
            <a:prstGeom prst="rect">
              <a:avLst/>
            </a:prstGeom>
            <a:noFill/>
            <a:ln w="9525">
              <a:noFill/>
              <a:miter lim="800000"/>
              <a:headEnd/>
              <a:tailEnd/>
            </a:ln>
          </p:spPr>
          <p:txBody>
            <a:bodyPr>
              <a:spAutoFit/>
            </a:bodyPr>
            <a:lstStyle/>
            <a:p>
              <a:r>
                <a:rPr lang="hr-HR" sz="1800">
                  <a:latin typeface="Arial" charset="0"/>
                </a:rPr>
                <a:t>40…</a:t>
              </a:r>
            </a:p>
          </p:txBody>
        </p:sp>
        <p:sp>
          <p:nvSpPr>
            <p:cNvPr id="132" name="TekstniOkvir 23"/>
            <p:cNvSpPr txBox="1">
              <a:spLocks noChangeArrowheads="1"/>
            </p:cNvSpPr>
            <p:nvPr/>
          </p:nvSpPr>
          <p:spPr bwMode="auto">
            <a:xfrm>
              <a:off x="5500424" y="4430029"/>
              <a:ext cx="501011" cy="414201"/>
            </a:xfrm>
            <a:prstGeom prst="rect">
              <a:avLst/>
            </a:prstGeom>
            <a:noFill/>
            <a:ln w="9525">
              <a:noFill/>
              <a:miter lim="800000"/>
              <a:headEnd/>
              <a:tailEnd/>
            </a:ln>
          </p:spPr>
          <p:txBody>
            <a:bodyPr>
              <a:spAutoFit/>
            </a:bodyPr>
            <a:lstStyle/>
            <a:p>
              <a:r>
                <a:rPr lang="hr-HR" sz="1800">
                  <a:latin typeface="Arial" charset="0"/>
                </a:rPr>
                <a:t>70</a:t>
              </a:r>
            </a:p>
          </p:txBody>
        </p:sp>
        <p:sp>
          <p:nvSpPr>
            <p:cNvPr id="133" name="TekstniOkvir 24"/>
            <p:cNvSpPr txBox="1">
              <a:spLocks noChangeArrowheads="1"/>
            </p:cNvSpPr>
            <p:nvPr/>
          </p:nvSpPr>
          <p:spPr bwMode="auto">
            <a:xfrm>
              <a:off x="6214489" y="4071412"/>
              <a:ext cx="501011" cy="414202"/>
            </a:xfrm>
            <a:prstGeom prst="rect">
              <a:avLst/>
            </a:prstGeom>
            <a:noFill/>
            <a:ln w="9525">
              <a:noFill/>
              <a:miter lim="800000"/>
              <a:headEnd/>
              <a:tailEnd/>
            </a:ln>
          </p:spPr>
          <p:txBody>
            <a:bodyPr>
              <a:spAutoFit/>
            </a:bodyPr>
            <a:lstStyle/>
            <a:p>
              <a:r>
                <a:rPr lang="hr-HR" sz="1800">
                  <a:latin typeface="Arial" charset="0"/>
                </a:rPr>
                <a:t>28</a:t>
              </a:r>
            </a:p>
          </p:txBody>
        </p:sp>
        <p:sp>
          <p:nvSpPr>
            <p:cNvPr id="134" name="TekstniOkvir 25"/>
            <p:cNvSpPr txBox="1">
              <a:spLocks noChangeArrowheads="1"/>
            </p:cNvSpPr>
            <p:nvPr/>
          </p:nvSpPr>
          <p:spPr bwMode="auto">
            <a:xfrm>
              <a:off x="6930219" y="3917207"/>
              <a:ext cx="499346" cy="414202"/>
            </a:xfrm>
            <a:prstGeom prst="rect">
              <a:avLst/>
            </a:prstGeom>
            <a:noFill/>
            <a:ln w="9525">
              <a:noFill/>
              <a:miter lim="800000"/>
              <a:headEnd/>
              <a:tailEnd/>
            </a:ln>
          </p:spPr>
          <p:txBody>
            <a:bodyPr>
              <a:spAutoFit/>
            </a:bodyPr>
            <a:lstStyle/>
            <a:p>
              <a:r>
                <a:rPr lang="hr-HR" sz="1800">
                  <a:latin typeface="Arial" charset="0"/>
                </a:rPr>
                <a:t>21</a:t>
              </a:r>
            </a:p>
          </p:txBody>
        </p:sp>
        <p:sp>
          <p:nvSpPr>
            <p:cNvPr id="135" name="TekstniOkvir 26"/>
            <p:cNvSpPr txBox="1">
              <a:spLocks noChangeArrowheads="1"/>
            </p:cNvSpPr>
            <p:nvPr/>
          </p:nvSpPr>
          <p:spPr bwMode="auto">
            <a:xfrm>
              <a:off x="6715500" y="4415684"/>
              <a:ext cx="499346" cy="414202"/>
            </a:xfrm>
            <a:prstGeom prst="rect">
              <a:avLst/>
            </a:prstGeom>
            <a:noFill/>
            <a:ln w="9525">
              <a:noFill/>
              <a:miter lim="800000"/>
              <a:headEnd/>
              <a:tailEnd/>
            </a:ln>
          </p:spPr>
          <p:txBody>
            <a:bodyPr>
              <a:spAutoFit/>
            </a:bodyPr>
            <a:lstStyle/>
            <a:p>
              <a:r>
                <a:rPr lang="hr-HR" sz="1800">
                  <a:latin typeface="Arial" charset="0"/>
                </a:rPr>
                <a:t>42</a:t>
              </a:r>
            </a:p>
          </p:txBody>
        </p:sp>
        <p:sp>
          <p:nvSpPr>
            <p:cNvPr id="136" name="TekstniOkvir 27"/>
            <p:cNvSpPr txBox="1">
              <a:spLocks noChangeArrowheads="1"/>
            </p:cNvSpPr>
            <p:nvPr/>
          </p:nvSpPr>
          <p:spPr bwMode="auto">
            <a:xfrm>
              <a:off x="6169154" y="4526856"/>
              <a:ext cx="715731" cy="414201"/>
            </a:xfrm>
            <a:prstGeom prst="rect">
              <a:avLst/>
            </a:prstGeom>
            <a:noFill/>
            <a:ln w="9525">
              <a:noFill/>
              <a:miter lim="800000"/>
              <a:headEnd/>
              <a:tailEnd/>
            </a:ln>
          </p:spPr>
          <p:txBody>
            <a:bodyPr>
              <a:spAutoFit/>
            </a:bodyPr>
            <a:lstStyle/>
            <a:p>
              <a:r>
                <a:rPr lang="hr-HR" sz="1800" dirty="0">
                  <a:latin typeface="Arial" charset="0"/>
                </a:rPr>
                <a:t>49…</a:t>
              </a:r>
            </a:p>
          </p:txBody>
        </p:sp>
        <p:sp>
          <p:nvSpPr>
            <p:cNvPr id="137" name="TekstniOkvir 29"/>
            <p:cNvSpPr txBox="1">
              <a:spLocks noChangeArrowheads="1"/>
            </p:cNvSpPr>
            <p:nvPr/>
          </p:nvSpPr>
          <p:spPr bwMode="auto">
            <a:xfrm>
              <a:off x="6001435" y="3201768"/>
              <a:ext cx="499346" cy="414202"/>
            </a:xfrm>
            <a:prstGeom prst="rect">
              <a:avLst/>
            </a:prstGeom>
            <a:noFill/>
            <a:ln w="9525">
              <a:noFill/>
              <a:miter lim="800000"/>
              <a:headEnd/>
              <a:tailEnd/>
            </a:ln>
          </p:spPr>
          <p:txBody>
            <a:bodyPr>
              <a:spAutoFit/>
            </a:bodyPr>
            <a:lstStyle/>
            <a:p>
              <a:r>
                <a:rPr lang="hr-HR" sz="1800">
                  <a:latin typeface="Arial" charset="0"/>
                </a:rPr>
                <a:t>7</a:t>
              </a:r>
            </a:p>
          </p:txBody>
        </p:sp>
        <p:sp>
          <p:nvSpPr>
            <p:cNvPr id="138" name="TekstniOkvir 30"/>
            <p:cNvSpPr txBox="1">
              <a:spLocks noChangeArrowheads="1"/>
            </p:cNvSpPr>
            <p:nvPr/>
          </p:nvSpPr>
          <p:spPr bwMode="auto">
            <a:xfrm>
              <a:off x="6500781" y="3486868"/>
              <a:ext cx="499346" cy="414201"/>
            </a:xfrm>
            <a:prstGeom prst="rect">
              <a:avLst/>
            </a:prstGeom>
            <a:noFill/>
            <a:ln w="9525">
              <a:noFill/>
              <a:miter lim="800000"/>
              <a:headEnd/>
              <a:tailEnd/>
            </a:ln>
          </p:spPr>
          <p:txBody>
            <a:bodyPr>
              <a:spAutoFit/>
            </a:bodyPr>
            <a:lstStyle/>
            <a:p>
              <a:r>
                <a:rPr lang="hr-HR" sz="1800">
                  <a:latin typeface="Arial" charset="0"/>
                </a:rPr>
                <a:t>14</a:t>
              </a:r>
            </a:p>
          </p:txBody>
        </p:sp>
        <p:sp>
          <p:nvSpPr>
            <p:cNvPr id="139" name="TekstniOkvir 31"/>
            <p:cNvSpPr txBox="1">
              <a:spLocks noChangeArrowheads="1"/>
            </p:cNvSpPr>
            <p:nvPr/>
          </p:nvSpPr>
          <p:spPr bwMode="auto">
            <a:xfrm>
              <a:off x="3857575" y="4058861"/>
              <a:ext cx="499346" cy="414201"/>
            </a:xfrm>
            <a:prstGeom prst="rect">
              <a:avLst/>
            </a:prstGeom>
            <a:noFill/>
            <a:ln w="9525">
              <a:noFill/>
              <a:miter lim="800000"/>
              <a:headEnd/>
              <a:tailEnd/>
            </a:ln>
          </p:spPr>
          <p:txBody>
            <a:bodyPr>
              <a:spAutoFit/>
            </a:bodyPr>
            <a:lstStyle/>
            <a:p>
              <a:r>
                <a:rPr lang="hr-HR" sz="1800">
                  <a:latin typeface="Arial" charset="0"/>
                </a:rPr>
                <a:t>15</a:t>
              </a:r>
            </a:p>
          </p:txBody>
        </p:sp>
        <p:sp>
          <p:nvSpPr>
            <p:cNvPr id="140" name="TekstniOkvir 32"/>
            <p:cNvSpPr txBox="1">
              <a:spLocks noChangeArrowheads="1"/>
            </p:cNvSpPr>
            <p:nvPr/>
          </p:nvSpPr>
          <p:spPr bwMode="auto">
            <a:xfrm>
              <a:off x="4857932" y="4430029"/>
              <a:ext cx="499346" cy="414201"/>
            </a:xfrm>
            <a:prstGeom prst="rect">
              <a:avLst/>
            </a:prstGeom>
            <a:noFill/>
            <a:ln w="9525">
              <a:noFill/>
              <a:miter lim="800000"/>
              <a:headEnd/>
              <a:tailEnd/>
            </a:ln>
          </p:spPr>
          <p:txBody>
            <a:bodyPr>
              <a:spAutoFit/>
            </a:bodyPr>
            <a:lstStyle/>
            <a:p>
              <a:r>
                <a:rPr lang="hr-HR" sz="1800">
                  <a:latin typeface="Arial" charset="0"/>
                </a:rPr>
                <a:t>25</a:t>
              </a:r>
            </a:p>
          </p:txBody>
        </p:sp>
        <p:sp>
          <p:nvSpPr>
            <p:cNvPr id="141" name="TekstniOkvir 33"/>
            <p:cNvSpPr txBox="1">
              <a:spLocks noChangeArrowheads="1"/>
            </p:cNvSpPr>
            <p:nvPr/>
          </p:nvSpPr>
          <p:spPr bwMode="auto">
            <a:xfrm>
              <a:off x="5500424" y="3630314"/>
              <a:ext cx="501011" cy="414202"/>
            </a:xfrm>
            <a:prstGeom prst="rect">
              <a:avLst/>
            </a:prstGeom>
            <a:noFill/>
            <a:ln w="9525">
              <a:noFill/>
              <a:miter lim="800000"/>
              <a:headEnd/>
              <a:tailEnd/>
            </a:ln>
          </p:spPr>
          <p:txBody>
            <a:bodyPr>
              <a:spAutoFit/>
            </a:bodyPr>
            <a:lstStyle/>
            <a:p>
              <a:r>
                <a:rPr lang="hr-HR" sz="1800" dirty="0">
                  <a:latin typeface="Arial" charset="0"/>
                </a:rPr>
                <a:t>35</a:t>
              </a:r>
            </a:p>
          </p:txBody>
        </p:sp>
        <p:sp>
          <p:nvSpPr>
            <p:cNvPr id="142" name="TekstniOkvir 34"/>
            <p:cNvSpPr txBox="1">
              <a:spLocks noChangeArrowheads="1"/>
            </p:cNvSpPr>
            <p:nvPr/>
          </p:nvSpPr>
          <p:spPr bwMode="auto">
            <a:xfrm>
              <a:off x="7458664" y="3329533"/>
              <a:ext cx="499345" cy="414202"/>
            </a:xfrm>
            <a:prstGeom prst="rect">
              <a:avLst/>
            </a:prstGeom>
            <a:noFill/>
            <a:ln w="9525">
              <a:noFill/>
              <a:miter lim="800000"/>
              <a:headEnd/>
              <a:tailEnd/>
            </a:ln>
          </p:spPr>
          <p:txBody>
            <a:bodyPr>
              <a:spAutoFit/>
            </a:bodyPr>
            <a:lstStyle/>
            <a:p>
              <a:r>
                <a:rPr lang="hr-HR" sz="1800" dirty="0">
                  <a:latin typeface="Arial" charset="0"/>
                </a:rPr>
                <a:t>2</a:t>
              </a:r>
            </a:p>
          </p:txBody>
        </p:sp>
        <p:sp>
          <p:nvSpPr>
            <p:cNvPr id="143" name="TekstniOkvir 35"/>
            <p:cNvSpPr txBox="1">
              <a:spLocks noChangeArrowheads="1"/>
            </p:cNvSpPr>
            <p:nvPr/>
          </p:nvSpPr>
          <p:spPr bwMode="auto">
            <a:xfrm>
              <a:off x="3241321" y="3699807"/>
              <a:ext cx="499345" cy="464303"/>
            </a:xfrm>
            <a:prstGeom prst="rect">
              <a:avLst/>
            </a:prstGeom>
            <a:noFill/>
            <a:ln w="9525">
              <a:noFill/>
              <a:miter lim="800000"/>
              <a:headEnd/>
              <a:tailEnd/>
            </a:ln>
          </p:spPr>
          <p:txBody>
            <a:bodyPr>
              <a:spAutoFit/>
            </a:bodyPr>
            <a:lstStyle/>
            <a:p>
              <a:r>
                <a:rPr lang="hr-HR" sz="1800" dirty="0">
                  <a:latin typeface="Arial" charset="0"/>
                </a:rPr>
                <a:t>33</a:t>
              </a:r>
            </a:p>
          </p:txBody>
        </p:sp>
        <p:sp>
          <p:nvSpPr>
            <p:cNvPr id="144" name="TekstniOkvir 36"/>
            <p:cNvSpPr txBox="1">
              <a:spLocks noChangeArrowheads="1"/>
            </p:cNvSpPr>
            <p:nvPr/>
          </p:nvSpPr>
          <p:spPr bwMode="auto">
            <a:xfrm>
              <a:off x="3215083" y="4715129"/>
              <a:ext cx="499346" cy="414201"/>
            </a:xfrm>
            <a:prstGeom prst="rect">
              <a:avLst/>
            </a:prstGeom>
            <a:noFill/>
            <a:ln w="9525">
              <a:noFill/>
              <a:miter lim="800000"/>
              <a:headEnd/>
              <a:tailEnd/>
            </a:ln>
          </p:spPr>
          <p:txBody>
            <a:bodyPr>
              <a:spAutoFit/>
            </a:bodyPr>
            <a:lstStyle/>
            <a:p>
              <a:r>
                <a:rPr lang="hr-HR" sz="1800">
                  <a:latin typeface="Arial" charset="0"/>
                </a:rPr>
                <a:t>4</a:t>
              </a:r>
            </a:p>
          </p:txBody>
        </p:sp>
        <p:sp>
          <p:nvSpPr>
            <p:cNvPr id="145" name="TekstniOkvir 37"/>
            <p:cNvSpPr txBox="1">
              <a:spLocks noChangeArrowheads="1"/>
            </p:cNvSpPr>
            <p:nvPr/>
          </p:nvSpPr>
          <p:spPr bwMode="auto">
            <a:xfrm>
              <a:off x="3215083" y="5287122"/>
              <a:ext cx="499346" cy="414201"/>
            </a:xfrm>
            <a:prstGeom prst="rect">
              <a:avLst/>
            </a:prstGeom>
            <a:noFill/>
            <a:ln w="9525">
              <a:noFill/>
              <a:miter lim="800000"/>
              <a:headEnd/>
              <a:tailEnd/>
            </a:ln>
          </p:spPr>
          <p:txBody>
            <a:bodyPr>
              <a:spAutoFit/>
            </a:bodyPr>
            <a:lstStyle/>
            <a:p>
              <a:r>
                <a:rPr lang="hr-HR" sz="1800">
                  <a:latin typeface="Arial" charset="0"/>
                </a:rPr>
                <a:t>6</a:t>
              </a:r>
            </a:p>
          </p:txBody>
        </p:sp>
        <p:sp>
          <p:nvSpPr>
            <p:cNvPr id="146" name="TekstniOkvir 38"/>
            <p:cNvSpPr txBox="1">
              <a:spLocks noChangeArrowheads="1"/>
            </p:cNvSpPr>
            <p:nvPr/>
          </p:nvSpPr>
          <p:spPr bwMode="auto">
            <a:xfrm>
              <a:off x="3786002" y="5287122"/>
              <a:ext cx="501011" cy="414201"/>
            </a:xfrm>
            <a:prstGeom prst="rect">
              <a:avLst/>
            </a:prstGeom>
            <a:noFill/>
            <a:ln w="9525">
              <a:noFill/>
              <a:miter lim="800000"/>
              <a:headEnd/>
              <a:tailEnd/>
            </a:ln>
          </p:spPr>
          <p:txBody>
            <a:bodyPr>
              <a:spAutoFit/>
            </a:bodyPr>
            <a:lstStyle/>
            <a:p>
              <a:r>
                <a:rPr lang="hr-HR" sz="1800">
                  <a:latin typeface="Arial" charset="0"/>
                </a:rPr>
                <a:t>8</a:t>
              </a:r>
            </a:p>
          </p:txBody>
        </p:sp>
        <p:sp>
          <p:nvSpPr>
            <p:cNvPr id="147" name="TekstniOkvir 39"/>
            <p:cNvSpPr txBox="1">
              <a:spLocks noChangeArrowheads="1"/>
            </p:cNvSpPr>
            <p:nvPr/>
          </p:nvSpPr>
          <p:spPr bwMode="auto">
            <a:xfrm>
              <a:off x="4356921" y="5287122"/>
              <a:ext cx="501011" cy="464303"/>
            </a:xfrm>
            <a:prstGeom prst="rect">
              <a:avLst/>
            </a:prstGeom>
            <a:noFill/>
            <a:ln w="9525">
              <a:noFill/>
              <a:miter lim="800000"/>
              <a:headEnd/>
              <a:tailEnd/>
            </a:ln>
          </p:spPr>
          <p:txBody>
            <a:bodyPr>
              <a:spAutoFit/>
            </a:bodyPr>
            <a:lstStyle/>
            <a:p>
              <a:r>
                <a:rPr lang="hr-HR" dirty="0">
                  <a:latin typeface="Arial" charset="0"/>
                </a:rPr>
                <a:t>23</a:t>
              </a:r>
              <a:endParaRPr lang="hr-HR" sz="1800" dirty="0">
                <a:latin typeface="Arial" charset="0"/>
              </a:endParaRPr>
            </a:p>
          </p:txBody>
        </p:sp>
        <p:sp>
          <p:nvSpPr>
            <p:cNvPr id="148" name="TekstniOkvir 40"/>
            <p:cNvSpPr txBox="1">
              <a:spLocks noChangeArrowheads="1"/>
            </p:cNvSpPr>
            <p:nvPr/>
          </p:nvSpPr>
          <p:spPr bwMode="auto">
            <a:xfrm>
              <a:off x="4929505" y="5287122"/>
              <a:ext cx="499346" cy="414201"/>
            </a:xfrm>
            <a:prstGeom prst="rect">
              <a:avLst/>
            </a:prstGeom>
            <a:noFill/>
            <a:ln w="9525">
              <a:noFill/>
              <a:miter lim="800000"/>
              <a:headEnd/>
              <a:tailEnd/>
            </a:ln>
          </p:spPr>
          <p:txBody>
            <a:bodyPr>
              <a:spAutoFit/>
            </a:bodyPr>
            <a:lstStyle/>
            <a:p>
              <a:r>
                <a:rPr lang="hr-HR" sz="1800">
                  <a:latin typeface="Arial" charset="0"/>
                </a:rPr>
                <a:t>11</a:t>
              </a:r>
            </a:p>
          </p:txBody>
        </p:sp>
        <p:sp>
          <p:nvSpPr>
            <p:cNvPr id="149" name="TekstniOkvir 41"/>
            <p:cNvSpPr txBox="1">
              <a:spLocks noChangeArrowheads="1"/>
            </p:cNvSpPr>
            <p:nvPr/>
          </p:nvSpPr>
          <p:spPr bwMode="auto">
            <a:xfrm>
              <a:off x="5539480" y="5287122"/>
              <a:ext cx="501011" cy="464303"/>
            </a:xfrm>
            <a:prstGeom prst="rect">
              <a:avLst/>
            </a:prstGeom>
            <a:noFill/>
            <a:ln w="9525">
              <a:noFill/>
              <a:miter lim="800000"/>
              <a:headEnd/>
              <a:tailEnd/>
            </a:ln>
          </p:spPr>
          <p:txBody>
            <a:bodyPr>
              <a:spAutoFit/>
            </a:bodyPr>
            <a:lstStyle/>
            <a:p>
              <a:r>
                <a:rPr lang="hr-HR" dirty="0">
                  <a:latin typeface="Arial" charset="0"/>
                </a:rPr>
                <a:t>87</a:t>
              </a:r>
              <a:endParaRPr lang="hr-HR" sz="1800" dirty="0">
                <a:latin typeface="Arial" charset="0"/>
              </a:endParaRPr>
            </a:p>
          </p:txBody>
        </p:sp>
        <p:sp>
          <p:nvSpPr>
            <p:cNvPr id="150" name="TekstniOkvir 42"/>
            <p:cNvSpPr txBox="1">
              <a:spLocks noChangeArrowheads="1"/>
            </p:cNvSpPr>
            <p:nvPr/>
          </p:nvSpPr>
          <p:spPr bwMode="auto">
            <a:xfrm>
              <a:off x="3162370" y="4185273"/>
              <a:ext cx="499345" cy="414202"/>
            </a:xfrm>
            <a:prstGeom prst="rect">
              <a:avLst/>
            </a:prstGeom>
            <a:noFill/>
            <a:ln w="9525">
              <a:noFill/>
              <a:miter lim="800000"/>
              <a:headEnd/>
              <a:tailEnd/>
            </a:ln>
          </p:spPr>
          <p:txBody>
            <a:bodyPr>
              <a:spAutoFit/>
            </a:bodyPr>
            <a:lstStyle/>
            <a:p>
              <a:r>
                <a:rPr lang="hr-HR" sz="1800" dirty="0">
                  <a:latin typeface="Arial" charset="0"/>
                </a:rPr>
                <a:t>13</a:t>
              </a:r>
            </a:p>
          </p:txBody>
        </p:sp>
        <p:sp>
          <p:nvSpPr>
            <p:cNvPr id="151" name="TekstniOkvir 43"/>
            <p:cNvSpPr txBox="1">
              <a:spLocks noChangeArrowheads="1"/>
            </p:cNvSpPr>
            <p:nvPr/>
          </p:nvSpPr>
          <p:spPr bwMode="auto">
            <a:xfrm>
              <a:off x="6701791" y="5274093"/>
              <a:ext cx="499345" cy="464303"/>
            </a:xfrm>
            <a:prstGeom prst="rect">
              <a:avLst/>
            </a:prstGeom>
            <a:noFill/>
            <a:ln w="9525">
              <a:noFill/>
              <a:miter lim="800000"/>
              <a:headEnd/>
              <a:tailEnd/>
            </a:ln>
          </p:spPr>
          <p:txBody>
            <a:bodyPr>
              <a:spAutoFit/>
            </a:bodyPr>
            <a:lstStyle/>
            <a:p>
              <a:r>
                <a:rPr lang="hr-HR" dirty="0">
                  <a:latin typeface="Arial" charset="0"/>
                </a:rPr>
                <a:t>99</a:t>
              </a:r>
              <a:endParaRPr lang="hr-HR" sz="1800" dirty="0">
                <a:latin typeface="Arial" charset="0"/>
              </a:endParaRPr>
            </a:p>
          </p:txBody>
        </p:sp>
        <p:sp>
          <p:nvSpPr>
            <p:cNvPr id="152" name="TekstniOkvir 44"/>
            <p:cNvSpPr txBox="1">
              <a:spLocks noChangeArrowheads="1"/>
            </p:cNvSpPr>
            <p:nvPr/>
          </p:nvSpPr>
          <p:spPr bwMode="auto">
            <a:xfrm>
              <a:off x="7248136" y="5357052"/>
              <a:ext cx="501011" cy="414202"/>
            </a:xfrm>
            <a:prstGeom prst="rect">
              <a:avLst/>
            </a:prstGeom>
            <a:noFill/>
            <a:ln w="9525">
              <a:noFill/>
              <a:miter lim="800000"/>
              <a:headEnd/>
              <a:tailEnd/>
            </a:ln>
          </p:spPr>
          <p:txBody>
            <a:bodyPr>
              <a:spAutoFit/>
            </a:bodyPr>
            <a:lstStyle/>
            <a:p>
              <a:r>
                <a:rPr lang="hr-HR" sz="1800">
                  <a:latin typeface="Arial" charset="0"/>
                </a:rPr>
                <a:t>17</a:t>
              </a:r>
            </a:p>
          </p:txBody>
        </p:sp>
        <p:sp>
          <p:nvSpPr>
            <p:cNvPr id="153" name="TekstniOkvir 45"/>
            <p:cNvSpPr txBox="1">
              <a:spLocks noChangeArrowheads="1"/>
            </p:cNvSpPr>
            <p:nvPr/>
          </p:nvSpPr>
          <p:spPr bwMode="auto">
            <a:xfrm>
              <a:off x="7357992" y="4858575"/>
              <a:ext cx="499346" cy="414202"/>
            </a:xfrm>
            <a:prstGeom prst="rect">
              <a:avLst/>
            </a:prstGeom>
            <a:noFill/>
            <a:ln w="9525">
              <a:noFill/>
              <a:miter lim="800000"/>
              <a:headEnd/>
              <a:tailEnd/>
            </a:ln>
          </p:spPr>
          <p:txBody>
            <a:bodyPr>
              <a:spAutoFit/>
            </a:bodyPr>
            <a:lstStyle/>
            <a:p>
              <a:r>
                <a:rPr lang="hr-HR" sz="1800" dirty="0">
                  <a:latin typeface="Arial" charset="0"/>
                </a:rPr>
                <a:t>18</a:t>
              </a:r>
            </a:p>
          </p:txBody>
        </p:sp>
        <p:sp>
          <p:nvSpPr>
            <p:cNvPr id="154" name="TekstniOkvir 46"/>
            <p:cNvSpPr txBox="1">
              <a:spLocks noChangeArrowheads="1"/>
            </p:cNvSpPr>
            <p:nvPr/>
          </p:nvSpPr>
          <p:spPr bwMode="auto">
            <a:xfrm>
              <a:off x="7143273" y="3072666"/>
              <a:ext cx="714065" cy="464303"/>
            </a:xfrm>
            <a:prstGeom prst="rect">
              <a:avLst/>
            </a:prstGeom>
            <a:noFill/>
            <a:ln w="9525">
              <a:noFill/>
              <a:miter lim="800000"/>
              <a:headEnd/>
              <a:tailEnd/>
            </a:ln>
          </p:spPr>
          <p:txBody>
            <a:bodyPr>
              <a:spAutoFit/>
            </a:bodyPr>
            <a:lstStyle/>
            <a:p>
              <a:r>
                <a:rPr lang="hr-HR" sz="1800" dirty="0">
                  <a:latin typeface="Arial" charset="0"/>
                </a:rPr>
                <a:t>19</a:t>
              </a:r>
            </a:p>
          </p:txBody>
        </p:sp>
        <p:sp>
          <p:nvSpPr>
            <p:cNvPr id="155" name="TekstniOkvir 47"/>
            <p:cNvSpPr txBox="1">
              <a:spLocks noChangeArrowheads="1"/>
            </p:cNvSpPr>
            <p:nvPr/>
          </p:nvSpPr>
          <p:spPr bwMode="auto">
            <a:xfrm>
              <a:off x="3714429" y="2988391"/>
              <a:ext cx="501011" cy="414202"/>
            </a:xfrm>
            <a:prstGeom prst="rect">
              <a:avLst/>
            </a:prstGeom>
            <a:noFill/>
            <a:ln w="9525">
              <a:noFill/>
              <a:miter lim="800000"/>
              <a:headEnd/>
              <a:tailEnd/>
            </a:ln>
          </p:spPr>
          <p:txBody>
            <a:bodyPr>
              <a:spAutoFit/>
            </a:bodyPr>
            <a:lstStyle/>
            <a:p>
              <a:r>
                <a:rPr lang="hr-HR" sz="1800">
                  <a:latin typeface="Arial" charset="0"/>
                </a:rPr>
                <a:t>1</a:t>
              </a:r>
            </a:p>
          </p:txBody>
        </p:sp>
      </p:grpSp>
      <p:graphicFrame>
        <p:nvGraphicFramePr>
          <p:cNvPr id="46" name="Object 12"/>
          <p:cNvGraphicFramePr>
            <a:graphicFrameLocks noChangeAspect="1"/>
          </p:cNvGraphicFramePr>
          <p:nvPr>
            <p:extLst>
              <p:ext uri="{D42A27DB-BD31-4B8C-83A1-F6EECF244321}">
                <p14:modId xmlns:p14="http://schemas.microsoft.com/office/powerpoint/2010/main" val="421336367"/>
              </p:ext>
            </p:extLst>
          </p:nvPr>
        </p:nvGraphicFramePr>
        <p:xfrm>
          <a:off x="860301" y="4054590"/>
          <a:ext cx="3532187" cy="571500"/>
        </p:xfrm>
        <a:graphic>
          <a:graphicData uri="http://schemas.openxmlformats.org/presentationml/2006/ole">
            <mc:AlternateContent xmlns:mc="http://schemas.openxmlformats.org/markup-compatibility/2006">
              <mc:Choice xmlns:v="urn:schemas-microsoft-com:vml" Requires="v">
                <p:oleObj name="Jednadžba" r:id="rId4" imgW="1549080" imgH="253800" progId="Equation.3">
                  <p:embed/>
                </p:oleObj>
              </mc:Choice>
              <mc:Fallback>
                <p:oleObj name="Jednadžba" r:id="rId4" imgW="1549080" imgH="253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0301" y="4054590"/>
                        <a:ext cx="3532187"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 name="TekstniOkvir 46"/>
          <p:cNvSpPr txBox="1"/>
          <p:nvPr/>
        </p:nvSpPr>
        <p:spPr>
          <a:xfrm>
            <a:off x="4572000" y="3786190"/>
            <a:ext cx="3929090" cy="1384995"/>
          </a:xfrm>
          <a:prstGeom prst="rect">
            <a:avLst/>
          </a:prstGeom>
          <a:noFill/>
        </p:spPr>
        <p:txBody>
          <a:bodyPr wrap="square" rtlCol="0">
            <a:spAutoFit/>
          </a:bodyPr>
          <a:lstStyle/>
          <a:p>
            <a:r>
              <a:rPr lang="hr-HR" sz="2800" b="1" dirty="0">
                <a:latin typeface="Times New Roman" pitchFamily="18" charset="0"/>
                <a:cs typeface="Times New Roman" pitchFamily="18" charset="0"/>
              </a:rPr>
              <a:t>Formula uključivanja - isključivanja</a:t>
            </a:r>
          </a:p>
          <a:p>
            <a:endParaRPr lang="hr-HR" sz="2800" dirty="0"/>
          </a:p>
        </p:txBody>
      </p:sp>
    </p:spTree>
    <p:extLst>
      <p:ext uri="{BB962C8B-B14F-4D97-AF65-F5344CB8AC3E}">
        <p14:creationId xmlns:p14="http://schemas.microsoft.com/office/powerpoint/2010/main" val="367418517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a:buNone/>
            </a:pPr>
            <a:r>
              <a:rPr lang="hr-HR" dirty="0"/>
              <a:t>		</a:t>
            </a:r>
            <a:endParaRPr lang="hr-HR" sz="2800" dirty="0">
              <a:latin typeface="Times New Roman" pitchFamily="18" charset="0"/>
              <a:cs typeface="Times New Roman" pitchFamily="18" charset="0"/>
            </a:endParaRPr>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p:txBody>
      </p:sp>
      <p:sp>
        <p:nvSpPr>
          <p:cNvPr id="51" name="Rezervirano mjesto podnožja 50"/>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42" name="Pravokutnik 41"/>
              <p:cNvSpPr/>
              <p:nvPr/>
            </p:nvSpPr>
            <p:spPr>
              <a:xfrm>
                <a:off x="5012797" y="1142984"/>
                <a:ext cx="4100281" cy="2677656"/>
              </a:xfrm>
              <a:prstGeom prst="rect">
                <a:avLst/>
              </a:prstGeom>
            </p:spPr>
            <p:txBody>
              <a:bodyPr wrap="square">
                <a:spAutoFit/>
              </a:bodyPr>
              <a:lstStyle/>
              <a:p>
                <a:r>
                  <a:rPr lang="hr-HR" sz="2800" dirty="0">
                    <a:latin typeface="Times New Roman" pitchFamily="18" charset="0"/>
                    <a:cs typeface="Times New Roman" pitchFamily="18" charset="0"/>
                  </a:rPr>
                  <a:t>Ukupno brojeva djeljivih s 5: 99:5 = 19.8</a:t>
                </a:r>
                <a14:m>
                  <m:oMath xmlns:m="http://schemas.openxmlformats.org/officeDocument/2006/math">
                    <m:r>
                      <a:rPr lang="hr-HR" sz="2800">
                        <a:latin typeface="Cambria Math" panose="02040503050406030204" pitchFamily="18" charset="0"/>
                        <a:ea typeface="Cambria Math" panose="02040503050406030204" pitchFamily="18" charset="0"/>
                        <a:cs typeface="Times New Roman" pitchFamily="18" charset="0"/>
                      </a:rPr>
                      <m:t> </m:t>
                    </m:r>
                    <m:r>
                      <a:rPr lang="hr-HR" sz="2800" i="1">
                        <a:latin typeface="Cambria Math" panose="02040503050406030204" pitchFamily="18" charset="0"/>
                        <a:ea typeface="Cambria Math" panose="02040503050406030204" pitchFamily="18" charset="0"/>
                        <a:cs typeface="Times New Roman" pitchFamily="18" charset="0"/>
                      </a:rPr>
                      <m:t>≈19</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sa 7: 99:7 = 14.14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≈1</m:t>
                    </m:r>
                    <m:r>
                      <a:rPr lang="hr-HR" sz="2800" b="0" i="1" smtClean="0">
                        <a:latin typeface="Cambria Math" panose="02040503050406030204" pitchFamily="18" charset="0"/>
                        <a:ea typeface="Cambria Math" panose="02040503050406030204" pitchFamily="18" charset="0"/>
                        <a:cs typeface="Times New Roman" pitchFamily="18" charset="0"/>
                      </a:rPr>
                      <m:t>4</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i s 5 i sa 7: 99:35 = 2.83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m:t>
                    </m:r>
                    <m:r>
                      <a:rPr lang="hr-HR" sz="2800" b="0" i="1" smtClean="0">
                        <a:latin typeface="Cambria Math" panose="02040503050406030204" pitchFamily="18" charset="0"/>
                        <a:ea typeface="Cambria Math" panose="02040503050406030204" pitchFamily="18" charset="0"/>
                        <a:cs typeface="Times New Roman" pitchFamily="18" charset="0"/>
                      </a:rPr>
                      <m:t>2</m:t>
                    </m:r>
                  </m:oMath>
                </a14:m>
                <a:endParaRPr lang="hr-HR" sz="2800" dirty="0">
                  <a:latin typeface="Times New Roman" pitchFamily="18" charset="0"/>
                  <a:cs typeface="Times New Roman" pitchFamily="18" charset="0"/>
                </a:endParaRPr>
              </a:p>
            </p:txBody>
          </p:sp>
        </mc:Choice>
        <mc:Fallback xmlns="">
          <p:sp>
            <p:nvSpPr>
              <p:cNvPr id="42" name="Pravokutnik 41"/>
              <p:cNvSpPr>
                <a:spLocks noRot="1" noChangeAspect="1" noMove="1" noResize="1" noEditPoints="1" noAdjustHandles="1" noChangeArrowheads="1" noChangeShapeType="1" noTextEdit="1"/>
              </p:cNvSpPr>
              <p:nvPr/>
            </p:nvSpPr>
            <p:spPr>
              <a:xfrm>
                <a:off x="5012797" y="1142984"/>
                <a:ext cx="4100281" cy="2677656"/>
              </a:xfrm>
              <a:prstGeom prst="rect">
                <a:avLst/>
              </a:prstGeom>
              <a:blipFill rotWithShape="0">
                <a:blip r:embed="rId3"/>
                <a:stretch>
                  <a:fillRect l="-2972" t="-2273" r="-2377" b="-5227"/>
                </a:stretch>
              </a:blipFill>
            </p:spPr>
            <p:txBody>
              <a:bodyPr/>
              <a:lstStyle/>
              <a:p>
                <a:r>
                  <a:rPr lang="hr-HR">
                    <a:noFill/>
                  </a:rPr>
                  <a:t> </a:t>
                </a:r>
              </a:p>
            </p:txBody>
          </p:sp>
        </mc:Fallback>
      </mc:AlternateContent>
      <p:grpSp>
        <p:nvGrpSpPr>
          <p:cNvPr id="119" name="Grupa 48"/>
          <p:cNvGrpSpPr>
            <a:grpSpLocks/>
          </p:cNvGrpSpPr>
          <p:nvPr/>
        </p:nvGrpSpPr>
        <p:grpSpPr bwMode="auto">
          <a:xfrm>
            <a:off x="237031" y="1320310"/>
            <a:ext cx="4783484" cy="2500330"/>
            <a:chOff x="3000364" y="2857496"/>
            <a:chExt cx="5286412" cy="3143272"/>
          </a:xfrm>
        </p:grpSpPr>
        <p:sp>
          <p:nvSpPr>
            <p:cNvPr id="120" name="Pravokutnik 5"/>
            <p:cNvSpPr/>
            <p:nvPr/>
          </p:nvSpPr>
          <p:spPr>
            <a:xfrm>
              <a:off x="3000364" y="3858036"/>
              <a:ext cx="5286412" cy="21427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1" name="Pravokutnik 6"/>
            <p:cNvSpPr/>
            <p:nvPr/>
          </p:nvSpPr>
          <p:spPr>
            <a:xfrm>
              <a:off x="3143510" y="2857496"/>
              <a:ext cx="4713828" cy="2928102"/>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2" name="Elipsa 7"/>
            <p:cNvSpPr/>
            <p:nvPr/>
          </p:nvSpPr>
          <p:spPr>
            <a:xfrm>
              <a:off x="5285706" y="3072666"/>
              <a:ext cx="2287006" cy="228438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3" name="Elipsa 8"/>
            <p:cNvSpPr/>
            <p:nvPr/>
          </p:nvSpPr>
          <p:spPr>
            <a:xfrm>
              <a:off x="3787667" y="3142595"/>
              <a:ext cx="2355249" cy="2144526"/>
            </a:xfrm>
            <a:prstGeom prst="ellipse">
              <a:avLst/>
            </a:prstGeom>
            <a:solidFill>
              <a:srgbClr val="FF0000">
                <a:alpha val="72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4" name="TekstniOkvir 15"/>
            <p:cNvSpPr txBox="1">
              <a:spLocks noChangeArrowheads="1"/>
            </p:cNvSpPr>
            <p:nvPr/>
          </p:nvSpPr>
          <p:spPr bwMode="auto">
            <a:xfrm>
              <a:off x="3286656" y="3072666"/>
              <a:ext cx="499345" cy="516407"/>
            </a:xfrm>
            <a:prstGeom prst="rect">
              <a:avLst/>
            </a:prstGeom>
            <a:noFill/>
            <a:ln w="9525">
              <a:noFill/>
              <a:miter lim="800000"/>
              <a:headEnd/>
              <a:tailEnd/>
            </a:ln>
          </p:spPr>
          <p:txBody>
            <a:bodyPr>
              <a:spAutoFit/>
            </a:bodyPr>
            <a:lstStyle/>
            <a:p>
              <a:r>
                <a:rPr lang="hr-HR" sz="2000" b="1" dirty="0">
                  <a:latin typeface="Arial" charset="0"/>
                </a:rPr>
                <a:t>S</a:t>
              </a:r>
            </a:p>
          </p:txBody>
        </p:sp>
        <p:sp>
          <p:nvSpPr>
            <p:cNvPr id="125" name="TekstniOkvir 16"/>
            <p:cNvSpPr txBox="1">
              <a:spLocks noChangeArrowheads="1"/>
            </p:cNvSpPr>
            <p:nvPr/>
          </p:nvSpPr>
          <p:spPr bwMode="auto">
            <a:xfrm>
              <a:off x="4356921" y="3214319"/>
              <a:ext cx="501011" cy="516408"/>
            </a:xfrm>
            <a:prstGeom prst="rect">
              <a:avLst/>
            </a:prstGeom>
            <a:noFill/>
            <a:ln w="9525">
              <a:noFill/>
              <a:miter lim="800000"/>
              <a:headEnd/>
              <a:tailEnd/>
            </a:ln>
          </p:spPr>
          <p:txBody>
            <a:bodyPr>
              <a:spAutoFit/>
            </a:bodyPr>
            <a:lstStyle/>
            <a:p>
              <a:r>
                <a:rPr lang="hr-HR" b="1">
                  <a:latin typeface="Arial" charset="0"/>
                </a:rPr>
                <a:t>A</a:t>
              </a:r>
            </a:p>
          </p:txBody>
        </p:sp>
        <p:sp>
          <p:nvSpPr>
            <p:cNvPr id="126" name="TekstniOkvir 17"/>
            <p:cNvSpPr txBox="1">
              <a:spLocks noChangeArrowheads="1"/>
            </p:cNvSpPr>
            <p:nvPr/>
          </p:nvSpPr>
          <p:spPr bwMode="auto">
            <a:xfrm>
              <a:off x="6500781" y="3110321"/>
              <a:ext cx="499346" cy="516407"/>
            </a:xfrm>
            <a:prstGeom prst="rect">
              <a:avLst/>
            </a:prstGeom>
            <a:noFill/>
            <a:ln w="9525">
              <a:noFill/>
              <a:miter lim="800000"/>
              <a:headEnd/>
              <a:tailEnd/>
            </a:ln>
          </p:spPr>
          <p:txBody>
            <a:bodyPr>
              <a:spAutoFit/>
            </a:bodyPr>
            <a:lstStyle/>
            <a:p>
              <a:r>
                <a:rPr lang="hr-HR" b="1">
                  <a:latin typeface="Arial" charset="0"/>
                </a:rPr>
                <a:t>B</a:t>
              </a:r>
            </a:p>
          </p:txBody>
        </p:sp>
        <p:sp>
          <p:nvSpPr>
            <p:cNvPr id="127" name="TekstniOkvir 18"/>
            <p:cNvSpPr txBox="1">
              <a:spLocks noChangeArrowheads="1"/>
            </p:cNvSpPr>
            <p:nvPr/>
          </p:nvSpPr>
          <p:spPr bwMode="auto">
            <a:xfrm>
              <a:off x="4857932" y="3429489"/>
              <a:ext cx="499346" cy="414202"/>
            </a:xfrm>
            <a:prstGeom prst="rect">
              <a:avLst/>
            </a:prstGeom>
            <a:noFill/>
            <a:ln w="9525">
              <a:noFill/>
              <a:miter lim="800000"/>
              <a:headEnd/>
              <a:tailEnd/>
            </a:ln>
          </p:spPr>
          <p:txBody>
            <a:bodyPr>
              <a:spAutoFit/>
            </a:bodyPr>
            <a:lstStyle/>
            <a:p>
              <a:r>
                <a:rPr lang="hr-HR" sz="1800">
                  <a:latin typeface="Arial" charset="0"/>
                </a:rPr>
                <a:t>5</a:t>
              </a:r>
            </a:p>
          </p:txBody>
        </p:sp>
        <p:sp>
          <p:nvSpPr>
            <p:cNvPr id="128" name="TekstniOkvir 19"/>
            <p:cNvSpPr txBox="1">
              <a:spLocks noChangeArrowheads="1"/>
            </p:cNvSpPr>
            <p:nvPr/>
          </p:nvSpPr>
          <p:spPr bwMode="auto">
            <a:xfrm>
              <a:off x="4643213" y="3845484"/>
              <a:ext cx="501011" cy="414202"/>
            </a:xfrm>
            <a:prstGeom prst="rect">
              <a:avLst/>
            </a:prstGeom>
            <a:noFill/>
            <a:ln w="9525">
              <a:noFill/>
              <a:miter lim="800000"/>
              <a:headEnd/>
              <a:tailEnd/>
            </a:ln>
          </p:spPr>
          <p:txBody>
            <a:bodyPr>
              <a:spAutoFit/>
            </a:bodyPr>
            <a:lstStyle/>
            <a:p>
              <a:r>
                <a:rPr lang="hr-HR" sz="1800">
                  <a:latin typeface="Arial" charset="0"/>
                </a:rPr>
                <a:t>10</a:t>
              </a:r>
            </a:p>
          </p:txBody>
        </p:sp>
        <p:sp>
          <p:nvSpPr>
            <p:cNvPr id="129" name="TekstniOkvir 20"/>
            <p:cNvSpPr txBox="1">
              <a:spLocks noChangeArrowheads="1"/>
            </p:cNvSpPr>
            <p:nvPr/>
          </p:nvSpPr>
          <p:spPr bwMode="auto">
            <a:xfrm>
              <a:off x="4428494" y="4261479"/>
              <a:ext cx="501011" cy="414202"/>
            </a:xfrm>
            <a:prstGeom prst="rect">
              <a:avLst/>
            </a:prstGeom>
            <a:noFill/>
            <a:ln w="9525">
              <a:noFill/>
              <a:miter lim="800000"/>
              <a:headEnd/>
              <a:tailEnd/>
            </a:ln>
          </p:spPr>
          <p:txBody>
            <a:bodyPr>
              <a:spAutoFit/>
            </a:bodyPr>
            <a:lstStyle/>
            <a:p>
              <a:r>
                <a:rPr lang="hr-HR" sz="1800">
                  <a:latin typeface="Arial" charset="0"/>
                </a:rPr>
                <a:t>20</a:t>
              </a:r>
            </a:p>
          </p:txBody>
        </p:sp>
        <p:sp>
          <p:nvSpPr>
            <p:cNvPr id="130" name="TekstniOkvir 21"/>
            <p:cNvSpPr txBox="1">
              <a:spLocks noChangeArrowheads="1"/>
            </p:cNvSpPr>
            <p:nvPr/>
          </p:nvSpPr>
          <p:spPr bwMode="auto">
            <a:xfrm>
              <a:off x="4215440" y="4679267"/>
              <a:ext cx="499346" cy="414202"/>
            </a:xfrm>
            <a:prstGeom prst="rect">
              <a:avLst/>
            </a:prstGeom>
            <a:noFill/>
            <a:ln w="9525">
              <a:noFill/>
              <a:miter lim="800000"/>
              <a:headEnd/>
              <a:tailEnd/>
            </a:ln>
          </p:spPr>
          <p:txBody>
            <a:bodyPr>
              <a:spAutoFit/>
            </a:bodyPr>
            <a:lstStyle/>
            <a:p>
              <a:r>
                <a:rPr lang="hr-HR" sz="1800">
                  <a:latin typeface="Arial" charset="0"/>
                </a:rPr>
                <a:t>30</a:t>
              </a:r>
            </a:p>
          </p:txBody>
        </p:sp>
        <p:sp>
          <p:nvSpPr>
            <p:cNvPr id="131" name="TekstniOkvir 22"/>
            <p:cNvSpPr txBox="1">
              <a:spLocks noChangeArrowheads="1"/>
            </p:cNvSpPr>
            <p:nvPr/>
          </p:nvSpPr>
          <p:spPr bwMode="auto">
            <a:xfrm>
              <a:off x="4786359" y="4786852"/>
              <a:ext cx="857211" cy="414202"/>
            </a:xfrm>
            <a:prstGeom prst="rect">
              <a:avLst/>
            </a:prstGeom>
            <a:noFill/>
            <a:ln w="9525">
              <a:noFill/>
              <a:miter lim="800000"/>
              <a:headEnd/>
              <a:tailEnd/>
            </a:ln>
          </p:spPr>
          <p:txBody>
            <a:bodyPr>
              <a:spAutoFit/>
            </a:bodyPr>
            <a:lstStyle/>
            <a:p>
              <a:r>
                <a:rPr lang="hr-HR" sz="1800">
                  <a:latin typeface="Arial" charset="0"/>
                </a:rPr>
                <a:t>40…</a:t>
              </a:r>
            </a:p>
          </p:txBody>
        </p:sp>
        <p:sp>
          <p:nvSpPr>
            <p:cNvPr id="132" name="TekstniOkvir 23"/>
            <p:cNvSpPr txBox="1">
              <a:spLocks noChangeArrowheads="1"/>
            </p:cNvSpPr>
            <p:nvPr/>
          </p:nvSpPr>
          <p:spPr bwMode="auto">
            <a:xfrm>
              <a:off x="5500424" y="4430029"/>
              <a:ext cx="501011" cy="414201"/>
            </a:xfrm>
            <a:prstGeom prst="rect">
              <a:avLst/>
            </a:prstGeom>
            <a:noFill/>
            <a:ln w="9525">
              <a:noFill/>
              <a:miter lim="800000"/>
              <a:headEnd/>
              <a:tailEnd/>
            </a:ln>
          </p:spPr>
          <p:txBody>
            <a:bodyPr>
              <a:spAutoFit/>
            </a:bodyPr>
            <a:lstStyle/>
            <a:p>
              <a:r>
                <a:rPr lang="hr-HR" sz="1800">
                  <a:latin typeface="Arial" charset="0"/>
                </a:rPr>
                <a:t>70</a:t>
              </a:r>
            </a:p>
          </p:txBody>
        </p:sp>
        <p:sp>
          <p:nvSpPr>
            <p:cNvPr id="133" name="TekstniOkvir 24"/>
            <p:cNvSpPr txBox="1">
              <a:spLocks noChangeArrowheads="1"/>
            </p:cNvSpPr>
            <p:nvPr/>
          </p:nvSpPr>
          <p:spPr bwMode="auto">
            <a:xfrm>
              <a:off x="6214489" y="4071412"/>
              <a:ext cx="501011" cy="414202"/>
            </a:xfrm>
            <a:prstGeom prst="rect">
              <a:avLst/>
            </a:prstGeom>
            <a:noFill/>
            <a:ln w="9525">
              <a:noFill/>
              <a:miter lim="800000"/>
              <a:headEnd/>
              <a:tailEnd/>
            </a:ln>
          </p:spPr>
          <p:txBody>
            <a:bodyPr>
              <a:spAutoFit/>
            </a:bodyPr>
            <a:lstStyle/>
            <a:p>
              <a:r>
                <a:rPr lang="hr-HR" sz="1800">
                  <a:latin typeface="Arial" charset="0"/>
                </a:rPr>
                <a:t>28</a:t>
              </a:r>
            </a:p>
          </p:txBody>
        </p:sp>
        <p:sp>
          <p:nvSpPr>
            <p:cNvPr id="134" name="TekstniOkvir 25"/>
            <p:cNvSpPr txBox="1">
              <a:spLocks noChangeArrowheads="1"/>
            </p:cNvSpPr>
            <p:nvPr/>
          </p:nvSpPr>
          <p:spPr bwMode="auto">
            <a:xfrm>
              <a:off x="6930219" y="3917207"/>
              <a:ext cx="499346" cy="414202"/>
            </a:xfrm>
            <a:prstGeom prst="rect">
              <a:avLst/>
            </a:prstGeom>
            <a:noFill/>
            <a:ln w="9525">
              <a:noFill/>
              <a:miter lim="800000"/>
              <a:headEnd/>
              <a:tailEnd/>
            </a:ln>
          </p:spPr>
          <p:txBody>
            <a:bodyPr>
              <a:spAutoFit/>
            </a:bodyPr>
            <a:lstStyle/>
            <a:p>
              <a:r>
                <a:rPr lang="hr-HR" sz="1800">
                  <a:latin typeface="Arial" charset="0"/>
                </a:rPr>
                <a:t>21</a:t>
              </a:r>
            </a:p>
          </p:txBody>
        </p:sp>
        <p:sp>
          <p:nvSpPr>
            <p:cNvPr id="135" name="TekstniOkvir 26"/>
            <p:cNvSpPr txBox="1">
              <a:spLocks noChangeArrowheads="1"/>
            </p:cNvSpPr>
            <p:nvPr/>
          </p:nvSpPr>
          <p:spPr bwMode="auto">
            <a:xfrm>
              <a:off x="6715500" y="4415684"/>
              <a:ext cx="499346" cy="414202"/>
            </a:xfrm>
            <a:prstGeom prst="rect">
              <a:avLst/>
            </a:prstGeom>
            <a:noFill/>
            <a:ln w="9525">
              <a:noFill/>
              <a:miter lim="800000"/>
              <a:headEnd/>
              <a:tailEnd/>
            </a:ln>
          </p:spPr>
          <p:txBody>
            <a:bodyPr>
              <a:spAutoFit/>
            </a:bodyPr>
            <a:lstStyle/>
            <a:p>
              <a:r>
                <a:rPr lang="hr-HR" sz="1800">
                  <a:latin typeface="Arial" charset="0"/>
                </a:rPr>
                <a:t>42</a:t>
              </a:r>
            </a:p>
          </p:txBody>
        </p:sp>
        <p:sp>
          <p:nvSpPr>
            <p:cNvPr id="136" name="TekstniOkvir 27"/>
            <p:cNvSpPr txBox="1">
              <a:spLocks noChangeArrowheads="1"/>
            </p:cNvSpPr>
            <p:nvPr/>
          </p:nvSpPr>
          <p:spPr bwMode="auto">
            <a:xfrm>
              <a:off x="6169154" y="4526856"/>
              <a:ext cx="715731" cy="414201"/>
            </a:xfrm>
            <a:prstGeom prst="rect">
              <a:avLst/>
            </a:prstGeom>
            <a:noFill/>
            <a:ln w="9525">
              <a:noFill/>
              <a:miter lim="800000"/>
              <a:headEnd/>
              <a:tailEnd/>
            </a:ln>
          </p:spPr>
          <p:txBody>
            <a:bodyPr>
              <a:spAutoFit/>
            </a:bodyPr>
            <a:lstStyle/>
            <a:p>
              <a:r>
                <a:rPr lang="hr-HR" sz="1800" dirty="0">
                  <a:latin typeface="Arial" charset="0"/>
                </a:rPr>
                <a:t>49…</a:t>
              </a:r>
            </a:p>
          </p:txBody>
        </p:sp>
        <p:sp>
          <p:nvSpPr>
            <p:cNvPr id="137" name="TekstniOkvir 29"/>
            <p:cNvSpPr txBox="1">
              <a:spLocks noChangeArrowheads="1"/>
            </p:cNvSpPr>
            <p:nvPr/>
          </p:nvSpPr>
          <p:spPr bwMode="auto">
            <a:xfrm>
              <a:off x="6001435" y="3201768"/>
              <a:ext cx="499346" cy="414202"/>
            </a:xfrm>
            <a:prstGeom prst="rect">
              <a:avLst/>
            </a:prstGeom>
            <a:noFill/>
            <a:ln w="9525">
              <a:noFill/>
              <a:miter lim="800000"/>
              <a:headEnd/>
              <a:tailEnd/>
            </a:ln>
          </p:spPr>
          <p:txBody>
            <a:bodyPr>
              <a:spAutoFit/>
            </a:bodyPr>
            <a:lstStyle/>
            <a:p>
              <a:r>
                <a:rPr lang="hr-HR" sz="1800">
                  <a:latin typeface="Arial" charset="0"/>
                </a:rPr>
                <a:t>7</a:t>
              </a:r>
            </a:p>
          </p:txBody>
        </p:sp>
        <p:sp>
          <p:nvSpPr>
            <p:cNvPr id="138" name="TekstniOkvir 30"/>
            <p:cNvSpPr txBox="1">
              <a:spLocks noChangeArrowheads="1"/>
            </p:cNvSpPr>
            <p:nvPr/>
          </p:nvSpPr>
          <p:spPr bwMode="auto">
            <a:xfrm>
              <a:off x="6500781" y="3486868"/>
              <a:ext cx="499346" cy="414201"/>
            </a:xfrm>
            <a:prstGeom prst="rect">
              <a:avLst/>
            </a:prstGeom>
            <a:noFill/>
            <a:ln w="9525">
              <a:noFill/>
              <a:miter lim="800000"/>
              <a:headEnd/>
              <a:tailEnd/>
            </a:ln>
          </p:spPr>
          <p:txBody>
            <a:bodyPr>
              <a:spAutoFit/>
            </a:bodyPr>
            <a:lstStyle/>
            <a:p>
              <a:r>
                <a:rPr lang="hr-HR" sz="1800">
                  <a:latin typeface="Arial" charset="0"/>
                </a:rPr>
                <a:t>14</a:t>
              </a:r>
            </a:p>
          </p:txBody>
        </p:sp>
        <p:sp>
          <p:nvSpPr>
            <p:cNvPr id="139" name="TekstniOkvir 31"/>
            <p:cNvSpPr txBox="1">
              <a:spLocks noChangeArrowheads="1"/>
            </p:cNvSpPr>
            <p:nvPr/>
          </p:nvSpPr>
          <p:spPr bwMode="auto">
            <a:xfrm>
              <a:off x="3857575" y="4058861"/>
              <a:ext cx="499346" cy="414201"/>
            </a:xfrm>
            <a:prstGeom prst="rect">
              <a:avLst/>
            </a:prstGeom>
            <a:noFill/>
            <a:ln w="9525">
              <a:noFill/>
              <a:miter lim="800000"/>
              <a:headEnd/>
              <a:tailEnd/>
            </a:ln>
          </p:spPr>
          <p:txBody>
            <a:bodyPr>
              <a:spAutoFit/>
            </a:bodyPr>
            <a:lstStyle/>
            <a:p>
              <a:r>
                <a:rPr lang="hr-HR" sz="1800">
                  <a:latin typeface="Arial" charset="0"/>
                </a:rPr>
                <a:t>15</a:t>
              </a:r>
            </a:p>
          </p:txBody>
        </p:sp>
        <p:sp>
          <p:nvSpPr>
            <p:cNvPr id="140" name="TekstniOkvir 32"/>
            <p:cNvSpPr txBox="1">
              <a:spLocks noChangeArrowheads="1"/>
            </p:cNvSpPr>
            <p:nvPr/>
          </p:nvSpPr>
          <p:spPr bwMode="auto">
            <a:xfrm>
              <a:off x="4857932" y="4430029"/>
              <a:ext cx="499346" cy="414201"/>
            </a:xfrm>
            <a:prstGeom prst="rect">
              <a:avLst/>
            </a:prstGeom>
            <a:noFill/>
            <a:ln w="9525">
              <a:noFill/>
              <a:miter lim="800000"/>
              <a:headEnd/>
              <a:tailEnd/>
            </a:ln>
          </p:spPr>
          <p:txBody>
            <a:bodyPr>
              <a:spAutoFit/>
            </a:bodyPr>
            <a:lstStyle/>
            <a:p>
              <a:r>
                <a:rPr lang="hr-HR" sz="1800">
                  <a:latin typeface="Arial" charset="0"/>
                </a:rPr>
                <a:t>25</a:t>
              </a:r>
            </a:p>
          </p:txBody>
        </p:sp>
        <p:sp>
          <p:nvSpPr>
            <p:cNvPr id="141" name="TekstniOkvir 33"/>
            <p:cNvSpPr txBox="1">
              <a:spLocks noChangeArrowheads="1"/>
            </p:cNvSpPr>
            <p:nvPr/>
          </p:nvSpPr>
          <p:spPr bwMode="auto">
            <a:xfrm>
              <a:off x="5500424" y="3630314"/>
              <a:ext cx="501011" cy="414202"/>
            </a:xfrm>
            <a:prstGeom prst="rect">
              <a:avLst/>
            </a:prstGeom>
            <a:noFill/>
            <a:ln w="9525">
              <a:noFill/>
              <a:miter lim="800000"/>
              <a:headEnd/>
              <a:tailEnd/>
            </a:ln>
          </p:spPr>
          <p:txBody>
            <a:bodyPr>
              <a:spAutoFit/>
            </a:bodyPr>
            <a:lstStyle/>
            <a:p>
              <a:r>
                <a:rPr lang="hr-HR" sz="1800" dirty="0">
                  <a:latin typeface="Arial" charset="0"/>
                </a:rPr>
                <a:t>35</a:t>
              </a:r>
            </a:p>
          </p:txBody>
        </p:sp>
        <p:sp>
          <p:nvSpPr>
            <p:cNvPr id="142" name="TekstniOkvir 34"/>
            <p:cNvSpPr txBox="1">
              <a:spLocks noChangeArrowheads="1"/>
            </p:cNvSpPr>
            <p:nvPr/>
          </p:nvSpPr>
          <p:spPr bwMode="auto">
            <a:xfrm>
              <a:off x="7458664" y="3329533"/>
              <a:ext cx="499345" cy="414202"/>
            </a:xfrm>
            <a:prstGeom prst="rect">
              <a:avLst/>
            </a:prstGeom>
            <a:noFill/>
            <a:ln w="9525">
              <a:noFill/>
              <a:miter lim="800000"/>
              <a:headEnd/>
              <a:tailEnd/>
            </a:ln>
          </p:spPr>
          <p:txBody>
            <a:bodyPr>
              <a:spAutoFit/>
            </a:bodyPr>
            <a:lstStyle/>
            <a:p>
              <a:r>
                <a:rPr lang="hr-HR" sz="1800" dirty="0">
                  <a:latin typeface="Arial" charset="0"/>
                </a:rPr>
                <a:t>2</a:t>
              </a:r>
            </a:p>
          </p:txBody>
        </p:sp>
        <p:sp>
          <p:nvSpPr>
            <p:cNvPr id="143" name="TekstniOkvir 35"/>
            <p:cNvSpPr txBox="1">
              <a:spLocks noChangeArrowheads="1"/>
            </p:cNvSpPr>
            <p:nvPr/>
          </p:nvSpPr>
          <p:spPr bwMode="auto">
            <a:xfrm>
              <a:off x="3241321" y="3699807"/>
              <a:ext cx="499345" cy="464303"/>
            </a:xfrm>
            <a:prstGeom prst="rect">
              <a:avLst/>
            </a:prstGeom>
            <a:noFill/>
            <a:ln w="9525">
              <a:noFill/>
              <a:miter lim="800000"/>
              <a:headEnd/>
              <a:tailEnd/>
            </a:ln>
          </p:spPr>
          <p:txBody>
            <a:bodyPr>
              <a:spAutoFit/>
            </a:bodyPr>
            <a:lstStyle/>
            <a:p>
              <a:r>
                <a:rPr lang="hr-HR" sz="1800" dirty="0">
                  <a:latin typeface="Arial" charset="0"/>
                </a:rPr>
                <a:t>33</a:t>
              </a:r>
            </a:p>
          </p:txBody>
        </p:sp>
        <p:sp>
          <p:nvSpPr>
            <p:cNvPr id="144" name="TekstniOkvir 36"/>
            <p:cNvSpPr txBox="1">
              <a:spLocks noChangeArrowheads="1"/>
            </p:cNvSpPr>
            <p:nvPr/>
          </p:nvSpPr>
          <p:spPr bwMode="auto">
            <a:xfrm>
              <a:off x="3215083" y="4715129"/>
              <a:ext cx="499346" cy="414201"/>
            </a:xfrm>
            <a:prstGeom prst="rect">
              <a:avLst/>
            </a:prstGeom>
            <a:noFill/>
            <a:ln w="9525">
              <a:noFill/>
              <a:miter lim="800000"/>
              <a:headEnd/>
              <a:tailEnd/>
            </a:ln>
          </p:spPr>
          <p:txBody>
            <a:bodyPr>
              <a:spAutoFit/>
            </a:bodyPr>
            <a:lstStyle/>
            <a:p>
              <a:r>
                <a:rPr lang="hr-HR" sz="1800">
                  <a:latin typeface="Arial" charset="0"/>
                </a:rPr>
                <a:t>4</a:t>
              </a:r>
            </a:p>
          </p:txBody>
        </p:sp>
        <p:sp>
          <p:nvSpPr>
            <p:cNvPr id="145" name="TekstniOkvir 37"/>
            <p:cNvSpPr txBox="1">
              <a:spLocks noChangeArrowheads="1"/>
            </p:cNvSpPr>
            <p:nvPr/>
          </p:nvSpPr>
          <p:spPr bwMode="auto">
            <a:xfrm>
              <a:off x="3215083" y="5287122"/>
              <a:ext cx="499346" cy="414201"/>
            </a:xfrm>
            <a:prstGeom prst="rect">
              <a:avLst/>
            </a:prstGeom>
            <a:noFill/>
            <a:ln w="9525">
              <a:noFill/>
              <a:miter lim="800000"/>
              <a:headEnd/>
              <a:tailEnd/>
            </a:ln>
          </p:spPr>
          <p:txBody>
            <a:bodyPr>
              <a:spAutoFit/>
            </a:bodyPr>
            <a:lstStyle/>
            <a:p>
              <a:r>
                <a:rPr lang="hr-HR" sz="1800">
                  <a:latin typeface="Arial" charset="0"/>
                </a:rPr>
                <a:t>6</a:t>
              </a:r>
            </a:p>
          </p:txBody>
        </p:sp>
        <p:sp>
          <p:nvSpPr>
            <p:cNvPr id="146" name="TekstniOkvir 38"/>
            <p:cNvSpPr txBox="1">
              <a:spLocks noChangeArrowheads="1"/>
            </p:cNvSpPr>
            <p:nvPr/>
          </p:nvSpPr>
          <p:spPr bwMode="auto">
            <a:xfrm>
              <a:off x="3786002" y="5287122"/>
              <a:ext cx="501011" cy="414201"/>
            </a:xfrm>
            <a:prstGeom prst="rect">
              <a:avLst/>
            </a:prstGeom>
            <a:noFill/>
            <a:ln w="9525">
              <a:noFill/>
              <a:miter lim="800000"/>
              <a:headEnd/>
              <a:tailEnd/>
            </a:ln>
          </p:spPr>
          <p:txBody>
            <a:bodyPr>
              <a:spAutoFit/>
            </a:bodyPr>
            <a:lstStyle/>
            <a:p>
              <a:r>
                <a:rPr lang="hr-HR" sz="1800">
                  <a:latin typeface="Arial" charset="0"/>
                </a:rPr>
                <a:t>8</a:t>
              </a:r>
            </a:p>
          </p:txBody>
        </p:sp>
        <p:sp>
          <p:nvSpPr>
            <p:cNvPr id="147" name="TekstniOkvir 39"/>
            <p:cNvSpPr txBox="1">
              <a:spLocks noChangeArrowheads="1"/>
            </p:cNvSpPr>
            <p:nvPr/>
          </p:nvSpPr>
          <p:spPr bwMode="auto">
            <a:xfrm>
              <a:off x="4356921" y="5287122"/>
              <a:ext cx="501011" cy="464303"/>
            </a:xfrm>
            <a:prstGeom prst="rect">
              <a:avLst/>
            </a:prstGeom>
            <a:noFill/>
            <a:ln w="9525">
              <a:noFill/>
              <a:miter lim="800000"/>
              <a:headEnd/>
              <a:tailEnd/>
            </a:ln>
          </p:spPr>
          <p:txBody>
            <a:bodyPr>
              <a:spAutoFit/>
            </a:bodyPr>
            <a:lstStyle/>
            <a:p>
              <a:r>
                <a:rPr lang="hr-HR" dirty="0">
                  <a:latin typeface="Arial" charset="0"/>
                </a:rPr>
                <a:t>23</a:t>
              </a:r>
              <a:endParaRPr lang="hr-HR" sz="1800" dirty="0">
                <a:latin typeface="Arial" charset="0"/>
              </a:endParaRPr>
            </a:p>
          </p:txBody>
        </p:sp>
        <p:sp>
          <p:nvSpPr>
            <p:cNvPr id="148" name="TekstniOkvir 40"/>
            <p:cNvSpPr txBox="1">
              <a:spLocks noChangeArrowheads="1"/>
            </p:cNvSpPr>
            <p:nvPr/>
          </p:nvSpPr>
          <p:spPr bwMode="auto">
            <a:xfrm>
              <a:off x="4929505" y="5287122"/>
              <a:ext cx="499346" cy="414201"/>
            </a:xfrm>
            <a:prstGeom prst="rect">
              <a:avLst/>
            </a:prstGeom>
            <a:noFill/>
            <a:ln w="9525">
              <a:noFill/>
              <a:miter lim="800000"/>
              <a:headEnd/>
              <a:tailEnd/>
            </a:ln>
          </p:spPr>
          <p:txBody>
            <a:bodyPr>
              <a:spAutoFit/>
            </a:bodyPr>
            <a:lstStyle/>
            <a:p>
              <a:r>
                <a:rPr lang="hr-HR" sz="1800">
                  <a:latin typeface="Arial" charset="0"/>
                </a:rPr>
                <a:t>11</a:t>
              </a:r>
            </a:p>
          </p:txBody>
        </p:sp>
        <p:sp>
          <p:nvSpPr>
            <p:cNvPr id="149" name="TekstniOkvir 41"/>
            <p:cNvSpPr txBox="1">
              <a:spLocks noChangeArrowheads="1"/>
            </p:cNvSpPr>
            <p:nvPr/>
          </p:nvSpPr>
          <p:spPr bwMode="auto">
            <a:xfrm>
              <a:off x="5539480" y="5287122"/>
              <a:ext cx="501011" cy="464303"/>
            </a:xfrm>
            <a:prstGeom prst="rect">
              <a:avLst/>
            </a:prstGeom>
            <a:noFill/>
            <a:ln w="9525">
              <a:noFill/>
              <a:miter lim="800000"/>
              <a:headEnd/>
              <a:tailEnd/>
            </a:ln>
          </p:spPr>
          <p:txBody>
            <a:bodyPr>
              <a:spAutoFit/>
            </a:bodyPr>
            <a:lstStyle/>
            <a:p>
              <a:r>
                <a:rPr lang="hr-HR" dirty="0">
                  <a:latin typeface="Arial" charset="0"/>
                </a:rPr>
                <a:t>87</a:t>
              </a:r>
              <a:endParaRPr lang="hr-HR" sz="1800" dirty="0">
                <a:latin typeface="Arial" charset="0"/>
              </a:endParaRPr>
            </a:p>
          </p:txBody>
        </p:sp>
        <p:sp>
          <p:nvSpPr>
            <p:cNvPr id="150" name="TekstniOkvir 42"/>
            <p:cNvSpPr txBox="1">
              <a:spLocks noChangeArrowheads="1"/>
            </p:cNvSpPr>
            <p:nvPr/>
          </p:nvSpPr>
          <p:spPr bwMode="auto">
            <a:xfrm>
              <a:off x="3162370" y="4185273"/>
              <a:ext cx="499345" cy="414202"/>
            </a:xfrm>
            <a:prstGeom prst="rect">
              <a:avLst/>
            </a:prstGeom>
            <a:noFill/>
            <a:ln w="9525">
              <a:noFill/>
              <a:miter lim="800000"/>
              <a:headEnd/>
              <a:tailEnd/>
            </a:ln>
          </p:spPr>
          <p:txBody>
            <a:bodyPr>
              <a:spAutoFit/>
            </a:bodyPr>
            <a:lstStyle/>
            <a:p>
              <a:r>
                <a:rPr lang="hr-HR" sz="1800" dirty="0">
                  <a:latin typeface="Arial" charset="0"/>
                </a:rPr>
                <a:t>13</a:t>
              </a:r>
            </a:p>
          </p:txBody>
        </p:sp>
        <p:sp>
          <p:nvSpPr>
            <p:cNvPr id="151" name="TekstniOkvir 43"/>
            <p:cNvSpPr txBox="1">
              <a:spLocks noChangeArrowheads="1"/>
            </p:cNvSpPr>
            <p:nvPr/>
          </p:nvSpPr>
          <p:spPr bwMode="auto">
            <a:xfrm>
              <a:off x="6701791" y="5274093"/>
              <a:ext cx="499345" cy="464303"/>
            </a:xfrm>
            <a:prstGeom prst="rect">
              <a:avLst/>
            </a:prstGeom>
            <a:noFill/>
            <a:ln w="9525">
              <a:noFill/>
              <a:miter lim="800000"/>
              <a:headEnd/>
              <a:tailEnd/>
            </a:ln>
          </p:spPr>
          <p:txBody>
            <a:bodyPr>
              <a:spAutoFit/>
            </a:bodyPr>
            <a:lstStyle/>
            <a:p>
              <a:r>
                <a:rPr lang="hr-HR" dirty="0">
                  <a:latin typeface="Arial" charset="0"/>
                </a:rPr>
                <a:t>99</a:t>
              </a:r>
              <a:endParaRPr lang="hr-HR" sz="1800" dirty="0">
                <a:latin typeface="Arial" charset="0"/>
              </a:endParaRPr>
            </a:p>
          </p:txBody>
        </p:sp>
        <p:sp>
          <p:nvSpPr>
            <p:cNvPr id="152" name="TekstniOkvir 44"/>
            <p:cNvSpPr txBox="1">
              <a:spLocks noChangeArrowheads="1"/>
            </p:cNvSpPr>
            <p:nvPr/>
          </p:nvSpPr>
          <p:spPr bwMode="auto">
            <a:xfrm>
              <a:off x="7248136" y="5357052"/>
              <a:ext cx="501011" cy="414202"/>
            </a:xfrm>
            <a:prstGeom prst="rect">
              <a:avLst/>
            </a:prstGeom>
            <a:noFill/>
            <a:ln w="9525">
              <a:noFill/>
              <a:miter lim="800000"/>
              <a:headEnd/>
              <a:tailEnd/>
            </a:ln>
          </p:spPr>
          <p:txBody>
            <a:bodyPr>
              <a:spAutoFit/>
            </a:bodyPr>
            <a:lstStyle/>
            <a:p>
              <a:r>
                <a:rPr lang="hr-HR" sz="1800">
                  <a:latin typeface="Arial" charset="0"/>
                </a:rPr>
                <a:t>17</a:t>
              </a:r>
            </a:p>
          </p:txBody>
        </p:sp>
        <p:sp>
          <p:nvSpPr>
            <p:cNvPr id="153" name="TekstniOkvir 45"/>
            <p:cNvSpPr txBox="1">
              <a:spLocks noChangeArrowheads="1"/>
            </p:cNvSpPr>
            <p:nvPr/>
          </p:nvSpPr>
          <p:spPr bwMode="auto">
            <a:xfrm>
              <a:off x="7357992" y="4858575"/>
              <a:ext cx="499346" cy="414202"/>
            </a:xfrm>
            <a:prstGeom prst="rect">
              <a:avLst/>
            </a:prstGeom>
            <a:noFill/>
            <a:ln w="9525">
              <a:noFill/>
              <a:miter lim="800000"/>
              <a:headEnd/>
              <a:tailEnd/>
            </a:ln>
          </p:spPr>
          <p:txBody>
            <a:bodyPr>
              <a:spAutoFit/>
            </a:bodyPr>
            <a:lstStyle/>
            <a:p>
              <a:r>
                <a:rPr lang="hr-HR" sz="1800" dirty="0">
                  <a:latin typeface="Arial" charset="0"/>
                </a:rPr>
                <a:t>18</a:t>
              </a:r>
            </a:p>
          </p:txBody>
        </p:sp>
        <p:sp>
          <p:nvSpPr>
            <p:cNvPr id="154" name="TekstniOkvir 46"/>
            <p:cNvSpPr txBox="1">
              <a:spLocks noChangeArrowheads="1"/>
            </p:cNvSpPr>
            <p:nvPr/>
          </p:nvSpPr>
          <p:spPr bwMode="auto">
            <a:xfrm>
              <a:off x="7143273" y="3072666"/>
              <a:ext cx="714065" cy="464303"/>
            </a:xfrm>
            <a:prstGeom prst="rect">
              <a:avLst/>
            </a:prstGeom>
            <a:noFill/>
            <a:ln w="9525">
              <a:noFill/>
              <a:miter lim="800000"/>
              <a:headEnd/>
              <a:tailEnd/>
            </a:ln>
          </p:spPr>
          <p:txBody>
            <a:bodyPr>
              <a:spAutoFit/>
            </a:bodyPr>
            <a:lstStyle/>
            <a:p>
              <a:r>
                <a:rPr lang="hr-HR" sz="1800" dirty="0">
                  <a:latin typeface="Arial" charset="0"/>
                </a:rPr>
                <a:t>19</a:t>
              </a:r>
            </a:p>
          </p:txBody>
        </p:sp>
        <p:sp>
          <p:nvSpPr>
            <p:cNvPr id="155" name="TekstniOkvir 47"/>
            <p:cNvSpPr txBox="1">
              <a:spLocks noChangeArrowheads="1"/>
            </p:cNvSpPr>
            <p:nvPr/>
          </p:nvSpPr>
          <p:spPr bwMode="auto">
            <a:xfrm>
              <a:off x="3714429" y="2988391"/>
              <a:ext cx="501011" cy="414202"/>
            </a:xfrm>
            <a:prstGeom prst="rect">
              <a:avLst/>
            </a:prstGeom>
            <a:noFill/>
            <a:ln w="9525">
              <a:noFill/>
              <a:miter lim="800000"/>
              <a:headEnd/>
              <a:tailEnd/>
            </a:ln>
          </p:spPr>
          <p:txBody>
            <a:bodyPr>
              <a:spAutoFit/>
            </a:bodyPr>
            <a:lstStyle/>
            <a:p>
              <a:r>
                <a:rPr lang="hr-HR" sz="1800">
                  <a:latin typeface="Arial" charset="0"/>
                </a:rPr>
                <a:t>1</a:t>
              </a:r>
            </a:p>
          </p:txBody>
        </p:sp>
      </p:grpSp>
      <p:graphicFrame>
        <p:nvGraphicFramePr>
          <p:cNvPr id="46" name="Object 12"/>
          <p:cNvGraphicFramePr>
            <a:graphicFrameLocks noChangeAspect="1"/>
          </p:cNvGraphicFramePr>
          <p:nvPr>
            <p:extLst>
              <p:ext uri="{D42A27DB-BD31-4B8C-83A1-F6EECF244321}">
                <p14:modId xmlns:p14="http://schemas.microsoft.com/office/powerpoint/2010/main" val="421336367"/>
              </p:ext>
            </p:extLst>
          </p:nvPr>
        </p:nvGraphicFramePr>
        <p:xfrm>
          <a:off x="860301" y="4054590"/>
          <a:ext cx="3532187" cy="571500"/>
        </p:xfrm>
        <a:graphic>
          <a:graphicData uri="http://schemas.openxmlformats.org/presentationml/2006/ole">
            <mc:AlternateContent xmlns:mc="http://schemas.openxmlformats.org/markup-compatibility/2006">
              <mc:Choice xmlns:v="urn:schemas-microsoft-com:vml" Requires="v">
                <p:oleObj name="Jednadžba" r:id="rId4" imgW="1549080" imgH="253800" progId="Equation.3">
                  <p:embed/>
                </p:oleObj>
              </mc:Choice>
              <mc:Fallback>
                <p:oleObj name="Jednadžba" r:id="rId4" imgW="1549080" imgH="253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0301" y="4054590"/>
                        <a:ext cx="3532187"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 name="TekstniOkvir 46"/>
          <p:cNvSpPr txBox="1"/>
          <p:nvPr/>
        </p:nvSpPr>
        <p:spPr>
          <a:xfrm>
            <a:off x="4572000" y="3786190"/>
            <a:ext cx="3929090" cy="1384995"/>
          </a:xfrm>
          <a:prstGeom prst="rect">
            <a:avLst/>
          </a:prstGeom>
          <a:noFill/>
        </p:spPr>
        <p:txBody>
          <a:bodyPr wrap="square" rtlCol="0">
            <a:spAutoFit/>
          </a:bodyPr>
          <a:lstStyle/>
          <a:p>
            <a:r>
              <a:rPr lang="hr-HR" sz="2800" b="1" dirty="0">
                <a:latin typeface="Times New Roman" pitchFamily="18" charset="0"/>
                <a:cs typeface="Times New Roman" pitchFamily="18" charset="0"/>
              </a:rPr>
              <a:t>Formula uključivanja - isključivanja</a:t>
            </a:r>
          </a:p>
          <a:p>
            <a:endParaRPr lang="hr-HR" sz="2800" dirty="0"/>
          </a:p>
        </p:txBody>
      </p:sp>
      <p:graphicFrame>
        <p:nvGraphicFramePr>
          <p:cNvPr id="48" name="Object 14"/>
          <p:cNvGraphicFramePr>
            <a:graphicFrameLocks noChangeAspect="1"/>
          </p:cNvGraphicFramePr>
          <p:nvPr/>
        </p:nvGraphicFramePr>
        <p:xfrm>
          <a:off x="428596" y="4857760"/>
          <a:ext cx="8384175" cy="571504"/>
        </p:xfrm>
        <a:graphic>
          <a:graphicData uri="http://schemas.openxmlformats.org/presentationml/2006/ole">
            <mc:AlternateContent xmlns:mc="http://schemas.openxmlformats.org/markup-compatibility/2006">
              <mc:Choice xmlns:v="urn:schemas-microsoft-com:vml" Requires="v">
                <p:oleObj name="Jednadžba" r:id="rId6" imgW="3683000" imgH="254000" progId="Equation.3">
                  <p:embed/>
                </p:oleObj>
              </mc:Choice>
              <mc:Fallback>
                <p:oleObj name="Jednadžba" r:id="rId6" imgW="3683000" imgH="2540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8596" y="4857760"/>
                        <a:ext cx="8384175"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21522368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a:buNone/>
            </a:pPr>
            <a:r>
              <a:rPr lang="hr-HR" dirty="0"/>
              <a:t>		</a:t>
            </a:r>
            <a:endParaRPr lang="hr-HR" sz="2800" dirty="0">
              <a:latin typeface="Times New Roman" pitchFamily="18" charset="0"/>
              <a:cs typeface="Times New Roman" pitchFamily="18" charset="0"/>
            </a:endParaRPr>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p:txBody>
      </p:sp>
      <p:sp>
        <p:nvSpPr>
          <p:cNvPr id="51" name="Rezervirano mjesto podnožja 50"/>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42" name="Pravokutnik 41"/>
              <p:cNvSpPr/>
              <p:nvPr/>
            </p:nvSpPr>
            <p:spPr>
              <a:xfrm>
                <a:off x="5012797" y="1142984"/>
                <a:ext cx="4100281" cy="2677656"/>
              </a:xfrm>
              <a:prstGeom prst="rect">
                <a:avLst/>
              </a:prstGeom>
            </p:spPr>
            <p:txBody>
              <a:bodyPr wrap="square">
                <a:spAutoFit/>
              </a:bodyPr>
              <a:lstStyle/>
              <a:p>
                <a:r>
                  <a:rPr lang="hr-HR" sz="2800" dirty="0">
                    <a:latin typeface="Times New Roman" pitchFamily="18" charset="0"/>
                    <a:cs typeface="Times New Roman" pitchFamily="18" charset="0"/>
                  </a:rPr>
                  <a:t>Ukupno brojeva djeljivih s 5: 99:5 = 19.8</a:t>
                </a:r>
                <a14:m>
                  <m:oMath xmlns:m="http://schemas.openxmlformats.org/officeDocument/2006/math">
                    <m:r>
                      <a:rPr lang="hr-HR" sz="2800">
                        <a:latin typeface="Cambria Math" panose="02040503050406030204" pitchFamily="18" charset="0"/>
                        <a:ea typeface="Cambria Math" panose="02040503050406030204" pitchFamily="18" charset="0"/>
                        <a:cs typeface="Times New Roman" pitchFamily="18" charset="0"/>
                      </a:rPr>
                      <m:t> </m:t>
                    </m:r>
                    <m:r>
                      <a:rPr lang="hr-HR" sz="2800" i="1">
                        <a:latin typeface="Cambria Math" panose="02040503050406030204" pitchFamily="18" charset="0"/>
                        <a:ea typeface="Cambria Math" panose="02040503050406030204" pitchFamily="18" charset="0"/>
                        <a:cs typeface="Times New Roman" pitchFamily="18" charset="0"/>
                      </a:rPr>
                      <m:t>≈19</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sa 7: 99:7 = 14.14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≈1</m:t>
                    </m:r>
                    <m:r>
                      <a:rPr lang="hr-HR" sz="2800" b="0" i="1" smtClean="0">
                        <a:latin typeface="Cambria Math" panose="02040503050406030204" pitchFamily="18" charset="0"/>
                        <a:ea typeface="Cambria Math" panose="02040503050406030204" pitchFamily="18" charset="0"/>
                        <a:cs typeface="Times New Roman" pitchFamily="18" charset="0"/>
                      </a:rPr>
                      <m:t>4</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i s 5 i sa 7: 99:35 = 2.83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m:t>
                    </m:r>
                    <m:r>
                      <a:rPr lang="hr-HR" sz="2800" b="0" i="1" smtClean="0">
                        <a:latin typeface="Cambria Math" panose="02040503050406030204" pitchFamily="18" charset="0"/>
                        <a:ea typeface="Cambria Math" panose="02040503050406030204" pitchFamily="18" charset="0"/>
                        <a:cs typeface="Times New Roman" pitchFamily="18" charset="0"/>
                      </a:rPr>
                      <m:t>2</m:t>
                    </m:r>
                  </m:oMath>
                </a14:m>
                <a:endParaRPr lang="hr-HR" sz="2800" dirty="0">
                  <a:latin typeface="Times New Roman" pitchFamily="18" charset="0"/>
                  <a:cs typeface="Times New Roman" pitchFamily="18" charset="0"/>
                </a:endParaRPr>
              </a:p>
            </p:txBody>
          </p:sp>
        </mc:Choice>
        <mc:Fallback xmlns="">
          <p:sp>
            <p:nvSpPr>
              <p:cNvPr id="42" name="Pravokutnik 41"/>
              <p:cNvSpPr>
                <a:spLocks noRot="1" noChangeAspect="1" noMove="1" noResize="1" noEditPoints="1" noAdjustHandles="1" noChangeArrowheads="1" noChangeShapeType="1" noTextEdit="1"/>
              </p:cNvSpPr>
              <p:nvPr/>
            </p:nvSpPr>
            <p:spPr>
              <a:xfrm>
                <a:off x="5012797" y="1142984"/>
                <a:ext cx="4100281" cy="2677656"/>
              </a:xfrm>
              <a:prstGeom prst="rect">
                <a:avLst/>
              </a:prstGeom>
              <a:blipFill rotWithShape="0">
                <a:blip r:embed="rId3"/>
                <a:stretch>
                  <a:fillRect l="-2972" t="-2273" r="-2377" b="-5227"/>
                </a:stretch>
              </a:blipFill>
            </p:spPr>
            <p:txBody>
              <a:bodyPr/>
              <a:lstStyle/>
              <a:p>
                <a:r>
                  <a:rPr lang="hr-HR">
                    <a:noFill/>
                  </a:rPr>
                  <a:t> </a:t>
                </a:r>
              </a:p>
            </p:txBody>
          </p:sp>
        </mc:Fallback>
      </mc:AlternateContent>
      <p:grpSp>
        <p:nvGrpSpPr>
          <p:cNvPr id="119" name="Grupa 48"/>
          <p:cNvGrpSpPr>
            <a:grpSpLocks/>
          </p:cNvGrpSpPr>
          <p:nvPr/>
        </p:nvGrpSpPr>
        <p:grpSpPr bwMode="auto">
          <a:xfrm>
            <a:off x="237031" y="1320310"/>
            <a:ext cx="4783484" cy="2500330"/>
            <a:chOff x="3000364" y="2857496"/>
            <a:chExt cx="5286412" cy="3143272"/>
          </a:xfrm>
        </p:grpSpPr>
        <p:sp>
          <p:nvSpPr>
            <p:cNvPr id="120" name="Pravokutnik 5"/>
            <p:cNvSpPr/>
            <p:nvPr/>
          </p:nvSpPr>
          <p:spPr>
            <a:xfrm>
              <a:off x="3000364" y="3858036"/>
              <a:ext cx="5286412" cy="21427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1" name="Pravokutnik 6"/>
            <p:cNvSpPr/>
            <p:nvPr/>
          </p:nvSpPr>
          <p:spPr>
            <a:xfrm>
              <a:off x="3143510" y="2857496"/>
              <a:ext cx="4713828" cy="2928102"/>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2" name="Elipsa 7"/>
            <p:cNvSpPr/>
            <p:nvPr/>
          </p:nvSpPr>
          <p:spPr>
            <a:xfrm>
              <a:off x="5285706" y="3072666"/>
              <a:ext cx="2287006" cy="228438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3" name="Elipsa 8"/>
            <p:cNvSpPr/>
            <p:nvPr/>
          </p:nvSpPr>
          <p:spPr>
            <a:xfrm>
              <a:off x="3787667" y="3142595"/>
              <a:ext cx="2355249" cy="2144526"/>
            </a:xfrm>
            <a:prstGeom prst="ellipse">
              <a:avLst/>
            </a:prstGeom>
            <a:solidFill>
              <a:srgbClr val="FF0000">
                <a:alpha val="72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4" name="TekstniOkvir 15"/>
            <p:cNvSpPr txBox="1">
              <a:spLocks noChangeArrowheads="1"/>
            </p:cNvSpPr>
            <p:nvPr/>
          </p:nvSpPr>
          <p:spPr bwMode="auto">
            <a:xfrm>
              <a:off x="3286656" y="3072666"/>
              <a:ext cx="499345" cy="516407"/>
            </a:xfrm>
            <a:prstGeom prst="rect">
              <a:avLst/>
            </a:prstGeom>
            <a:noFill/>
            <a:ln w="9525">
              <a:noFill/>
              <a:miter lim="800000"/>
              <a:headEnd/>
              <a:tailEnd/>
            </a:ln>
          </p:spPr>
          <p:txBody>
            <a:bodyPr>
              <a:spAutoFit/>
            </a:bodyPr>
            <a:lstStyle/>
            <a:p>
              <a:r>
                <a:rPr lang="hr-HR" sz="2000" b="1" dirty="0">
                  <a:latin typeface="Arial" charset="0"/>
                </a:rPr>
                <a:t>S</a:t>
              </a:r>
            </a:p>
          </p:txBody>
        </p:sp>
        <p:sp>
          <p:nvSpPr>
            <p:cNvPr id="125" name="TekstniOkvir 16"/>
            <p:cNvSpPr txBox="1">
              <a:spLocks noChangeArrowheads="1"/>
            </p:cNvSpPr>
            <p:nvPr/>
          </p:nvSpPr>
          <p:spPr bwMode="auto">
            <a:xfrm>
              <a:off x="4356921" y="3214319"/>
              <a:ext cx="501011" cy="516408"/>
            </a:xfrm>
            <a:prstGeom prst="rect">
              <a:avLst/>
            </a:prstGeom>
            <a:noFill/>
            <a:ln w="9525">
              <a:noFill/>
              <a:miter lim="800000"/>
              <a:headEnd/>
              <a:tailEnd/>
            </a:ln>
          </p:spPr>
          <p:txBody>
            <a:bodyPr>
              <a:spAutoFit/>
            </a:bodyPr>
            <a:lstStyle/>
            <a:p>
              <a:r>
                <a:rPr lang="hr-HR" b="1">
                  <a:latin typeface="Arial" charset="0"/>
                </a:rPr>
                <a:t>A</a:t>
              </a:r>
            </a:p>
          </p:txBody>
        </p:sp>
        <p:sp>
          <p:nvSpPr>
            <p:cNvPr id="126" name="TekstniOkvir 17"/>
            <p:cNvSpPr txBox="1">
              <a:spLocks noChangeArrowheads="1"/>
            </p:cNvSpPr>
            <p:nvPr/>
          </p:nvSpPr>
          <p:spPr bwMode="auto">
            <a:xfrm>
              <a:off x="6500781" y="3110321"/>
              <a:ext cx="499346" cy="516407"/>
            </a:xfrm>
            <a:prstGeom prst="rect">
              <a:avLst/>
            </a:prstGeom>
            <a:noFill/>
            <a:ln w="9525">
              <a:noFill/>
              <a:miter lim="800000"/>
              <a:headEnd/>
              <a:tailEnd/>
            </a:ln>
          </p:spPr>
          <p:txBody>
            <a:bodyPr>
              <a:spAutoFit/>
            </a:bodyPr>
            <a:lstStyle/>
            <a:p>
              <a:r>
                <a:rPr lang="hr-HR" b="1">
                  <a:latin typeface="Arial" charset="0"/>
                </a:rPr>
                <a:t>B</a:t>
              </a:r>
            </a:p>
          </p:txBody>
        </p:sp>
        <p:sp>
          <p:nvSpPr>
            <p:cNvPr id="127" name="TekstniOkvir 18"/>
            <p:cNvSpPr txBox="1">
              <a:spLocks noChangeArrowheads="1"/>
            </p:cNvSpPr>
            <p:nvPr/>
          </p:nvSpPr>
          <p:spPr bwMode="auto">
            <a:xfrm>
              <a:off x="4857932" y="3429489"/>
              <a:ext cx="499346" cy="414202"/>
            </a:xfrm>
            <a:prstGeom prst="rect">
              <a:avLst/>
            </a:prstGeom>
            <a:noFill/>
            <a:ln w="9525">
              <a:noFill/>
              <a:miter lim="800000"/>
              <a:headEnd/>
              <a:tailEnd/>
            </a:ln>
          </p:spPr>
          <p:txBody>
            <a:bodyPr>
              <a:spAutoFit/>
            </a:bodyPr>
            <a:lstStyle/>
            <a:p>
              <a:r>
                <a:rPr lang="hr-HR" sz="1800">
                  <a:latin typeface="Arial" charset="0"/>
                </a:rPr>
                <a:t>5</a:t>
              </a:r>
            </a:p>
          </p:txBody>
        </p:sp>
        <p:sp>
          <p:nvSpPr>
            <p:cNvPr id="128" name="TekstniOkvir 19"/>
            <p:cNvSpPr txBox="1">
              <a:spLocks noChangeArrowheads="1"/>
            </p:cNvSpPr>
            <p:nvPr/>
          </p:nvSpPr>
          <p:spPr bwMode="auto">
            <a:xfrm>
              <a:off x="4643213" y="3845484"/>
              <a:ext cx="501011" cy="414202"/>
            </a:xfrm>
            <a:prstGeom prst="rect">
              <a:avLst/>
            </a:prstGeom>
            <a:noFill/>
            <a:ln w="9525">
              <a:noFill/>
              <a:miter lim="800000"/>
              <a:headEnd/>
              <a:tailEnd/>
            </a:ln>
          </p:spPr>
          <p:txBody>
            <a:bodyPr>
              <a:spAutoFit/>
            </a:bodyPr>
            <a:lstStyle/>
            <a:p>
              <a:r>
                <a:rPr lang="hr-HR" sz="1800">
                  <a:latin typeface="Arial" charset="0"/>
                </a:rPr>
                <a:t>10</a:t>
              </a:r>
            </a:p>
          </p:txBody>
        </p:sp>
        <p:sp>
          <p:nvSpPr>
            <p:cNvPr id="129" name="TekstniOkvir 20"/>
            <p:cNvSpPr txBox="1">
              <a:spLocks noChangeArrowheads="1"/>
            </p:cNvSpPr>
            <p:nvPr/>
          </p:nvSpPr>
          <p:spPr bwMode="auto">
            <a:xfrm>
              <a:off x="4428494" y="4261479"/>
              <a:ext cx="501011" cy="414202"/>
            </a:xfrm>
            <a:prstGeom prst="rect">
              <a:avLst/>
            </a:prstGeom>
            <a:noFill/>
            <a:ln w="9525">
              <a:noFill/>
              <a:miter lim="800000"/>
              <a:headEnd/>
              <a:tailEnd/>
            </a:ln>
          </p:spPr>
          <p:txBody>
            <a:bodyPr>
              <a:spAutoFit/>
            </a:bodyPr>
            <a:lstStyle/>
            <a:p>
              <a:r>
                <a:rPr lang="hr-HR" sz="1800">
                  <a:latin typeface="Arial" charset="0"/>
                </a:rPr>
                <a:t>20</a:t>
              </a:r>
            </a:p>
          </p:txBody>
        </p:sp>
        <p:sp>
          <p:nvSpPr>
            <p:cNvPr id="130" name="TekstniOkvir 21"/>
            <p:cNvSpPr txBox="1">
              <a:spLocks noChangeArrowheads="1"/>
            </p:cNvSpPr>
            <p:nvPr/>
          </p:nvSpPr>
          <p:spPr bwMode="auto">
            <a:xfrm>
              <a:off x="4215440" y="4679267"/>
              <a:ext cx="499346" cy="414202"/>
            </a:xfrm>
            <a:prstGeom prst="rect">
              <a:avLst/>
            </a:prstGeom>
            <a:noFill/>
            <a:ln w="9525">
              <a:noFill/>
              <a:miter lim="800000"/>
              <a:headEnd/>
              <a:tailEnd/>
            </a:ln>
          </p:spPr>
          <p:txBody>
            <a:bodyPr>
              <a:spAutoFit/>
            </a:bodyPr>
            <a:lstStyle/>
            <a:p>
              <a:r>
                <a:rPr lang="hr-HR" sz="1800">
                  <a:latin typeface="Arial" charset="0"/>
                </a:rPr>
                <a:t>30</a:t>
              </a:r>
            </a:p>
          </p:txBody>
        </p:sp>
        <p:sp>
          <p:nvSpPr>
            <p:cNvPr id="131" name="TekstniOkvir 22"/>
            <p:cNvSpPr txBox="1">
              <a:spLocks noChangeArrowheads="1"/>
            </p:cNvSpPr>
            <p:nvPr/>
          </p:nvSpPr>
          <p:spPr bwMode="auto">
            <a:xfrm>
              <a:off x="4786359" y="4786852"/>
              <a:ext cx="857211" cy="414202"/>
            </a:xfrm>
            <a:prstGeom prst="rect">
              <a:avLst/>
            </a:prstGeom>
            <a:noFill/>
            <a:ln w="9525">
              <a:noFill/>
              <a:miter lim="800000"/>
              <a:headEnd/>
              <a:tailEnd/>
            </a:ln>
          </p:spPr>
          <p:txBody>
            <a:bodyPr>
              <a:spAutoFit/>
            </a:bodyPr>
            <a:lstStyle/>
            <a:p>
              <a:r>
                <a:rPr lang="hr-HR" sz="1800">
                  <a:latin typeface="Arial" charset="0"/>
                </a:rPr>
                <a:t>40…</a:t>
              </a:r>
            </a:p>
          </p:txBody>
        </p:sp>
        <p:sp>
          <p:nvSpPr>
            <p:cNvPr id="132" name="TekstniOkvir 23"/>
            <p:cNvSpPr txBox="1">
              <a:spLocks noChangeArrowheads="1"/>
            </p:cNvSpPr>
            <p:nvPr/>
          </p:nvSpPr>
          <p:spPr bwMode="auto">
            <a:xfrm>
              <a:off x="5500424" y="4430029"/>
              <a:ext cx="501011" cy="414201"/>
            </a:xfrm>
            <a:prstGeom prst="rect">
              <a:avLst/>
            </a:prstGeom>
            <a:noFill/>
            <a:ln w="9525">
              <a:noFill/>
              <a:miter lim="800000"/>
              <a:headEnd/>
              <a:tailEnd/>
            </a:ln>
          </p:spPr>
          <p:txBody>
            <a:bodyPr>
              <a:spAutoFit/>
            </a:bodyPr>
            <a:lstStyle/>
            <a:p>
              <a:r>
                <a:rPr lang="hr-HR" sz="1800">
                  <a:latin typeface="Arial" charset="0"/>
                </a:rPr>
                <a:t>70</a:t>
              </a:r>
            </a:p>
          </p:txBody>
        </p:sp>
        <p:sp>
          <p:nvSpPr>
            <p:cNvPr id="133" name="TekstniOkvir 24"/>
            <p:cNvSpPr txBox="1">
              <a:spLocks noChangeArrowheads="1"/>
            </p:cNvSpPr>
            <p:nvPr/>
          </p:nvSpPr>
          <p:spPr bwMode="auto">
            <a:xfrm>
              <a:off x="6214489" y="4071412"/>
              <a:ext cx="501011" cy="414202"/>
            </a:xfrm>
            <a:prstGeom prst="rect">
              <a:avLst/>
            </a:prstGeom>
            <a:noFill/>
            <a:ln w="9525">
              <a:noFill/>
              <a:miter lim="800000"/>
              <a:headEnd/>
              <a:tailEnd/>
            </a:ln>
          </p:spPr>
          <p:txBody>
            <a:bodyPr>
              <a:spAutoFit/>
            </a:bodyPr>
            <a:lstStyle/>
            <a:p>
              <a:r>
                <a:rPr lang="hr-HR" sz="1800">
                  <a:latin typeface="Arial" charset="0"/>
                </a:rPr>
                <a:t>28</a:t>
              </a:r>
            </a:p>
          </p:txBody>
        </p:sp>
        <p:sp>
          <p:nvSpPr>
            <p:cNvPr id="134" name="TekstniOkvir 25"/>
            <p:cNvSpPr txBox="1">
              <a:spLocks noChangeArrowheads="1"/>
            </p:cNvSpPr>
            <p:nvPr/>
          </p:nvSpPr>
          <p:spPr bwMode="auto">
            <a:xfrm>
              <a:off x="6930219" y="3917207"/>
              <a:ext cx="499346" cy="414202"/>
            </a:xfrm>
            <a:prstGeom prst="rect">
              <a:avLst/>
            </a:prstGeom>
            <a:noFill/>
            <a:ln w="9525">
              <a:noFill/>
              <a:miter lim="800000"/>
              <a:headEnd/>
              <a:tailEnd/>
            </a:ln>
          </p:spPr>
          <p:txBody>
            <a:bodyPr>
              <a:spAutoFit/>
            </a:bodyPr>
            <a:lstStyle/>
            <a:p>
              <a:r>
                <a:rPr lang="hr-HR" sz="1800">
                  <a:latin typeface="Arial" charset="0"/>
                </a:rPr>
                <a:t>21</a:t>
              </a:r>
            </a:p>
          </p:txBody>
        </p:sp>
        <p:sp>
          <p:nvSpPr>
            <p:cNvPr id="135" name="TekstniOkvir 26"/>
            <p:cNvSpPr txBox="1">
              <a:spLocks noChangeArrowheads="1"/>
            </p:cNvSpPr>
            <p:nvPr/>
          </p:nvSpPr>
          <p:spPr bwMode="auto">
            <a:xfrm>
              <a:off x="6715500" y="4415684"/>
              <a:ext cx="499346" cy="414202"/>
            </a:xfrm>
            <a:prstGeom prst="rect">
              <a:avLst/>
            </a:prstGeom>
            <a:noFill/>
            <a:ln w="9525">
              <a:noFill/>
              <a:miter lim="800000"/>
              <a:headEnd/>
              <a:tailEnd/>
            </a:ln>
          </p:spPr>
          <p:txBody>
            <a:bodyPr>
              <a:spAutoFit/>
            </a:bodyPr>
            <a:lstStyle/>
            <a:p>
              <a:r>
                <a:rPr lang="hr-HR" sz="1800">
                  <a:latin typeface="Arial" charset="0"/>
                </a:rPr>
                <a:t>42</a:t>
              </a:r>
            </a:p>
          </p:txBody>
        </p:sp>
        <p:sp>
          <p:nvSpPr>
            <p:cNvPr id="136" name="TekstniOkvir 27"/>
            <p:cNvSpPr txBox="1">
              <a:spLocks noChangeArrowheads="1"/>
            </p:cNvSpPr>
            <p:nvPr/>
          </p:nvSpPr>
          <p:spPr bwMode="auto">
            <a:xfrm>
              <a:off x="6169154" y="4526856"/>
              <a:ext cx="715731" cy="414201"/>
            </a:xfrm>
            <a:prstGeom prst="rect">
              <a:avLst/>
            </a:prstGeom>
            <a:noFill/>
            <a:ln w="9525">
              <a:noFill/>
              <a:miter lim="800000"/>
              <a:headEnd/>
              <a:tailEnd/>
            </a:ln>
          </p:spPr>
          <p:txBody>
            <a:bodyPr>
              <a:spAutoFit/>
            </a:bodyPr>
            <a:lstStyle/>
            <a:p>
              <a:r>
                <a:rPr lang="hr-HR" sz="1800" dirty="0">
                  <a:latin typeface="Arial" charset="0"/>
                </a:rPr>
                <a:t>49…</a:t>
              </a:r>
            </a:p>
          </p:txBody>
        </p:sp>
        <p:sp>
          <p:nvSpPr>
            <p:cNvPr id="137" name="TekstniOkvir 29"/>
            <p:cNvSpPr txBox="1">
              <a:spLocks noChangeArrowheads="1"/>
            </p:cNvSpPr>
            <p:nvPr/>
          </p:nvSpPr>
          <p:spPr bwMode="auto">
            <a:xfrm>
              <a:off x="6001435" y="3201768"/>
              <a:ext cx="499346" cy="414202"/>
            </a:xfrm>
            <a:prstGeom prst="rect">
              <a:avLst/>
            </a:prstGeom>
            <a:noFill/>
            <a:ln w="9525">
              <a:noFill/>
              <a:miter lim="800000"/>
              <a:headEnd/>
              <a:tailEnd/>
            </a:ln>
          </p:spPr>
          <p:txBody>
            <a:bodyPr>
              <a:spAutoFit/>
            </a:bodyPr>
            <a:lstStyle/>
            <a:p>
              <a:r>
                <a:rPr lang="hr-HR" sz="1800">
                  <a:latin typeface="Arial" charset="0"/>
                </a:rPr>
                <a:t>7</a:t>
              </a:r>
            </a:p>
          </p:txBody>
        </p:sp>
        <p:sp>
          <p:nvSpPr>
            <p:cNvPr id="138" name="TekstniOkvir 30"/>
            <p:cNvSpPr txBox="1">
              <a:spLocks noChangeArrowheads="1"/>
            </p:cNvSpPr>
            <p:nvPr/>
          </p:nvSpPr>
          <p:spPr bwMode="auto">
            <a:xfrm>
              <a:off x="6500781" y="3486868"/>
              <a:ext cx="499346" cy="414201"/>
            </a:xfrm>
            <a:prstGeom prst="rect">
              <a:avLst/>
            </a:prstGeom>
            <a:noFill/>
            <a:ln w="9525">
              <a:noFill/>
              <a:miter lim="800000"/>
              <a:headEnd/>
              <a:tailEnd/>
            </a:ln>
          </p:spPr>
          <p:txBody>
            <a:bodyPr>
              <a:spAutoFit/>
            </a:bodyPr>
            <a:lstStyle/>
            <a:p>
              <a:r>
                <a:rPr lang="hr-HR" sz="1800">
                  <a:latin typeface="Arial" charset="0"/>
                </a:rPr>
                <a:t>14</a:t>
              </a:r>
            </a:p>
          </p:txBody>
        </p:sp>
        <p:sp>
          <p:nvSpPr>
            <p:cNvPr id="139" name="TekstniOkvir 31"/>
            <p:cNvSpPr txBox="1">
              <a:spLocks noChangeArrowheads="1"/>
            </p:cNvSpPr>
            <p:nvPr/>
          </p:nvSpPr>
          <p:spPr bwMode="auto">
            <a:xfrm>
              <a:off x="3857575" y="4058861"/>
              <a:ext cx="499346" cy="414201"/>
            </a:xfrm>
            <a:prstGeom prst="rect">
              <a:avLst/>
            </a:prstGeom>
            <a:noFill/>
            <a:ln w="9525">
              <a:noFill/>
              <a:miter lim="800000"/>
              <a:headEnd/>
              <a:tailEnd/>
            </a:ln>
          </p:spPr>
          <p:txBody>
            <a:bodyPr>
              <a:spAutoFit/>
            </a:bodyPr>
            <a:lstStyle/>
            <a:p>
              <a:r>
                <a:rPr lang="hr-HR" sz="1800">
                  <a:latin typeface="Arial" charset="0"/>
                </a:rPr>
                <a:t>15</a:t>
              </a:r>
            </a:p>
          </p:txBody>
        </p:sp>
        <p:sp>
          <p:nvSpPr>
            <p:cNvPr id="140" name="TekstniOkvir 32"/>
            <p:cNvSpPr txBox="1">
              <a:spLocks noChangeArrowheads="1"/>
            </p:cNvSpPr>
            <p:nvPr/>
          </p:nvSpPr>
          <p:spPr bwMode="auto">
            <a:xfrm>
              <a:off x="4857932" y="4430029"/>
              <a:ext cx="499346" cy="414201"/>
            </a:xfrm>
            <a:prstGeom prst="rect">
              <a:avLst/>
            </a:prstGeom>
            <a:noFill/>
            <a:ln w="9525">
              <a:noFill/>
              <a:miter lim="800000"/>
              <a:headEnd/>
              <a:tailEnd/>
            </a:ln>
          </p:spPr>
          <p:txBody>
            <a:bodyPr>
              <a:spAutoFit/>
            </a:bodyPr>
            <a:lstStyle/>
            <a:p>
              <a:r>
                <a:rPr lang="hr-HR" sz="1800">
                  <a:latin typeface="Arial" charset="0"/>
                </a:rPr>
                <a:t>25</a:t>
              </a:r>
            </a:p>
          </p:txBody>
        </p:sp>
        <p:sp>
          <p:nvSpPr>
            <p:cNvPr id="141" name="TekstniOkvir 33"/>
            <p:cNvSpPr txBox="1">
              <a:spLocks noChangeArrowheads="1"/>
            </p:cNvSpPr>
            <p:nvPr/>
          </p:nvSpPr>
          <p:spPr bwMode="auto">
            <a:xfrm>
              <a:off x="5500424" y="3630314"/>
              <a:ext cx="501011" cy="414202"/>
            </a:xfrm>
            <a:prstGeom prst="rect">
              <a:avLst/>
            </a:prstGeom>
            <a:noFill/>
            <a:ln w="9525">
              <a:noFill/>
              <a:miter lim="800000"/>
              <a:headEnd/>
              <a:tailEnd/>
            </a:ln>
          </p:spPr>
          <p:txBody>
            <a:bodyPr>
              <a:spAutoFit/>
            </a:bodyPr>
            <a:lstStyle/>
            <a:p>
              <a:r>
                <a:rPr lang="hr-HR" sz="1800" dirty="0">
                  <a:latin typeface="Arial" charset="0"/>
                </a:rPr>
                <a:t>35</a:t>
              </a:r>
            </a:p>
          </p:txBody>
        </p:sp>
        <p:sp>
          <p:nvSpPr>
            <p:cNvPr id="142" name="TekstniOkvir 34"/>
            <p:cNvSpPr txBox="1">
              <a:spLocks noChangeArrowheads="1"/>
            </p:cNvSpPr>
            <p:nvPr/>
          </p:nvSpPr>
          <p:spPr bwMode="auto">
            <a:xfrm>
              <a:off x="7458664" y="3329533"/>
              <a:ext cx="499345" cy="414202"/>
            </a:xfrm>
            <a:prstGeom prst="rect">
              <a:avLst/>
            </a:prstGeom>
            <a:noFill/>
            <a:ln w="9525">
              <a:noFill/>
              <a:miter lim="800000"/>
              <a:headEnd/>
              <a:tailEnd/>
            </a:ln>
          </p:spPr>
          <p:txBody>
            <a:bodyPr>
              <a:spAutoFit/>
            </a:bodyPr>
            <a:lstStyle/>
            <a:p>
              <a:r>
                <a:rPr lang="hr-HR" sz="1800" dirty="0">
                  <a:latin typeface="Arial" charset="0"/>
                </a:rPr>
                <a:t>2</a:t>
              </a:r>
            </a:p>
          </p:txBody>
        </p:sp>
        <p:sp>
          <p:nvSpPr>
            <p:cNvPr id="143" name="TekstniOkvir 35"/>
            <p:cNvSpPr txBox="1">
              <a:spLocks noChangeArrowheads="1"/>
            </p:cNvSpPr>
            <p:nvPr/>
          </p:nvSpPr>
          <p:spPr bwMode="auto">
            <a:xfrm>
              <a:off x="3241321" y="3699807"/>
              <a:ext cx="499345" cy="464303"/>
            </a:xfrm>
            <a:prstGeom prst="rect">
              <a:avLst/>
            </a:prstGeom>
            <a:noFill/>
            <a:ln w="9525">
              <a:noFill/>
              <a:miter lim="800000"/>
              <a:headEnd/>
              <a:tailEnd/>
            </a:ln>
          </p:spPr>
          <p:txBody>
            <a:bodyPr>
              <a:spAutoFit/>
            </a:bodyPr>
            <a:lstStyle/>
            <a:p>
              <a:r>
                <a:rPr lang="hr-HR" sz="1800" dirty="0">
                  <a:latin typeface="Arial" charset="0"/>
                </a:rPr>
                <a:t>33</a:t>
              </a:r>
            </a:p>
          </p:txBody>
        </p:sp>
        <p:sp>
          <p:nvSpPr>
            <p:cNvPr id="144" name="TekstniOkvir 36"/>
            <p:cNvSpPr txBox="1">
              <a:spLocks noChangeArrowheads="1"/>
            </p:cNvSpPr>
            <p:nvPr/>
          </p:nvSpPr>
          <p:spPr bwMode="auto">
            <a:xfrm>
              <a:off x="3215083" y="4715129"/>
              <a:ext cx="499346" cy="414201"/>
            </a:xfrm>
            <a:prstGeom prst="rect">
              <a:avLst/>
            </a:prstGeom>
            <a:noFill/>
            <a:ln w="9525">
              <a:noFill/>
              <a:miter lim="800000"/>
              <a:headEnd/>
              <a:tailEnd/>
            </a:ln>
          </p:spPr>
          <p:txBody>
            <a:bodyPr>
              <a:spAutoFit/>
            </a:bodyPr>
            <a:lstStyle/>
            <a:p>
              <a:r>
                <a:rPr lang="hr-HR" sz="1800">
                  <a:latin typeface="Arial" charset="0"/>
                </a:rPr>
                <a:t>4</a:t>
              </a:r>
            </a:p>
          </p:txBody>
        </p:sp>
        <p:sp>
          <p:nvSpPr>
            <p:cNvPr id="145" name="TekstniOkvir 37"/>
            <p:cNvSpPr txBox="1">
              <a:spLocks noChangeArrowheads="1"/>
            </p:cNvSpPr>
            <p:nvPr/>
          </p:nvSpPr>
          <p:spPr bwMode="auto">
            <a:xfrm>
              <a:off x="3215083" y="5287122"/>
              <a:ext cx="499346" cy="414201"/>
            </a:xfrm>
            <a:prstGeom prst="rect">
              <a:avLst/>
            </a:prstGeom>
            <a:noFill/>
            <a:ln w="9525">
              <a:noFill/>
              <a:miter lim="800000"/>
              <a:headEnd/>
              <a:tailEnd/>
            </a:ln>
          </p:spPr>
          <p:txBody>
            <a:bodyPr>
              <a:spAutoFit/>
            </a:bodyPr>
            <a:lstStyle/>
            <a:p>
              <a:r>
                <a:rPr lang="hr-HR" sz="1800">
                  <a:latin typeface="Arial" charset="0"/>
                </a:rPr>
                <a:t>6</a:t>
              </a:r>
            </a:p>
          </p:txBody>
        </p:sp>
        <p:sp>
          <p:nvSpPr>
            <p:cNvPr id="146" name="TekstniOkvir 38"/>
            <p:cNvSpPr txBox="1">
              <a:spLocks noChangeArrowheads="1"/>
            </p:cNvSpPr>
            <p:nvPr/>
          </p:nvSpPr>
          <p:spPr bwMode="auto">
            <a:xfrm>
              <a:off x="3786002" y="5287122"/>
              <a:ext cx="501011" cy="414201"/>
            </a:xfrm>
            <a:prstGeom prst="rect">
              <a:avLst/>
            </a:prstGeom>
            <a:noFill/>
            <a:ln w="9525">
              <a:noFill/>
              <a:miter lim="800000"/>
              <a:headEnd/>
              <a:tailEnd/>
            </a:ln>
          </p:spPr>
          <p:txBody>
            <a:bodyPr>
              <a:spAutoFit/>
            </a:bodyPr>
            <a:lstStyle/>
            <a:p>
              <a:r>
                <a:rPr lang="hr-HR" sz="1800">
                  <a:latin typeface="Arial" charset="0"/>
                </a:rPr>
                <a:t>8</a:t>
              </a:r>
            </a:p>
          </p:txBody>
        </p:sp>
        <p:sp>
          <p:nvSpPr>
            <p:cNvPr id="147" name="TekstniOkvir 39"/>
            <p:cNvSpPr txBox="1">
              <a:spLocks noChangeArrowheads="1"/>
            </p:cNvSpPr>
            <p:nvPr/>
          </p:nvSpPr>
          <p:spPr bwMode="auto">
            <a:xfrm>
              <a:off x="4356921" y="5287122"/>
              <a:ext cx="501011" cy="464303"/>
            </a:xfrm>
            <a:prstGeom prst="rect">
              <a:avLst/>
            </a:prstGeom>
            <a:noFill/>
            <a:ln w="9525">
              <a:noFill/>
              <a:miter lim="800000"/>
              <a:headEnd/>
              <a:tailEnd/>
            </a:ln>
          </p:spPr>
          <p:txBody>
            <a:bodyPr>
              <a:spAutoFit/>
            </a:bodyPr>
            <a:lstStyle/>
            <a:p>
              <a:r>
                <a:rPr lang="hr-HR" dirty="0">
                  <a:latin typeface="Arial" charset="0"/>
                </a:rPr>
                <a:t>23</a:t>
              </a:r>
              <a:endParaRPr lang="hr-HR" sz="1800" dirty="0">
                <a:latin typeface="Arial" charset="0"/>
              </a:endParaRPr>
            </a:p>
          </p:txBody>
        </p:sp>
        <p:sp>
          <p:nvSpPr>
            <p:cNvPr id="148" name="TekstniOkvir 40"/>
            <p:cNvSpPr txBox="1">
              <a:spLocks noChangeArrowheads="1"/>
            </p:cNvSpPr>
            <p:nvPr/>
          </p:nvSpPr>
          <p:spPr bwMode="auto">
            <a:xfrm>
              <a:off x="4929505" y="5287122"/>
              <a:ext cx="499346" cy="414201"/>
            </a:xfrm>
            <a:prstGeom prst="rect">
              <a:avLst/>
            </a:prstGeom>
            <a:noFill/>
            <a:ln w="9525">
              <a:noFill/>
              <a:miter lim="800000"/>
              <a:headEnd/>
              <a:tailEnd/>
            </a:ln>
          </p:spPr>
          <p:txBody>
            <a:bodyPr>
              <a:spAutoFit/>
            </a:bodyPr>
            <a:lstStyle/>
            <a:p>
              <a:r>
                <a:rPr lang="hr-HR" sz="1800">
                  <a:latin typeface="Arial" charset="0"/>
                </a:rPr>
                <a:t>11</a:t>
              </a:r>
            </a:p>
          </p:txBody>
        </p:sp>
        <p:sp>
          <p:nvSpPr>
            <p:cNvPr id="149" name="TekstniOkvir 41"/>
            <p:cNvSpPr txBox="1">
              <a:spLocks noChangeArrowheads="1"/>
            </p:cNvSpPr>
            <p:nvPr/>
          </p:nvSpPr>
          <p:spPr bwMode="auto">
            <a:xfrm>
              <a:off x="5539480" y="5287122"/>
              <a:ext cx="501011" cy="464303"/>
            </a:xfrm>
            <a:prstGeom prst="rect">
              <a:avLst/>
            </a:prstGeom>
            <a:noFill/>
            <a:ln w="9525">
              <a:noFill/>
              <a:miter lim="800000"/>
              <a:headEnd/>
              <a:tailEnd/>
            </a:ln>
          </p:spPr>
          <p:txBody>
            <a:bodyPr>
              <a:spAutoFit/>
            </a:bodyPr>
            <a:lstStyle/>
            <a:p>
              <a:r>
                <a:rPr lang="hr-HR" dirty="0">
                  <a:latin typeface="Arial" charset="0"/>
                </a:rPr>
                <a:t>87</a:t>
              </a:r>
              <a:endParaRPr lang="hr-HR" sz="1800" dirty="0">
                <a:latin typeface="Arial" charset="0"/>
              </a:endParaRPr>
            </a:p>
          </p:txBody>
        </p:sp>
        <p:sp>
          <p:nvSpPr>
            <p:cNvPr id="150" name="TekstniOkvir 42"/>
            <p:cNvSpPr txBox="1">
              <a:spLocks noChangeArrowheads="1"/>
            </p:cNvSpPr>
            <p:nvPr/>
          </p:nvSpPr>
          <p:spPr bwMode="auto">
            <a:xfrm>
              <a:off x="3162370" y="4185273"/>
              <a:ext cx="499345" cy="414202"/>
            </a:xfrm>
            <a:prstGeom prst="rect">
              <a:avLst/>
            </a:prstGeom>
            <a:noFill/>
            <a:ln w="9525">
              <a:noFill/>
              <a:miter lim="800000"/>
              <a:headEnd/>
              <a:tailEnd/>
            </a:ln>
          </p:spPr>
          <p:txBody>
            <a:bodyPr>
              <a:spAutoFit/>
            </a:bodyPr>
            <a:lstStyle/>
            <a:p>
              <a:r>
                <a:rPr lang="hr-HR" sz="1800" dirty="0">
                  <a:latin typeface="Arial" charset="0"/>
                </a:rPr>
                <a:t>13</a:t>
              </a:r>
            </a:p>
          </p:txBody>
        </p:sp>
        <p:sp>
          <p:nvSpPr>
            <p:cNvPr id="151" name="TekstniOkvir 43"/>
            <p:cNvSpPr txBox="1">
              <a:spLocks noChangeArrowheads="1"/>
            </p:cNvSpPr>
            <p:nvPr/>
          </p:nvSpPr>
          <p:spPr bwMode="auto">
            <a:xfrm>
              <a:off x="6701791" y="5274093"/>
              <a:ext cx="499345" cy="464303"/>
            </a:xfrm>
            <a:prstGeom prst="rect">
              <a:avLst/>
            </a:prstGeom>
            <a:noFill/>
            <a:ln w="9525">
              <a:noFill/>
              <a:miter lim="800000"/>
              <a:headEnd/>
              <a:tailEnd/>
            </a:ln>
          </p:spPr>
          <p:txBody>
            <a:bodyPr>
              <a:spAutoFit/>
            </a:bodyPr>
            <a:lstStyle/>
            <a:p>
              <a:r>
                <a:rPr lang="hr-HR" dirty="0">
                  <a:latin typeface="Arial" charset="0"/>
                </a:rPr>
                <a:t>99</a:t>
              </a:r>
              <a:endParaRPr lang="hr-HR" sz="1800" dirty="0">
                <a:latin typeface="Arial" charset="0"/>
              </a:endParaRPr>
            </a:p>
          </p:txBody>
        </p:sp>
        <p:sp>
          <p:nvSpPr>
            <p:cNvPr id="152" name="TekstniOkvir 44"/>
            <p:cNvSpPr txBox="1">
              <a:spLocks noChangeArrowheads="1"/>
            </p:cNvSpPr>
            <p:nvPr/>
          </p:nvSpPr>
          <p:spPr bwMode="auto">
            <a:xfrm>
              <a:off x="7248136" y="5357052"/>
              <a:ext cx="501011" cy="414202"/>
            </a:xfrm>
            <a:prstGeom prst="rect">
              <a:avLst/>
            </a:prstGeom>
            <a:noFill/>
            <a:ln w="9525">
              <a:noFill/>
              <a:miter lim="800000"/>
              <a:headEnd/>
              <a:tailEnd/>
            </a:ln>
          </p:spPr>
          <p:txBody>
            <a:bodyPr>
              <a:spAutoFit/>
            </a:bodyPr>
            <a:lstStyle/>
            <a:p>
              <a:r>
                <a:rPr lang="hr-HR" sz="1800">
                  <a:latin typeface="Arial" charset="0"/>
                </a:rPr>
                <a:t>17</a:t>
              </a:r>
            </a:p>
          </p:txBody>
        </p:sp>
        <p:sp>
          <p:nvSpPr>
            <p:cNvPr id="153" name="TekstniOkvir 45"/>
            <p:cNvSpPr txBox="1">
              <a:spLocks noChangeArrowheads="1"/>
            </p:cNvSpPr>
            <p:nvPr/>
          </p:nvSpPr>
          <p:spPr bwMode="auto">
            <a:xfrm>
              <a:off x="7357992" y="4858575"/>
              <a:ext cx="499346" cy="414202"/>
            </a:xfrm>
            <a:prstGeom prst="rect">
              <a:avLst/>
            </a:prstGeom>
            <a:noFill/>
            <a:ln w="9525">
              <a:noFill/>
              <a:miter lim="800000"/>
              <a:headEnd/>
              <a:tailEnd/>
            </a:ln>
          </p:spPr>
          <p:txBody>
            <a:bodyPr>
              <a:spAutoFit/>
            </a:bodyPr>
            <a:lstStyle/>
            <a:p>
              <a:r>
                <a:rPr lang="hr-HR" sz="1800" dirty="0">
                  <a:latin typeface="Arial" charset="0"/>
                </a:rPr>
                <a:t>18</a:t>
              </a:r>
            </a:p>
          </p:txBody>
        </p:sp>
        <p:sp>
          <p:nvSpPr>
            <p:cNvPr id="154" name="TekstniOkvir 46"/>
            <p:cNvSpPr txBox="1">
              <a:spLocks noChangeArrowheads="1"/>
            </p:cNvSpPr>
            <p:nvPr/>
          </p:nvSpPr>
          <p:spPr bwMode="auto">
            <a:xfrm>
              <a:off x="7143273" y="3072666"/>
              <a:ext cx="714065" cy="464303"/>
            </a:xfrm>
            <a:prstGeom prst="rect">
              <a:avLst/>
            </a:prstGeom>
            <a:noFill/>
            <a:ln w="9525">
              <a:noFill/>
              <a:miter lim="800000"/>
              <a:headEnd/>
              <a:tailEnd/>
            </a:ln>
          </p:spPr>
          <p:txBody>
            <a:bodyPr>
              <a:spAutoFit/>
            </a:bodyPr>
            <a:lstStyle/>
            <a:p>
              <a:r>
                <a:rPr lang="hr-HR" sz="1800" dirty="0">
                  <a:latin typeface="Arial" charset="0"/>
                </a:rPr>
                <a:t>19</a:t>
              </a:r>
            </a:p>
          </p:txBody>
        </p:sp>
        <p:sp>
          <p:nvSpPr>
            <p:cNvPr id="155" name="TekstniOkvir 47"/>
            <p:cNvSpPr txBox="1">
              <a:spLocks noChangeArrowheads="1"/>
            </p:cNvSpPr>
            <p:nvPr/>
          </p:nvSpPr>
          <p:spPr bwMode="auto">
            <a:xfrm>
              <a:off x="3714429" y="2988391"/>
              <a:ext cx="501011" cy="414202"/>
            </a:xfrm>
            <a:prstGeom prst="rect">
              <a:avLst/>
            </a:prstGeom>
            <a:noFill/>
            <a:ln w="9525">
              <a:noFill/>
              <a:miter lim="800000"/>
              <a:headEnd/>
              <a:tailEnd/>
            </a:ln>
          </p:spPr>
          <p:txBody>
            <a:bodyPr>
              <a:spAutoFit/>
            </a:bodyPr>
            <a:lstStyle/>
            <a:p>
              <a:r>
                <a:rPr lang="hr-HR" sz="1800">
                  <a:latin typeface="Arial" charset="0"/>
                </a:rPr>
                <a:t>1</a:t>
              </a:r>
            </a:p>
          </p:txBody>
        </p:sp>
      </p:grpSp>
      <p:graphicFrame>
        <p:nvGraphicFramePr>
          <p:cNvPr id="48" name="Object 14"/>
          <p:cNvGraphicFramePr>
            <a:graphicFrameLocks noChangeAspect="1"/>
          </p:cNvGraphicFramePr>
          <p:nvPr>
            <p:extLst>
              <p:ext uri="{D42A27DB-BD31-4B8C-83A1-F6EECF244321}">
                <p14:modId xmlns:p14="http://schemas.microsoft.com/office/powerpoint/2010/main" val="1835857094"/>
              </p:ext>
            </p:extLst>
          </p:nvPr>
        </p:nvGraphicFramePr>
        <p:xfrm>
          <a:off x="530937" y="3932831"/>
          <a:ext cx="8384175" cy="571504"/>
        </p:xfrm>
        <a:graphic>
          <a:graphicData uri="http://schemas.openxmlformats.org/presentationml/2006/ole">
            <mc:AlternateContent xmlns:mc="http://schemas.openxmlformats.org/markup-compatibility/2006">
              <mc:Choice xmlns:v="urn:schemas-microsoft-com:vml" Requires="v">
                <p:oleObj name="Jednadžba" r:id="rId4" imgW="3683000" imgH="254000" progId="Equation.3">
                  <p:embed/>
                </p:oleObj>
              </mc:Choice>
              <mc:Fallback>
                <p:oleObj name="Jednadžba" r:id="rId4" imgW="3683000" imgH="2540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937" y="3932831"/>
                        <a:ext cx="8384175"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28750159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a:buNone/>
            </a:pPr>
            <a:r>
              <a:rPr lang="hr-HR" dirty="0"/>
              <a:t>		</a:t>
            </a:r>
            <a:endParaRPr lang="hr-HR" sz="2800" dirty="0">
              <a:latin typeface="Times New Roman" pitchFamily="18" charset="0"/>
              <a:cs typeface="Times New Roman" pitchFamily="18" charset="0"/>
            </a:endParaRPr>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p:txBody>
      </p:sp>
      <p:sp>
        <p:nvSpPr>
          <p:cNvPr id="51" name="Rezervirano mjesto podnožja 50"/>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42" name="Pravokutnik 41"/>
              <p:cNvSpPr/>
              <p:nvPr/>
            </p:nvSpPr>
            <p:spPr>
              <a:xfrm>
                <a:off x="5012797" y="1142984"/>
                <a:ext cx="4100281" cy="2677656"/>
              </a:xfrm>
              <a:prstGeom prst="rect">
                <a:avLst/>
              </a:prstGeom>
            </p:spPr>
            <p:txBody>
              <a:bodyPr wrap="square">
                <a:spAutoFit/>
              </a:bodyPr>
              <a:lstStyle/>
              <a:p>
                <a:r>
                  <a:rPr lang="hr-HR" sz="2800" dirty="0">
                    <a:latin typeface="Times New Roman" pitchFamily="18" charset="0"/>
                    <a:cs typeface="Times New Roman" pitchFamily="18" charset="0"/>
                  </a:rPr>
                  <a:t>Ukupno brojeva djeljivih s 5: 99:5 = 19.8</a:t>
                </a:r>
                <a14:m>
                  <m:oMath xmlns:m="http://schemas.openxmlformats.org/officeDocument/2006/math">
                    <m:r>
                      <a:rPr lang="hr-HR" sz="2800">
                        <a:latin typeface="Cambria Math" panose="02040503050406030204" pitchFamily="18" charset="0"/>
                        <a:ea typeface="Cambria Math" panose="02040503050406030204" pitchFamily="18" charset="0"/>
                        <a:cs typeface="Times New Roman" pitchFamily="18" charset="0"/>
                      </a:rPr>
                      <m:t> </m:t>
                    </m:r>
                    <m:r>
                      <a:rPr lang="hr-HR" sz="2800" i="1">
                        <a:latin typeface="Cambria Math" panose="02040503050406030204" pitchFamily="18" charset="0"/>
                        <a:ea typeface="Cambria Math" panose="02040503050406030204" pitchFamily="18" charset="0"/>
                        <a:cs typeface="Times New Roman" pitchFamily="18" charset="0"/>
                      </a:rPr>
                      <m:t>≈19</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sa 7: 99:7 = 14.14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≈1</m:t>
                    </m:r>
                    <m:r>
                      <a:rPr lang="hr-HR" sz="2800" b="0" i="1" smtClean="0">
                        <a:latin typeface="Cambria Math" panose="02040503050406030204" pitchFamily="18" charset="0"/>
                        <a:ea typeface="Cambria Math" panose="02040503050406030204" pitchFamily="18" charset="0"/>
                        <a:cs typeface="Times New Roman" pitchFamily="18" charset="0"/>
                      </a:rPr>
                      <m:t>4</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i s 5 i sa 7: 99:35 = 2.83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m:t>
                    </m:r>
                    <m:r>
                      <a:rPr lang="hr-HR" sz="2800" b="0" i="1" smtClean="0">
                        <a:latin typeface="Cambria Math" panose="02040503050406030204" pitchFamily="18" charset="0"/>
                        <a:ea typeface="Cambria Math" panose="02040503050406030204" pitchFamily="18" charset="0"/>
                        <a:cs typeface="Times New Roman" pitchFamily="18" charset="0"/>
                      </a:rPr>
                      <m:t>2</m:t>
                    </m:r>
                  </m:oMath>
                </a14:m>
                <a:endParaRPr lang="hr-HR" sz="2800" dirty="0">
                  <a:latin typeface="Times New Roman" pitchFamily="18" charset="0"/>
                  <a:cs typeface="Times New Roman" pitchFamily="18" charset="0"/>
                </a:endParaRPr>
              </a:p>
            </p:txBody>
          </p:sp>
        </mc:Choice>
        <mc:Fallback xmlns="">
          <p:sp>
            <p:nvSpPr>
              <p:cNvPr id="42" name="Pravokutnik 41"/>
              <p:cNvSpPr>
                <a:spLocks noRot="1" noChangeAspect="1" noMove="1" noResize="1" noEditPoints="1" noAdjustHandles="1" noChangeArrowheads="1" noChangeShapeType="1" noTextEdit="1"/>
              </p:cNvSpPr>
              <p:nvPr/>
            </p:nvSpPr>
            <p:spPr>
              <a:xfrm>
                <a:off x="5012797" y="1142984"/>
                <a:ext cx="4100281" cy="2677656"/>
              </a:xfrm>
              <a:prstGeom prst="rect">
                <a:avLst/>
              </a:prstGeom>
              <a:blipFill rotWithShape="0">
                <a:blip r:embed="rId3"/>
                <a:stretch>
                  <a:fillRect l="-2972" t="-2273" r="-2377" b="-5227"/>
                </a:stretch>
              </a:blipFill>
            </p:spPr>
            <p:txBody>
              <a:bodyPr/>
              <a:lstStyle/>
              <a:p>
                <a:r>
                  <a:rPr lang="hr-HR">
                    <a:noFill/>
                  </a:rPr>
                  <a:t> </a:t>
                </a:r>
              </a:p>
            </p:txBody>
          </p:sp>
        </mc:Fallback>
      </mc:AlternateContent>
      <p:grpSp>
        <p:nvGrpSpPr>
          <p:cNvPr id="119" name="Grupa 48"/>
          <p:cNvGrpSpPr>
            <a:grpSpLocks/>
          </p:cNvGrpSpPr>
          <p:nvPr/>
        </p:nvGrpSpPr>
        <p:grpSpPr bwMode="auto">
          <a:xfrm>
            <a:off x="237031" y="1320310"/>
            <a:ext cx="4783484" cy="2500330"/>
            <a:chOff x="3000364" y="2857496"/>
            <a:chExt cx="5286412" cy="3143272"/>
          </a:xfrm>
        </p:grpSpPr>
        <p:sp>
          <p:nvSpPr>
            <p:cNvPr id="120" name="Pravokutnik 5"/>
            <p:cNvSpPr/>
            <p:nvPr/>
          </p:nvSpPr>
          <p:spPr>
            <a:xfrm>
              <a:off x="3000364" y="3858036"/>
              <a:ext cx="5286412" cy="21427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1" name="Pravokutnik 6"/>
            <p:cNvSpPr/>
            <p:nvPr/>
          </p:nvSpPr>
          <p:spPr>
            <a:xfrm>
              <a:off x="3143510" y="2857496"/>
              <a:ext cx="4713828" cy="2928102"/>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2" name="Elipsa 7"/>
            <p:cNvSpPr/>
            <p:nvPr/>
          </p:nvSpPr>
          <p:spPr>
            <a:xfrm>
              <a:off x="5285706" y="3072666"/>
              <a:ext cx="2287006" cy="228438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3" name="Elipsa 8"/>
            <p:cNvSpPr/>
            <p:nvPr/>
          </p:nvSpPr>
          <p:spPr>
            <a:xfrm>
              <a:off x="3787667" y="3142595"/>
              <a:ext cx="2355249" cy="2144526"/>
            </a:xfrm>
            <a:prstGeom prst="ellipse">
              <a:avLst/>
            </a:prstGeom>
            <a:solidFill>
              <a:srgbClr val="FF0000">
                <a:alpha val="72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4" name="TekstniOkvir 15"/>
            <p:cNvSpPr txBox="1">
              <a:spLocks noChangeArrowheads="1"/>
            </p:cNvSpPr>
            <p:nvPr/>
          </p:nvSpPr>
          <p:spPr bwMode="auto">
            <a:xfrm>
              <a:off x="3286656" y="3072666"/>
              <a:ext cx="499345" cy="516407"/>
            </a:xfrm>
            <a:prstGeom prst="rect">
              <a:avLst/>
            </a:prstGeom>
            <a:noFill/>
            <a:ln w="9525">
              <a:noFill/>
              <a:miter lim="800000"/>
              <a:headEnd/>
              <a:tailEnd/>
            </a:ln>
          </p:spPr>
          <p:txBody>
            <a:bodyPr>
              <a:spAutoFit/>
            </a:bodyPr>
            <a:lstStyle/>
            <a:p>
              <a:r>
                <a:rPr lang="hr-HR" sz="2000" b="1" dirty="0">
                  <a:latin typeface="Arial" charset="0"/>
                </a:rPr>
                <a:t>S</a:t>
              </a:r>
            </a:p>
          </p:txBody>
        </p:sp>
        <p:sp>
          <p:nvSpPr>
            <p:cNvPr id="125" name="TekstniOkvir 16"/>
            <p:cNvSpPr txBox="1">
              <a:spLocks noChangeArrowheads="1"/>
            </p:cNvSpPr>
            <p:nvPr/>
          </p:nvSpPr>
          <p:spPr bwMode="auto">
            <a:xfrm>
              <a:off x="4356921" y="3214319"/>
              <a:ext cx="501011" cy="516408"/>
            </a:xfrm>
            <a:prstGeom prst="rect">
              <a:avLst/>
            </a:prstGeom>
            <a:noFill/>
            <a:ln w="9525">
              <a:noFill/>
              <a:miter lim="800000"/>
              <a:headEnd/>
              <a:tailEnd/>
            </a:ln>
          </p:spPr>
          <p:txBody>
            <a:bodyPr>
              <a:spAutoFit/>
            </a:bodyPr>
            <a:lstStyle/>
            <a:p>
              <a:r>
                <a:rPr lang="hr-HR" b="1">
                  <a:latin typeface="Arial" charset="0"/>
                </a:rPr>
                <a:t>A</a:t>
              </a:r>
            </a:p>
          </p:txBody>
        </p:sp>
        <p:sp>
          <p:nvSpPr>
            <p:cNvPr id="126" name="TekstniOkvir 17"/>
            <p:cNvSpPr txBox="1">
              <a:spLocks noChangeArrowheads="1"/>
            </p:cNvSpPr>
            <p:nvPr/>
          </p:nvSpPr>
          <p:spPr bwMode="auto">
            <a:xfrm>
              <a:off x="6500781" y="3110321"/>
              <a:ext cx="499346" cy="516407"/>
            </a:xfrm>
            <a:prstGeom prst="rect">
              <a:avLst/>
            </a:prstGeom>
            <a:noFill/>
            <a:ln w="9525">
              <a:noFill/>
              <a:miter lim="800000"/>
              <a:headEnd/>
              <a:tailEnd/>
            </a:ln>
          </p:spPr>
          <p:txBody>
            <a:bodyPr>
              <a:spAutoFit/>
            </a:bodyPr>
            <a:lstStyle/>
            <a:p>
              <a:r>
                <a:rPr lang="hr-HR" b="1">
                  <a:latin typeface="Arial" charset="0"/>
                </a:rPr>
                <a:t>B</a:t>
              </a:r>
            </a:p>
          </p:txBody>
        </p:sp>
        <p:sp>
          <p:nvSpPr>
            <p:cNvPr id="127" name="TekstniOkvir 18"/>
            <p:cNvSpPr txBox="1">
              <a:spLocks noChangeArrowheads="1"/>
            </p:cNvSpPr>
            <p:nvPr/>
          </p:nvSpPr>
          <p:spPr bwMode="auto">
            <a:xfrm>
              <a:off x="4857932" y="3429489"/>
              <a:ext cx="499346" cy="414202"/>
            </a:xfrm>
            <a:prstGeom prst="rect">
              <a:avLst/>
            </a:prstGeom>
            <a:noFill/>
            <a:ln w="9525">
              <a:noFill/>
              <a:miter lim="800000"/>
              <a:headEnd/>
              <a:tailEnd/>
            </a:ln>
          </p:spPr>
          <p:txBody>
            <a:bodyPr>
              <a:spAutoFit/>
            </a:bodyPr>
            <a:lstStyle/>
            <a:p>
              <a:r>
                <a:rPr lang="hr-HR" sz="1800">
                  <a:latin typeface="Arial" charset="0"/>
                </a:rPr>
                <a:t>5</a:t>
              </a:r>
            </a:p>
          </p:txBody>
        </p:sp>
        <p:sp>
          <p:nvSpPr>
            <p:cNvPr id="128" name="TekstniOkvir 19"/>
            <p:cNvSpPr txBox="1">
              <a:spLocks noChangeArrowheads="1"/>
            </p:cNvSpPr>
            <p:nvPr/>
          </p:nvSpPr>
          <p:spPr bwMode="auto">
            <a:xfrm>
              <a:off x="4643213" y="3845484"/>
              <a:ext cx="501011" cy="414202"/>
            </a:xfrm>
            <a:prstGeom prst="rect">
              <a:avLst/>
            </a:prstGeom>
            <a:noFill/>
            <a:ln w="9525">
              <a:noFill/>
              <a:miter lim="800000"/>
              <a:headEnd/>
              <a:tailEnd/>
            </a:ln>
          </p:spPr>
          <p:txBody>
            <a:bodyPr>
              <a:spAutoFit/>
            </a:bodyPr>
            <a:lstStyle/>
            <a:p>
              <a:r>
                <a:rPr lang="hr-HR" sz="1800">
                  <a:latin typeface="Arial" charset="0"/>
                </a:rPr>
                <a:t>10</a:t>
              </a:r>
            </a:p>
          </p:txBody>
        </p:sp>
        <p:sp>
          <p:nvSpPr>
            <p:cNvPr id="129" name="TekstniOkvir 20"/>
            <p:cNvSpPr txBox="1">
              <a:spLocks noChangeArrowheads="1"/>
            </p:cNvSpPr>
            <p:nvPr/>
          </p:nvSpPr>
          <p:spPr bwMode="auto">
            <a:xfrm>
              <a:off x="4428494" y="4261479"/>
              <a:ext cx="501011" cy="414202"/>
            </a:xfrm>
            <a:prstGeom prst="rect">
              <a:avLst/>
            </a:prstGeom>
            <a:noFill/>
            <a:ln w="9525">
              <a:noFill/>
              <a:miter lim="800000"/>
              <a:headEnd/>
              <a:tailEnd/>
            </a:ln>
          </p:spPr>
          <p:txBody>
            <a:bodyPr>
              <a:spAutoFit/>
            </a:bodyPr>
            <a:lstStyle/>
            <a:p>
              <a:r>
                <a:rPr lang="hr-HR" sz="1800">
                  <a:latin typeface="Arial" charset="0"/>
                </a:rPr>
                <a:t>20</a:t>
              </a:r>
            </a:p>
          </p:txBody>
        </p:sp>
        <p:sp>
          <p:nvSpPr>
            <p:cNvPr id="130" name="TekstniOkvir 21"/>
            <p:cNvSpPr txBox="1">
              <a:spLocks noChangeArrowheads="1"/>
            </p:cNvSpPr>
            <p:nvPr/>
          </p:nvSpPr>
          <p:spPr bwMode="auto">
            <a:xfrm>
              <a:off x="4215440" y="4679267"/>
              <a:ext cx="499346" cy="414202"/>
            </a:xfrm>
            <a:prstGeom prst="rect">
              <a:avLst/>
            </a:prstGeom>
            <a:noFill/>
            <a:ln w="9525">
              <a:noFill/>
              <a:miter lim="800000"/>
              <a:headEnd/>
              <a:tailEnd/>
            </a:ln>
          </p:spPr>
          <p:txBody>
            <a:bodyPr>
              <a:spAutoFit/>
            </a:bodyPr>
            <a:lstStyle/>
            <a:p>
              <a:r>
                <a:rPr lang="hr-HR" sz="1800">
                  <a:latin typeface="Arial" charset="0"/>
                </a:rPr>
                <a:t>30</a:t>
              </a:r>
            </a:p>
          </p:txBody>
        </p:sp>
        <p:sp>
          <p:nvSpPr>
            <p:cNvPr id="131" name="TekstniOkvir 22"/>
            <p:cNvSpPr txBox="1">
              <a:spLocks noChangeArrowheads="1"/>
            </p:cNvSpPr>
            <p:nvPr/>
          </p:nvSpPr>
          <p:spPr bwMode="auto">
            <a:xfrm>
              <a:off x="4786359" y="4786852"/>
              <a:ext cx="857211" cy="414202"/>
            </a:xfrm>
            <a:prstGeom prst="rect">
              <a:avLst/>
            </a:prstGeom>
            <a:noFill/>
            <a:ln w="9525">
              <a:noFill/>
              <a:miter lim="800000"/>
              <a:headEnd/>
              <a:tailEnd/>
            </a:ln>
          </p:spPr>
          <p:txBody>
            <a:bodyPr>
              <a:spAutoFit/>
            </a:bodyPr>
            <a:lstStyle/>
            <a:p>
              <a:r>
                <a:rPr lang="hr-HR" sz="1800">
                  <a:latin typeface="Arial" charset="0"/>
                </a:rPr>
                <a:t>40…</a:t>
              </a:r>
            </a:p>
          </p:txBody>
        </p:sp>
        <p:sp>
          <p:nvSpPr>
            <p:cNvPr id="132" name="TekstniOkvir 23"/>
            <p:cNvSpPr txBox="1">
              <a:spLocks noChangeArrowheads="1"/>
            </p:cNvSpPr>
            <p:nvPr/>
          </p:nvSpPr>
          <p:spPr bwMode="auto">
            <a:xfrm>
              <a:off x="5500424" y="4430029"/>
              <a:ext cx="501011" cy="414201"/>
            </a:xfrm>
            <a:prstGeom prst="rect">
              <a:avLst/>
            </a:prstGeom>
            <a:noFill/>
            <a:ln w="9525">
              <a:noFill/>
              <a:miter lim="800000"/>
              <a:headEnd/>
              <a:tailEnd/>
            </a:ln>
          </p:spPr>
          <p:txBody>
            <a:bodyPr>
              <a:spAutoFit/>
            </a:bodyPr>
            <a:lstStyle/>
            <a:p>
              <a:r>
                <a:rPr lang="hr-HR" sz="1800">
                  <a:latin typeface="Arial" charset="0"/>
                </a:rPr>
                <a:t>70</a:t>
              </a:r>
            </a:p>
          </p:txBody>
        </p:sp>
        <p:sp>
          <p:nvSpPr>
            <p:cNvPr id="133" name="TekstniOkvir 24"/>
            <p:cNvSpPr txBox="1">
              <a:spLocks noChangeArrowheads="1"/>
            </p:cNvSpPr>
            <p:nvPr/>
          </p:nvSpPr>
          <p:spPr bwMode="auto">
            <a:xfrm>
              <a:off x="6214489" y="4071412"/>
              <a:ext cx="501011" cy="414202"/>
            </a:xfrm>
            <a:prstGeom prst="rect">
              <a:avLst/>
            </a:prstGeom>
            <a:noFill/>
            <a:ln w="9525">
              <a:noFill/>
              <a:miter lim="800000"/>
              <a:headEnd/>
              <a:tailEnd/>
            </a:ln>
          </p:spPr>
          <p:txBody>
            <a:bodyPr>
              <a:spAutoFit/>
            </a:bodyPr>
            <a:lstStyle/>
            <a:p>
              <a:r>
                <a:rPr lang="hr-HR" sz="1800">
                  <a:latin typeface="Arial" charset="0"/>
                </a:rPr>
                <a:t>28</a:t>
              </a:r>
            </a:p>
          </p:txBody>
        </p:sp>
        <p:sp>
          <p:nvSpPr>
            <p:cNvPr id="134" name="TekstniOkvir 25"/>
            <p:cNvSpPr txBox="1">
              <a:spLocks noChangeArrowheads="1"/>
            </p:cNvSpPr>
            <p:nvPr/>
          </p:nvSpPr>
          <p:spPr bwMode="auto">
            <a:xfrm>
              <a:off x="6930219" y="3917207"/>
              <a:ext cx="499346" cy="414202"/>
            </a:xfrm>
            <a:prstGeom prst="rect">
              <a:avLst/>
            </a:prstGeom>
            <a:noFill/>
            <a:ln w="9525">
              <a:noFill/>
              <a:miter lim="800000"/>
              <a:headEnd/>
              <a:tailEnd/>
            </a:ln>
          </p:spPr>
          <p:txBody>
            <a:bodyPr>
              <a:spAutoFit/>
            </a:bodyPr>
            <a:lstStyle/>
            <a:p>
              <a:r>
                <a:rPr lang="hr-HR" sz="1800">
                  <a:latin typeface="Arial" charset="0"/>
                </a:rPr>
                <a:t>21</a:t>
              </a:r>
            </a:p>
          </p:txBody>
        </p:sp>
        <p:sp>
          <p:nvSpPr>
            <p:cNvPr id="135" name="TekstniOkvir 26"/>
            <p:cNvSpPr txBox="1">
              <a:spLocks noChangeArrowheads="1"/>
            </p:cNvSpPr>
            <p:nvPr/>
          </p:nvSpPr>
          <p:spPr bwMode="auto">
            <a:xfrm>
              <a:off x="6715500" y="4415684"/>
              <a:ext cx="499346" cy="414202"/>
            </a:xfrm>
            <a:prstGeom prst="rect">
              <a:avLst/>
            </a:prstGeom>
            <a:noFill/>
            <a:ln w="9525">
              <a:noFill/>
              <a:miter lim="800000"/>
              <a:headEnd/>
              <a:tailEnd/>
            </a:ln>
          </p:spPr>
          <p:txBody>
            <a:bodyPr>
              <a:spAutoFit/>
            </a:bodyPr>
            <a:lstStyle/>
            <a:p>
              <a:r>
                <a:rPr lang="hr-HR" sz="1800">
                  <a:latin typeface="Arial" charset="0"/>
                </a:rPr>
                <a:t>42</a:t>
              </a:r>
            </a:p>
          </p:txBody>
        </p:sp>
        <p:sp>
          <p:nvSpPr>
            <p:cNvPr id="136" name="TekstniOkvir 27"/>
            <p:cNvSpPr txBox="1">
              <a:spLocks noChangeArrowheads="1"/>
            </p:cNvSpPr>
            <p:nvPr/>
          </p:nvSpPr>
          <p:spPr bwMode="auto">
            <a:xfrm>
              <a:off x="6169154" y="4526856"/>
              <a:ext cx="715731" cy="414201"/>
            </a:xfrm>
            <a:prstGeom prst="rect">
              <a:avLst/>
            </a:prstGeom>
            <a:noFill/>
            <a:ln w="9525">
              <a:noFill/>
              <a:miter lim="800000"/>
              <a:headEnd/>
              <a:tailEnd/>
            </a:ln>
          </p:spPr>
          <p:txBody>
            <a:bodyPr>
              <a:spAutoFit/>
            </a:bodyPr>
            <a:lstStyle/>
            <a:p>
              <a:r>
                <a:rPr lang="hr-HR" sz="1800" dirty="0">
                  <a:latin typeface="Arial" charset="0"/>
                </a:rPr>
                <a:t>49…</a:t>
              </a:r>
            </a:p>
          </p:txBody>
        </p:sp>
        <p:sp>
          <p:nvSpPr>
            <p:cNvPr id="137" name="TekstniOkvir 29"/>
            <p:cNvSpPr txBox="1">
              <a:spLocks noChangeArrowheads="1"/>
            </p:cNvSpPr>
            <p:nvPr/>
          </p:nvSpPr>
          <p:spPr bwMode="auto">
            <a:xfrm>
              <a:off x="6001435" y="3201768"/>
              <a:ext cx="499346" cy="414202"/>
            </a:xfrm>
            <a:prstGeom prst="rect">
              <a:avLst/>
            </a:prstGeom>
            <a:noFill/>
            <a:ln w="9525">
              <a:noFill/>
              <a:miter lim="800000"/>
              <a:headEnd/>
              <a:tailEnd/>
            </a:ln>
          </p:spPr>
          <p:txBody>
            <a:bodyPr>
              <a:spAutoFit/>
            </a:bodyPr>
            <a:lstStyle/>
            <a:p>
              <a:r>
                <a:rPr lang="hr-HR" sz="1800">
                  <a:latin typeface="Arial" charset="0"/>
                </a:rPr>
                <a:t>7</a:t>
              </a:r>
            </a:p>
          </p:txBody>
        </p:sp>
        <p:sp>
          <p:nvSpPr>
            <p:cNvPr id="138" name="TekstniOkvir 30"/>
            <p:cNvSpPr txBox="1">
              <a:spLocks noChangeArrowheads="1"/>
            </p:cNvSpPr>
            <p:nvPr/>
          </p:nvSpPr>
          <p:spPr bwMode="auto">
            <a:xfrm>
              <a:off x="6500781" y="3486868"/>
              <a:ext cx="499346" cy="414201"/>
            </a:xfrm>
            <a:prstGeom prst="rect">
              <a:avLst/>
            </a:prstGeom>
            <a:noFill/>
            <a:ln w="9525">
              <a:noFill/>
              <a:miter lim="800000"/>
              <a:headEnd/>
              <a:tailEnd/>
            </a:ln>
          </p:spPr>
          <p:txBody>
            <a:bodyPr>
              <a:spAutoFit/>
            </a:bodyPr>
            <a:lstStyle/>
            <a:p>
              <a:r>
                <a:rPr lang="hr-HR" sz="1800">
                  <a:latin typeface="Arial" charset="0"/>
                </a:rPr>
                <a:t>14</a:t>
              </a:r>
            </a:p>
          </p:txBody>
        </p:sp>
        <p:sp>
          <p:nvSpPr>
            <p:cNvPr id="139" name="TekstniOkvir 31"/>
            <p:cNvSpPr txBox="1">
              <a:spLocks noChangeArrowheads="1"/>
            </p:cNvSpPr>
            <p:nvPr/>
          </p:nvSpPr>
          <p:spPr bwMode="auto">
            <a:xfrm>
              <a:off x="3857575" y="4058861"/>
              <a:ext cx="499346" cy="414201"/>
            </a:xfrm>
            <a:prstGeom prst="rect">
              <a:avLst/>
            </a:prstGeom>
            <a:noFill/>
            <a:ln w="9525">
              <a:noFill/>
              <a:miter lim="800000"/>
              <a:headEnd/>
              <a:tailEnd/>
            </a:ln>
          </p:spPr>
          <p:txBody>
            <a:bodyPr>
              <a:spAutoFit/>
            </a:bodyPr>
            <a:lstStyle/>
            <a:p>
              <a:r>
                <a:rPr lang="hr-HR" sz="1800">
                  <a:latin typeface="Arial" charset="0"/>
                </a:rPr>
                <a:t>15</a:t>
              </a:r>
            </a:p>
          </p:txBody>
        </p:sp>
        <p:sp>
          <p:nvSpPr>
            <p:cNvPr id="140" name="TekstniOkvir 32"/>
            <p:cNvSpPr txBox="1">
              <a:spLocks noChangeArrowheads="1"/>
            </p:cNvSpPr>
            <p:nvPr/>
          </p:nvSpPr>
          <p:spPr bwMode="auto">
            <a:xfrm>
              <a:off x="4857932" y="4430029"/>
              <a:ext cx="499346" cy="414201"/>
            </a:xfrm>
            <a:prstGeom prst="rect">
              <a:avLst/>
            </a:prstGeom>
            <a:noFill/>
            <a:ln w="9525">
              <a:noFill/>
              <a:miter lim="800000"/>
              <a:headEnd/>
              <a:tailEnd/>
            </a:ln>
          </p:spPr>
          <p:txBody>
            <a:bodyPr>
              <a:spAutoFit/>
            </a:bodyPr>
            <a:lstStyle/>
            <a:p>
              <a:r>
                <a:rPr lang="hr-HR" sz="1800">
                  <a:latin typeface="Arial" charset="0"/>
                </a:rPr>
                <a:t>25</a:t>
              </a:r>
            </a:p>
          </p:txBody>
        </p:sp>
        <p:sp>
          <p:nvSpPr>
            <p:cNvPr id="141" name="TekstniOkvir 33"/>
            <p:cNvSpPr txBox="1">
              <a:spLocks noChangeArrowheads="1"/>
            </p:cNvSpPr>
            <p:nvPr/>
          </p:nvSpPr>
          <p:spPr bwMode="auto">
            <a:xfrm>
              <a:off x="5500424" y="3630314"/>
              <a:ext cx="501011" cy="414202"/>
            </a:xfrm>
            <a:prstGeom prst="rect">
              <a:avLst/>
            </a:prstGeom>
            <a:noFill/>
            <a:ln w="9525">
              <a:noFill/>
              <a:miter lim="800000"/>
              <a:headEnd/>
              <a:tailEnd/>
            </a:ln>
          </p:spPr>
          <p:txBody>
            <a:bodyPr>
              <a:spAutoFit/>
            </a:bodyPr>
            <a:lstStyle/>
            <a:p>
              <a:r>
                <a:rPr lang="hr-HR" sz="1800" dirty="0">
                  <a:latin typeface="Arial" charset="0"/>
                </a:rPr>
                <a:t>35</a:t>
              </a:r>
            </a:p>
          </p:txBody>
        </p:sp>
        <p:sp>
          <p:nvSpPr>
            <p:cNvPr id="142" name="TekstniOkvir 34"/>
            <p:cNvSpPr txBox="1">
              <a:spLocks noChangeArrowheads="1"/>
            </p:cNvSpPr>
            <p:nvPr/>
          </p:nvSpPr>
          <p:spPr bwMode="auto">
            <a:xfrm>
              <a:off x="7458664" y="3329533"/>
              <a:ext cx="499345" cy="414202"/>
            </a:xfrm>
            <a:prstGeom prst="rect">
              <a:avLst/>
            </a:prstGeom>
            <a:noFill/>
            <a:ln w="9525">
              <a:noFill/>
              <a:miter lim="800000"/>
              <a:headEnd/>
              <a:tailEnd/>
            </a:ln>
          </p:spPr>
          <p:txBody>
            <a:bodyPr>
              <a:spAutoFit/>
            </a:bodyPr>
            <a:lstStyle/>
            <a:p>
              <a:r>
                <a:rPr lang="hr-HR" sz="1800" dirty="0">
                  <a:latin typeface="Arial" charset="0"/>
                </a:rPr>
                <a:t>2</a:t>
              </a:r>
            </a:p>
          </p:txBody>
        </p:sp>
        <p:sp>
          <p:nvSpPr>
            <p:cNvPr id="143" name="TekstniOkvir 35"/>
            <p:cNvSpPr txBox="1">
              <a:spLocks noChangeArrowheads="1"/>
            </p:cNvSpPr>
            <p:nvPr/>
          </p:nvSpPr>
          <p:spPr bwMode="auto">
            <a:xfrm>
              <a:off x="3241321" y="3699807"/>
              <a:ext cx="499345" cy="464303"/>
            </a:xfrm>
            <a:prstGeom prst="rect">
              <a:avLst/>
            </a:prstGeom>
            <a:noFill/>
            <a:ln w="9525">
              <a:noFill/>
              <a:miter lim="800000"/>
              <a:headEnd/>
              <a:tailEnd/>
            </a:ln>
          </p:spPr>
          <p:txBody>
            <a:bodyPr>
              <a:spAutoFit/>
            </a:bodyPr>
            <a:lstStyle/>
            <a:p>
              <a:r>
                <a:rPr lang="hr-HR" sz="1800" dirty="0">
                  <a:latin typeface="Arial" charset="0"/>
                </a:rPr>
                <a:t>33</a:t>
              </a:r>
            </a:p>
          </p:txBody>
        </p:sp>
        <p:sp>
          <p:nvSpPr>
            <p:cNvPr id="144" name="TekstniOkvir 36"/>
            <p:cNvSpPr txBox="1">
              <a:spLocks noChangeArrowheads="1"/>
            </p:cNvSpPr>
            <p:nvPr/>
          </p:nvSpPr>
          <p:spPr bwMode="auto">
            <a:xfrm>
              <a:off x="3215083" y="4715129"/>
              <a:ext cx="499346" cy="414201"/>
            </a:xfrm>
            <a:prstGeom prst="rect">
              <a:avLst/>
            </a:prstGeom>
            <a:noFill/>
            <a:ln w="9525">
              <a:noFill/>
              <a:miter lim="800000"/>
              <a:headEnd/>
              <a:tailEnd/>
            </a:ln>
          </p:spPr>
          <p:txBody>
            <a:bodyPr>
              <a:spAutoFit/>
            </a:bodyPr>
            <a:lstStyle/>
            <a:p>
              <a:r>
                <a:rPr lang="hr-HR" sz="1800">
                  <a:latin typeface="Arial" charset="0"/>
                </a:rPr>
                <a:t>4</a:t>
              </a:r>
            </a:p>
          </p:txBody>
        </p:sp>
        <p:sp>
          <p:nvSpPr>
            <p:cNvPr id="145" name="TekstniOkvir 37"/>
            <p:cNvSpPr txBox="1">
              <a:spLocks noChangeArrowheads="1"/>
            </p:cNvSpPr>
            <p:nvPr/>
          </p:nvSpPr>
          <p:spPr bwMode="auto">
            <a:xfrm>
              <a:off x="3215083" y="5287122"/>
              <a:ext cx="499346" cy="414201"/>
            </a:xfrm>
            <a:prstGeom prst="rect">
              <a:avLst/>
            </a:prstGeom>
            <a:noFill/>
            <a:ln w="9525">
              <a:noFill/>
              <a:miter lim="800000"/>
              <a:headEnd/>
              <a:tailEnd/>
            </a:ln>
          </p:spPr>
          <p:txBody>
            <a:bodyPr>
              <a:spAutoFit/>
            </a:bodyPr>
            <a:lstStyle/>
            <a:p>
              <a:r>
                <a:rPr lang="hr-HR" sz="1800">
                  <a:latin typeface="Arial" charset="0"/>
                </a:rPr>
                <a:t>6</a:t>
              </a:r>
            </a:p>
          </p:txBody>
        </p:sp>
        <p:sp>
          <p:nvSpPr>
            <p:cNvPr id="146" name="TekstniOkvir 38"/>
            <p:cNvSpPr txBox="1">
              <a:spLocks noChangeArrowheads="1"/>
            </p:cNvSpPr>
            <p:nvPr/>
          </p:nvSpPr>
          <p:spPr bwMode="auto">
            <a:xfrm>
              <a:off x="3786002" y="5287122"/>
              <a:ext cx="501011" cy="414201"/>
            </a:xfrm>
            <a:prstGeom prst="rect">
              <a:avLst/>
            </a:prstGeom>
            <a:noFill/>
            <a:ln w="9525">
              <a:noFill/>
              <a:miter lim="800000"/>
              <a:headEnd/>
              <a:tailEnd/>
            </a:ln>
          </p:spPr>
          <p:txBody>
            <a:bodyPr>
              <a:spAutoFit/>
            </a:bodyPr>
            <a:lstStyle/>
            <a:p>
              <a:r>
                <a:rPr lang="hr-HR" sz="1800">
                  <a:latin typeface="Arial" charset="0"/>
                </a:rPr>
                <a:t>8</a:t>
              </a:r>
            </a:p>
          </p:txBody>
        </p:sp>
        <p:sp>
          <p:nvSpPr>
            <p:cNvPr id="147" name="TekstniOkvir 39"/>
            <p:cNvSpPr txBox="1">
              <a:spLocks noChangeArrowheads="1"/>
            </p:cNvSpPr>
            <p:nvPr/>
          </p:nvSpPr>
          <p:spPr bwMode="auto">
            <a:xfrm>
              <a:off x="4356921" y="5287122"/>
              <a:ext cx="501011" cy="464303"/>
            </a:xfrm>
            <a:prstGeom prst="rect">
              <a:avLst/>
            </a:prstGeom>
            <a:noFill/>
            <a:ln w="9525">
              <a:noFill/>
              <a:miter lim="800000"/>
              <a:headEnd/>
              <a:tailEnd/>
            </a:ln>
          </p:spPr>
          <p:txBody>
            <a:bodyPr>
              <a:spAutoFit/>
            </a:bodyPr>
            <a:lstStyle/>
            <a:p>
              <a:r>
                <a:rPr lang="hr-HR" dirty="0">
                  <a:latin typeface="Arial" charset="0"/>
                </a:rPr>
                <a:t>23</a:t>
              </a:r>
              <a:endParaRPr lang="hr-HR" sz="1800" dirty="0">
                <a:latin typeface="Arial" charset="0"/>
              </a:endParaRPr>
            </a:p>
          </p:txBody>
        </p:sp>
        <p:sp>
          <p:nvSpPr>
            <p:cNvPr id="148" name="TekstniOkvir 40"/>
            <p:cNvSpPr txBox="1">
              <a:spLocks noChangeArrowheads="1"/>
            </p:cNvSpPr>
            <p:nvPr/>
          </p:nvSpPr>
          <p:spPr bwMode="auto">
            <a:xfrm>
              <a:off x="4929505" y="5287122"/>
              <a:ext cx="499346" cy="414201"/>
            </a:xfrm>
            <a:prstGeom prst="rect">
              <a:avLst/>
            </a:prstGeom>
            <a:noFill/>
            <a:ln w="9525">
              <a:noFill/>
              <a:miter lim="800000"/>
              <a:headEnd/>
              <a:tailEnd/>
            </a:ln>
          </p:spPr>
          <p:txBody>
            <a:bodyPr>
              <a:spAutoFit/>
            </a:bodyPr>
            <a:lstStyle/>
            <a:p>
              <a:r>
                <a:rPr lang="hr-HR" sz="1800">
                  <a:latin typeface="Arial" charset="0"/>
                </a:rPr>
                <a:t>11</a:t>
              </a:r>
            </a:p>
          </p:txBody>
        </p:sp>
        <p:sp>
          <p:nvSpPr>
            <p:cNvPr id="149" name="TekstniOkvir 41"/>
            <p:cNvSpPr txBox="1">
              <a:spLocks noChangeArrowheads="1"/>
            </p:cNvSpPr>
            <p:nvPr/>
          </p:nvSpPr>
          <p:spPr bwMode="auto">
            <a:xfrm>
              <a:off x="5539480" y="5287122"/>
              <a:ext cx="501011" cy="464303"/>
            </a:xfrm>
            <a:prstGeom prst="rect">
              <a:avLst/>
            </a:prstGeom>
            <a:noFill/>
            <a:ln w="9525">
              <a:noFill/>
              <a:miter lim="800000"/>
              <a:headEnd/>
              <a:tailEnd/>
            </a:ln>
          </p:spPr>
          <p:txBody>
            <a:bodyPr>
              <a:spAutoFit/>
            </a:bodyPr>
            <a:lstStyle/>
            <a:p>
              <a:r>
                <a:rPr lang="hr-HR" dirty="0">
                  <a:latin typeface="Arial" charset="0"/>
                </a:rPr>
                <a:t>87</a:t>
              </a:r>
              <a:endParaRPr lang="hr-HR" sz="1800" dirty="0">
                <a:latin typeface="Arial" charset="0"/>
              </a:endParaRPr>
            </a:p>
          </p:txBody>
        </p:sp>
        <p:sp>
          <p:nvSpPr>
            <p:cNvPr id="150" name="TekstniOkvir 42"/>
            <p:cNvSpPr txBox="1">
              <a:spLocks noChangeArrowheads="1"/>
            </p:cNvSpPr>
            <p:nvPr/>
          </p:nvSpPr>
          <p:spPr bwMode="auto">
            <a:xfrm>
              <a:off x="3162370" y="4185273"/>
              <a:ext cx="499345" cy="414202"/>
            </a:xfrm>
            <a:prstGeom prst="rect">
              <a:avLst/>
            </a:prstGeom>
            <a:noFill/>
            <a:ln w="9525">
              <a:noFill/>
              <a:miter lim="800000"/>
              <a:headEnd/>
              <a:tailEnd/>
            </a:ln>
          </p:spPr>
          <p:txBody>
            <a:bodyPr>
              <a:spAutoFit/>
            </a:bodyPr>
            <a:lstStyle/>
            <a:p>
              <a:r>
                <a:rPr lang="hr-HR" sz="1800" dirty="0">
                  <a:latin typeface="Arial" charset="0"/>
                </a:rPr>
                <a:t>13</a:t>
              </a:r>
            </a:p>
          </p:txBody>
        </p:sp>
        <p:sp>
          <p:nvSpPr>
            <p:cNvPr id="151" name="TekstniOkvir 43"/>
            <p:cNvSpPr txBox="1">
              <a:spLocks noChangeArrowheads="1"/>
            </p:cNvSpPr>
            <p:nvPr/>
          </p:nvSpPr>
          <p:spPr bwMode="auto">
            <a:xfrm>
              <a:off x="6701791" y="5274093"/>
              <a:ext cx="499345" cy="464303"/>
            </a:xfrm>
            <a:prstGeom prst="rect">
              <a:avLst/>
            </a:prstGeom>
            <a:noFill/>
            <a:ln w="9525">
              <a:noFill/>
              <a:miter lim="800000"/>
              <a:headEnd/>
              <a:tailEnd/>
            </a:ln>
          </p:spPr>
          <p:txBody>
            <a:bodyPr>
              <a:spAutoFit/>
            </a:bodyPr>
            <a:lstStyle/>
            <a:p>
              <a:r>
                <a:rPr lang="hr-HR" dirty="0">
                  <a:latin typeface="Arial" charset="0"/>
                </a:rPr>
                <a:t>99</a:t>
              </a:r>
              <a:endParaRPr lang="hr-HR" sz="1800" dirty="0">
                <a:latin typeface="Arial" charset="0"/>
              </a:endParaRPr>
            </a:p>
          </p:txBody>
        </p:sp>
        <p:sp>
          <p:nvSpPr>
            <p:cNvPr id="152" name="TekstniOkvir 44"/>
            <p:cNvSpPr txBox="1">
              <a:spLocks noChangeArrowheads="1"/>
            </p:cNvSpPr>
            <p:nvPr/>
          </p:nvSpPr>
          <p:spPr bwMode="auto">
            <a:xfrm>
              <a:off x="7248136" y="5357052"/>
              <a:ext cx="501011" cy="414202"/>
            </a:xfrm>
            <a:prstGeom prst="rect">
              <a:avLst/>
            </a:prstGeom>
            <a:noFill/>
            <a:ln w="9525">
              <a:noFill/>
              <a:miter lim="800000"/>
              <a:headEnd/>
              <a:tailEnd/>
            </a:ln>
          </p:spPr>
          <p:txBody>
            <a:bodyPr>
              <a:spAutoFit/>
            </a:bodyPr>
            <a:lstStyle/>
            <a:p>
              <a:r>
                <a:rPr lang="hr-HR" sz="1800">
                  <a:latin typeface="Arial" charset="0"/>
                </a:rPr>
                <a:t>17</a:t>
              </a:r>
            </a:p>
          </p:txBody>
        </p:sp>
        <p:sp>
          <p:nvSpPr>
            <p:cNvPr id="153" name="TekstniOkvir 45"/>
            <p:cNvSpPr txBox="1">
              <a:spLocks noChangeArrowheads="1"/>
            </p:cNvSpPr>
            <p:nvPr/>
          </p:nvSpPr>
          <p:spPr bwMode="auto">
            <a:xfrm>
              <a:off x="7357992" y="4858575"/>
              <a:ext cx="499346" cy="414202"/>
            </a:xfrm>
            <a:prstGeom prst="rect">
              <a:avLst/>
            </a:prstGeom>
            <a:noFill/>
            <a:ln w="9525">
              <a:noFill/>
              <a:miter lim="800000"/>
              <a:headEnd/>
              <a:tailEnd/>
            </a:ln>
          </p:spPr>
          <p:txBody>
            <a:bodyPr>
              <a:spAutoFit/>
            </a:bodyPr>
            <a:lstStyle/>
            <a:p>
              <a:r>
                <a:rPr lang="hr-HR" sz="1800" dirty="0">
                  <a:latin typeface="Arial" charset="0"/>
                </a:rPr>
                <a:t>18</a:t>
              </a:r>
            </a:p>
          </p:txBody>
        </p:sp>
        <p:sp>
          <p:nvSpPr>
            <p:cNvPr id="154" name="TekstniOkvir 46"/>
            <p:cNvSpPr txBox="1">
              <a:spLocks noChangeArrowheads="1"/>
            </p:cNvSpPr>
            <p:nvPr/>
          </p:nvSpPr>
          <p:spPr bwMode="auto">
            <a:xfrm>
              <a:off x="7143273" y="3072666"/>
              <a:ext cx="714065" cy="464303"/>
            </a:xfrm>
            <a:prstGeom prst="rect">
              <a:avLst/>
            </a:prstGeom>
            <a:noFill/>
            <a:ln w="9525">
              <a:noFill/>
              <a:miter lim="800000"/>
              <a:headEnd/>
              <a:tailEnd/>
            </a:ln>
          </p:spPr>
          <p:txBody>
            <a:bodyPr>
              <a:spAutoFit/>
            </a:bodyPr>
            <a:lstStyle/>
            <a:p>
              <a:r>
                <a:rPr lang="hr-HR" sz="1800" dirty="0">
                  <a:latin typeface="Arial" charset="0"/>
                </a:rPr>
                <a:t>19</a:t>
              </a:r>
            </a:p>
          </p:txBody>
        </p:sp>
        <p:sp>
          <p:nvSpPr>
            <p:cNvPr id="155" name="TekstniOkvir 47"/>
            <p:cNvSpPr txBox="1">
              <a:spLocks noChangeArrowheads="1"/>
            </p:cNvSpPr>
            <p:nvPr/>
          </p:nvSpPr>
          <p:spPr bwMode="auto">
            <a:xfrm>
              <a:off x="3714429" y="2988391"/>
              <a:ext cx="501011" cy="414202"/>
            </a:xfrm>
            <a:prstGeom prst="rect">
              <a:avLst/>
            </a:prstGeom>
            <a:noFill/>
            <a:ln w="9525">
              <a:noFill/>
              <a:miter lim="800000"/>
              <a:headEnd/>
              <a:tailEnd/>
            </a:ln>
          </p:spPr>
          <p:txBody>
            <a:bodyPr>
              <a:spAutoFit/>
            </a:bodyPr>
            <a:lstStyle/>
            <a:p>
              <a:r>
                <a:rPr lang="hr-HR" sz="1800">
                  <a:latin typeface="Arial" charset="0"/>
                </a:rPr>
                <a:t>1</a:t>
              </a:r>
            </a:p>
          </p:txBody>
        </p:sp>
      </p:grpSp>
      <p:graphicFrame>
        <p:nvGraphicFramePr>
          <p:cNvPr id="48" name="Object 14"/>
          <p:cNvGraphicFramePr>
            <a:graphicFrameLocks noChangeAspect="1"/>
          </p:cNvGraphicFramePr>
          <p:nvPr>
            <p:extLst>
              <p:ext uri="{D42A27DB-BD31-4B8C-83A1-F6EECF244321}">
                <p14:modId xmlns:p14="http://schemas.microsoft.com/office/powerpoint/2010/main" val="2353505968"/>
              </p:ext>
            </p:extLst>
          </p:nvPr>
        </p:nvGraphicFramePr>
        <p:xfrm>
          <a:off x="474680" y="3877692"/>
          <a:ext cx="8384175" cy="571504"/>
        </p:xfrm>
        <a:graphic>
          <a:graphicData uri="http://schemas.openxmlformats.org/presentationml/2006/ole">
            <mc:AlternateContent xmlns:mc="http://schemas.openxmlformats.org/markup-compatibility/2006">
              <mc:Choice xmlns:v="urn:schemas-microsoft-com:vml" Requires="v">
                <p:oleObj name="Jednadžba" r:id="rId4" imgW="3683000" imgH="254000" progId="Equation.3">
                  <p:embed/>
                </p:oleObj>
              </mc:Choice>
              <mc:Fallback>
                <p:oleObj name="Jednadžba" r:id="rId4" imgW="3683000" imgH="2540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4680" y="3877692"/>
                        <a:ext cx="8384175"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 name="Object 14"/>
          <p:cNvGraphicFramePr>
            <a:graphicFrameLocks noChangeAspect="1"/>
          </p:cNvGraphicFramePr>
          <p:nvPr>
            <p:extLst>
              <p:ext uri="{D42A27DB-BD31-4B8C-83A1-F6EECF244321}">
                <p14:modId xmlns:p14="http://schemas.microsoft.com/office/powerpoint/2010/main" val="679497946"/>
              </p:ext>
            </p:extLst>
          </p:nvPr>
        </p:nvGraphicFramePr>
        <p:xfrm>
          <a:off x="474119" y="4517120"/>
          <a:ext cx="1098550" cy="571500"/>
        </p:xfrm>
        <a:graphic>
          <a:graphicData uri="http://schemas.openxmlformats.org/presentationml/2006/ole">
            <mc:AlternateContent xmlns:mc="http://schemas.openxmlformats.org/markup-compatibility/2006">
              <mc:Choice xmlns:v="urn:schemas-microsoft-com:vml" Requires="v">
                <p:oleObj name="Jednadžba" r:id="rId6" imgW="482400" imgH="253800" progId="Equation.3">
                  <p:embed/>
                </p:oleObj>
              </mc:Choice>
              <mc:Fallback>
                <p:oleObj name="Jednadžba" r:id="rId6" imgW="482400" imgH="253800" progId="Equation.3">
                  <p:embed/>
                  <p:pic>
                    <p:nvPicPr>
                      <p:cNvPr id="0" name=""/>
                      <p:cNvPicPr>
                        <a:picLocks noChangeAspect="1" noChangeArrowheads="1"/>
                      </p:cNvPicPr>
                      <p:nvPr/>
                    </p:nvPicPr>
                    <p:blipFill>
                      <a:blip r:embed="rId7"/>
                      <a:srcRect/>
                      <a:stretch>
                        <a:fillRect/>
                      </a:stretch>
                    </p:blipFill>
                    <p:spPr bwMode="auto">
                      <a:xfrm>
                        <a:off x="474119" y="4517120"/>
                        <a:ext cx="109855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 name="Object 14"/>
          <p:cNvGraphicFramePr>
            <a:graphicFrameLocks noChangeAspect="1"/>
          </p:cNvGraphicFramePr>
          <p:nvPr>
            <p:extLst>
              <p:ext uri="{D42A27DB-BD31-4B8C-83A1-F6EECF244321}">
                <p14:modId xmlns:p14="http://schemas.microsoft.com/office/powerpoint/2010/main" val="1153721800"/>
              </p:ext>
            </p:extLst>
          </p:nvPr>
        </p:nvGraphicFramePr>
        <p:xfrm>
          <a:off x="1921762" y="4493334"/>
          <a:ext cx="1098550" cy="571500"/>
        </p:xfrm>
        <a:graphic>
          <a:graphicData uri="http://schemas.openxmlformats.org/presentationml/2006/ole">
            <mc:AlternateContent xmlns:mc="http://schemas.openxmlformats.org/markup-compatibility/2006">
              <mc:Choice xmlns:v="urn:schemas-microsoft-com:vml" Requires="v">
                <p:oleObj name="Jednadžba" r:id="rId8" imgW="482400" imgH="253800" progId="Equation.3">
                  <p:embed/>
                </p:oleObj>
              </mc:Choice>
              <mc:Fallback>
                <p:oleObj name="Jednadžba" r:id="rId8" imgW="482400" imgH="253800" progId="Equation.3">
                  <p:embed/>
                  <p:pic>
                    <p:nvPicPr>
                      <p:cNvPr id="0" name=""/>
                      <p:cNvPicPr>
                        <a:picLocks noChangeAspect="1" noChangeArrowheads="1"/>
                      </p:cNvPicPr>
                      <p:nvPr/>
                    </p:nvPicPr>
                    <p:blipFill>
                      <a:blip r:embed="rId9"/>
                      <a:srcRect/>
                      <a:stretch>
                        <a:fillRect/>
                      </a:stretch>
                    </p:blipFill>
                    <p:spPr bwMode="auto">
                      <a:xfrm>
                        <a:off x="1921762" y="4493334"/>
                        <a:ext cx="109855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 name="Object 14"/>
          <p:cNvGraphicFramePr>
            <a:graphicFrameLocks noChangeAspect="1"/>
          </p:cNvGraphicFramePr>
          <p:nvPr>
            <p:extLst>
              <p:ext uri="{D42A27DB-BD31-4B8C-83A1-F6EECF244321}">
                <p14:modId xmlns:p14="http://schemas.microsoft.com/office/powerpoint/2010/main" val="3705433154"/>
              </p:ext>
            </p:extLst>
          </p:nvPr>
        </p:nvGraphicFramePr>
        <p:xfrm>
          <a:off x="3413922" y="4493334"/>
          <a:ext cx="1098550" cy="571500"/>
        </p:xfrm>
        <a:graphic>
          <a:graphicData uri="http://schemas.openxmlformats.org/presentationml/2006/ole">
            <mc:AlternateContent xmlns:mc="http://schemas.openxmlformats.org/markup-compatibility/2006">
              <mc:Choice xmlns:v="urn:schemas-microsoft-com:vml" Requires="v">
                <p:oleObj name="Jednadžba" r:id="rId10" imgW="482400" imgH="253800" progId="Equation.3">
                  <p:embed/>
                </p:oleObj>
              </mc:Choice>
              <mc:Fallback>
                <p:oleObj name="Jednadžba" r:id="rId10" imgW="482400" imgH="253800" progId="Equation.3">
                  <p:embed/>
                  <p:pic>
                    <p:nvPicPr>
                      <p:cNvPr id="0" name=""/>
                      <p:cNvPicPr>
                        <a:picLocks noChangeAspect="1" noChangeArrowheads="1"/>
                      </p:cNvPicPr>
                      <p:nvPr/>
                    </p:nvPicPr>
                    <p:blipFill>
                      <a:blip r:embed="rId11"/>
                      <a:srcRect/>
                      <a:stretch>
                        <a:fillRect/>
                      </a:stretch>
                    </p:blipFill>
                    <p:spPr bwMode="auto">
                      <a:xfrm>
                        <a:off x="3413922" y="4493334"/>
                        <a:ext cx="109855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 name="Object 14"/>
          <p:cNvGraphicFramePr>
            <a:graphicFrameLocks noChangeAspect="1"/>
          </p:cNvGraphicFramePr>
          <p:nvPr>
            <p:extLst>
              <p:ext uri="{D42A27DB-BD31-4B8C-83A1-F6EECF244321}">
                <p14:modId xmlns:p14="http://schemas.microsoft.com/office/powerpoint/2010/main" val="714609651"/>
              </p:ext>
            </p:extLst>
          </p:nvPr>
        </p:nvGraphicFramePr>
        <p:xfrm>
          <a:off x="4906082" y="4506424"/>
          <a:ext cx="1531937" cy="571500"/>
        </p:xfrm>
        <a:graphic>
          <a:graphicData uri="http://schemas.openxmlformats.org/presentationml/2006/ole">
            <mc:AlternateContent xmlns:mc="http://schemas.openxmlformats.org/markup-compatibility/2006">
              <mc:Choice xmlns:v="urn:schemas-microsoft-com:vml" Requires="v">
                <p:oleObj name="Jednadžba" r:id="rId12" imgW="672840" imgH="253800" progId="Equation.3">
                  <p:embed/>
                </p:oleObj>
              </mc:Choice>
              <mc:Fallback>
                <p:oleObj name="Jednadžba" r:id="rId12" imgW="672840" imgH="253800" progId="Equation.3">
                  <p:embed/>
                  <p:pic>
                    <p:nvPicPr>
                      <p:cNvPr id="0" name=""/>
                      <p:cNvPicPr>
                        <a:picLocks noChangeAspect="1" noChangeArrowheads="1"/>
                      </p:cNvPicPr>
                      <p:nvPr/>
                    </p:nvPicPr>
                    <p:blipFill>
                      <a:blip r:embed="rId13"/>
                      <a:srcRect/>
                      <a:stretch>
                        <a:fillRect/>
                      </a:stretch>
                    </p:blipFill>
                    <p:spPr bwMode="auto">
                      <a:xfrm>
                        <a:off x="4906082" y="4506424"/>
                        <a:ext cx="1531937"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81494954"/>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5.zadatak</a:t>
            </a:r>
            <a:r>
              <a:rPr lang="hr-HR" sz="2800" dirty="0">
                <a:latin typeface="Times New Roman" pitchFamily="18" charset="0"/>
                <a:cs typeface="Times New Roman" pitchFamily="18" charset="0"/>
              </a:rPr>
              <a:t>: Koliko ima brojeva manjih od 100 koji nisu djeljivi ni sa 5 ni sa 7?</a:t>
            </a:r>
          </a:p>
          <a:p>
            <a:pPr>
              <a:buNone/>
            </a:pPr>
            <a:r>
              <a:rPr lang="hr-HR" dirty="0"/>
              <a:t>		</a:t>
            </a:r>
            <a:endParaRPr lang="hr-HR" sz="2800" dirty="0">
              <a:latin typeface="Times New Roman" pitchFamily="18" charset="0"/>
              <a:cs typeface="Times New Roman" pitchFamily="18" charset="0"/>
            </a:endParaRPr>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a:p>
            <a:pPr>
              <a:buNone/>
            </a:pPr>
            <a:endParaRPr lang="hr-HR" dirty="0"/>
          </a:p>
        </p:txBody>
      </p:sp>
      <p:sp>
        <p:nvSpPr>
          <p:cNvPr id="51" name="Rezervirano mjesto podnožja 50"/>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mc:AlternateContent xmlns:mc="http://schemas.openxmlformats.org/markup-compatibility/2006" xmlns:a14="http://schemas.microsoft.com/office/drawing/2010/main">
        <mc:Choice Requires="a14">
          <p:sp>
            <p:nvSpPr>
              <p:cNvPr id="42" name="Pravokutnik 41"/>
              <p:cNvSpPr/>
              <p:nvPr/>
            </p:nvSpPr>
            <p:spPr>
              <a:xfrm>
                <a:off x="5012797" y="1142984"/>
                <a:ext cx="4100281" cy="2677656"/>
              </a:xfrm>
              <a:prstGeom prst="rect">
                <a:avLst/>
              </a:prstGeom>
            </p:spPr>
            <p:txBody>
              <a:bodyPr wrap="square">
                <a:spAutoFit/>
              </a:bodyPr>
              <a:lstStyle/>
              <a:p>
                <a:r>
                  <a:rPr lang="hr-HR" sz="2800" dirty="0">
                    <a:latin typeface="Times New Roman" pitchFamily="18" charset="0"/>
                    <a:cs typeface="Times New Roman" pitchFamily="18" charset="0"/>
                  </a:rPr>
                  <a:t>Ukupno brojeva djeljivih s 5: 99:5 = 19.8</a:t>
                </a:r>
                <a14:m>
                  <m:oMath xmlns:m="http://schemas.openxmlformats.org/officeDocument/2006/math">
                    <m:r>
                      <a:rPr lang="hr-HR" sz="2800">
                        <a:latin typeface="Cambria Math" panose="02040503050406030204" pitchFamily="18" charset="0"/>
                        <a:ea typeface="Cambria Math" panose="02040503050406030204" pitchFamily="18" charset="0"/>
                        <a:cs typeface="Times New Roman" pitchFamily="18" charset="0"/>
                      </a:rPr>
                      <m:t> </m:t>
                    </m:r>
                    <m:r>
                      <a:rPr lang="hr-HR" sz="2800" i="1">
                        <a:latin typeface="Cambria Math" panose="02040503050406030204" pitchFamily="18" charset="0"/>
                        <a:ea typeface="Cambria Math" panose="02040503050406030204" pitchFamily="18" charset="0"/>
                        <a:cs typeface="Times New Roman" pitchFamily="18" charset="0"/>
                      </a:rPr>
                      <m:t>≈19</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sa 7: 99:7 = 14.14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≈1</m:t>
                    </m:r>
                    <m:r>
                      <a:rPr lang="hr-HR" sz="2800" b="0" i="1" smtClean="0">
                        <a:latin typeface="Cambria Math" panose="02040503050406030204" pitchFamily="18" charset="0"/>
                        <a:ea typeface="Cambria Math" panose="02040503050406030204" pitchFamily="18" charset="0"/>
                        <a:cs typeface="Times New Roman" pitchFamily="18" charset="0"/>
                      </a:rPr>
                      <m:t>4</m:t>
                    </m:r>
                  </m:oMath>
                </a14:m>
                <a:endParaRPr lang="hr-HR" sz="2800" dirty="0">
                  <a:latin typeface="Times New Roman" pitchFamily="18" charset="0"/>
                  <a:cs typeface="Times New Roman" pitchFamily="18" charset="0"/>
                </a:endParaRPr>
              </a:p>
              <a:p>
                <a:r>
                  <a:rPr lang="hr-HR" sz="2800" dirty="0">
                    <a:latin typeface="Times New Roman" pitchFamily="18" charset="0"/>
                    <a:cs typeface="Times New Roman" pitchFamily="18" charset="0"/>
                  </a:rPr>
                  <a:t>Ukupno brojeva djeljivih i s 5 i sa 7: 99:35 = 2.83 </a:t>
                </a:r>
                <a14:m>
                  <m:oMath xmlns:m="http://schemas.openxmlformats.org/officeDocument/2006/math">
                    <m:r>
                      <a:rPr lang="hr-HR" sz="2800" i="1">
                        <a:latin typeface="Cambria Math" panose="02040503050406030204" pitchFamily="18" charset="0"/>
                        <a:ea typeface="Cambria Math" panose="02040503050406030204" pitchFamily="18" charset="0"/>
                        <a:cs typeface="Times New Roman" pitchFamily="18" charset="0"/>
                      </a:rPr>
                      <m:t>≈</m:t>
                    </m:r>
                    <m:r>
                      <a:rPr lang="hr-HR" sz="2800" b="0" i="1" smtClean="0">
                        <a:latin typeface="Cambria Math" panose="02040503050406030204" pitchFamily="18" charset="0"/>
                        <a:ea typeface="Cambria Math" panose="02040503050406030204" pitchFamily="18" charset="0"/>
                        <a:cs typeface="Times New Roman" pitchFamily="18" charset="0"/>
                      </a:rPr>
                      <m:t>2</m:t>
                    </m:r>
                  </m:oMath>
                </a14:m>
                <a:endParaRPr lang="hr-HR" sz="2800" dirty="0">
                  <a:latin typeface="Times New Roman" pitchFamily="18" charset="0"/>
                  <a:cs typeface="Times New Roman" pitchFamily="18" charset="0"/>
                </a:endParaRPr>
              </a:p>
            </p:txBody>
          </p:sp>
        </mc:Choice>
        <mc:Fallback xmlns="">
          <p:sp>
            <p:nvSpPr>
              <p:cNvPr id="42" name="Pravokutnik 41"/>
              <p:cNvSpPr>
                <a:spLocks noRot="1" noChangeAspect="1" noMove="1" noResize="1" noEditPoints="1" noAdjustHandles="1" noChangeArrowheads="1" noChangeShapeType="1" noTextEdit="1"/>
              </p:cNvSpPr>
              <p:nvPr/>
            </p:nvSpPr>
            <p:spPr>
              <a:xfrm>
                <a:off x="5012797" y="1142984"/>
                <a:ext cx="4100281" cy="2677656"/>
              </a:xfrm>
              <a:prstGeom prst="rect">
                <a:avLst/>
              </a:prstGeom>
              <a:blipFill rotWithShape="0">
                <a:blip r:embed="rId3"/>
                <a:stretch>
                  <a:fillRect l="-2972" t="-2273" r="-2377" b="-5227"/>
                </a:stretch>
              </a:blipFill>
            </p:spPr>
            <p:txBody>
              <a:bodyPr/>
              <a:lstStyle/>
              <a:p>
                <a:r>
                  <a:rPr lang="hr-HR">
                    <a:noFill/>
                  </a:rPr>
                  <a:t> </a:t>
                </a:r>
              </a:p>
            </p:txBody>
          </p:sp>
        </mc:Fallback>
      </mc:AlternateContent>
      <p:grpSp>
        <p:nvGrpSpPr>
          <p:cNvPr id="119" name="Grupa 48"/>
          <p:cNvGrpSpPr>
            <a:grpSpLocks/>
          </p:cNvGrpSpPr>
          <p:nvPr/>
        </p:nvGrpSpPr>
        <p:grpSpPr bwMode="auto">
          <a:xfrm>
            <a:off x="237031" y="1320310"/>
            <a:ext cx="4783484" cy="2500330"/>
            <a:chOff x="3000364" y="2857496"/>
            <a:chExt cx="5286412" cy="3143272"/>
          </a:xfrm>
        </p:grpSpPr>
        <p:sp>
          <p:nvSpPr>
            <p:cNvPr id="120" name="Pravokutnik 5"/>
            <p:cNvSpPr/>
            <p:nvPr/>
          </p:nvSpPr>
          <p:spPr>
            <a:xfrm>
              <a:off x="3000364" y="3858036"/>
              <a:ext cx="5286412" cy="214273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1" name="Pravokutnik 6"/>
            <p:cNvSpPr/>
            <p:nvPr/>
          </p:nvSpPr>
          <p:spPr>
            <a:xfrm>
              <a:off x="3143510" y="2857496"/>
              <a:ext cx="4713828" cy="2928102"/>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2" name="Elipsa 7"/>
            <p:cNvSpPr/>
            <p:nvPr/>
          </p:nvSpPr>
          <p:spPr>
            <a:xfrm>
              <a:off x="5285706" y="3072666"/>
              <a:ext cx="2287006" cy="2284386"/>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3" name="Elipsa 8"/>
            <p:cNvSpPr/>
            <p:nvPr/>
          </p:nvSpPr>
          <p:spPr>
            <a:xfrm>
              <a:off x="3787667" y="3142595"/>
              <a:ext cx="2355249" cy="2144526"/>
            </a:xfrm>
            <a:prstGeom prst="ellipse">
              <a:avLst/>
            </a:prstGeom>
            <a:solidFill>
              <a:srgbClr val="FF0000">
                <a:alpha val="72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sz="1800"/>
            </a:p>
          </p:txBody>
        </p:sp>
        <p:sp>
          <p:nvSpPr>
            <p:cNvPr id="124" name="TekstniOkvir 15"/>
            <p:cNvSpPr txBox="1">
              <a:spLocks noChangeArrowheads="1"/>
            </p:cNvSpPr>
            <p:nvPr/>
          </p:nvSpPr>
          <p:spPr bwMode="auto">
            <a:xfrm>
              <a:off x="3286656" y="3072666"/>
              <a:ext cx="499345" cy="516407"/>
            </a:xfrm>
            <a:prstGeom prst="rect">
              <a:avLst/>
            </a:prstGeom>
            <a:noFill/>
            <a:ln w="9525">
              <a:noFill/>
              <a:miter lim="800000"/>
              <a:headEnd/>
              <a:tailEnd/>
            </a:ln>
          </p:spPr>
          <p:txBody>
            <a:bodyPr>
              <a:spAutoFit/>
            </a:bodyPr>
            <a:lstStyle/>
            <a:p>
              <a:r>
                <a:rPr lang="hr-HR" sz="2000" b="1" dirty="0">
                  <a:latin typeface="Arial" charset="0"/>
                </a:rPr>
                <a:t>S</a:t>
              </a:r>
            </a:p>
          </p:txBody>
        </p:sp>
        <p:sp>
          <p:nvSpPr>
            <p:cNvPr id="125" name="TekstniOkvir 16"/>
            <p:cNvSpPr txBox="1">
              <a:spLocks noChangeArrowheads="1"/>
            </p:cNvSpPr>
            <p:nvPr/>
          </p:nvSpPr>
          <p:spPr bwMode="auto">
            <a:xfrm>
              <a:off x="4356921" y="3214319"/>
              <a:ext cx="501011" cy="516408"/>
            </a:xfrm>
            <a:prstGeom prst="rect">
              <a:avLst/>
            </a:prstGeom>
            <a:noFill/>
            <a:ln w="9525">
              <a:noFill/>
              <a:miter lim="800000"/>
              <a:headEnd/>
              <a:tailEnd/>
            </a:ln>
          </p:spPr>
          <p:txBody>
            <a:bodyPr>
              <a:spAutoFit/>
            </a:bodyPr>
            <a:lstStyle/>
            <a:p>
              <a:r>
                <a:rPr lang="hr-HR" b="1">
                  <a:latin typeface="Arial" charset="0"/>
                </a:rPr>
                <a:t>A</a:t>
              </a:r>
            </a:p>
          </p:txBody>
        </p:sp>
        <p:sp>
          <p:nvSpPr>
            <p:cNvPr id="126" name="TekstniOkvir 17"/>
            <p:cNvSpPr txBox="1">
              <a:spLocks noChangeArrowheads="1"/>
            </p:cNvSpPr>
            <p:nvPr/>
          </p:nvSpPr>
          <p:spPr bwMode="auto">
            <a:xfrm>
              <a:off x="6500781" y="3110321"/>
              <a:ext cx="499346" cy="516407"/>
            </a:xfrm>
            <a:prstGeom prst="rect">
              <a:avLst/>
            </a:prstGeom>
            <a:noFill/>
            <a:ln w="9525">
              <a:noFill/>
              <a:miter lim="800000"/>
              <a:headEnd/>
              <a:tailEnd/>
            </a:ln>
          </p:spPr>
          <p:txBody>
            <a:bodyPr>
              <a:spAutoFit/>
            </a:bodyPr>
            <a:lstStyle/>
            <a:p>
              <a:r>
                <a:rPr lang="hr-HR" b="1">
                  <a:latin typeface="Arial" charset="0"/>
                </a:rPr>
                <a:t>B</a:t>
              </a:r>
            </a:p>
          </p:txBody>
        </p:sp>
        <p:sp>
          <p:nvSpPr>
            <p:cNvPr id="127" name="TekstniOkvir 18"/>
            <p:cNvSpPr txBox="1">
              <a:spLocks noChangeArrowheads="1"/>
            </p:cNvSpPr>
            <p:nvPr/>
          </p:nvSpPr>
          <p:spPr bwMode="auto">
            <a:xfrm>
              <a:off x="4857932" y="3429489"/>
              <a:ext cx="499346" cy="414202"/>
            </a:xfrm>
            <a:prstGeom prst="rect">
              <a:avLst/>
            </a:prstGeom>
            <a:noFill/>
            <a:ln w="9525">
              <a:noFill/>
              <a:miter lim="800000"/>
              <a:headEnd/>
              <a:tailEnd/>
            </a:ln>
          </p:spPr>
          <p:txBody>
            <a:bodyPr>
              <a:spAutoFit/>
            </a:bodyPr>
            <a:lstStyle/>
            <a:p>
              <a:r>
                <a:rPr lang="hr-HR" sz="1800">
                  <a:latin typeface="Arial" charset="0"/>
                </a:rPr>
                <a:t>5</a:t>
              </a:r>
            </a:p>
          </p:txBody>
        </p:sp>
        <p:sp>
          <p:nvSpPr>
            <p:cNvPr id="128" name="TekstniOkvir 19"/>
            <p:cNvSpPr txBox="1">
              <a:spLocks noChangeArrowheads="1"/>
            </p:cNvSpPr>
            <p:nvPr/>
          </p:nvSpPr>
          <p:spPr bwMode="auto">
            <a:xfrm>
              <a:off x="4643213" y="3845484"/>
              <a:ext cx="501011" cy="414202"/>
            </a:xfrm>
            <a:prstGeom prst="rect">
              <a:avLst/>
            </a:prstGeom>
            <a:noFill/>
            <a:ln w="9525">
              <a:noFill/>
              <a:miter lim="800000"/>
              <a:headEnd/>
              <a:tailEnd/>
            </a:ln>
          </p:spPr>
          <p:txBody>
            <a:bodyPr>
              <a:spAutoFit/>
            </a:bodyPr>
            <a:lstStyle/>
            <a:p>
              <a:r>
                <a:rPr lang="hr-HR" sz="1800">
                  <a:latin typeface="Arial" charset="0"/>
                </a:rPr>
                <a:t>10</a:t>
              </a:r>
            </a:p>
          </p:txBody>
        </p:sp>
        <p:sp>
          <p:nvSpPr>
            <p:cNvPr id="129" name="TekstniOkvir 20"/>
            <p:cNvSpPr txBox="1">
              <a:spLocks noChangeArrowheads="1"/>
            </p:cNvSpPr>
            <p:nvPr/>
          </p:nvSpPr>
          <p:spPr bwMode="auto">
            <a:xfrm>
              <a:off x="4428494" y="4261479"/>
              <a:ext cx="501011" cy="414202"/>
            </a:xfrm>
            <a:prstGeom prst="rect">
              <a:avLst/>
            </a:prstGeom>
            <a:noFill/>
            <a:ln w="9525">
              <a:noFill/>
              <a:miter lim="800000"/>
              <a:headEnd/>
              <a:tailEnd/>
            </a:ln>
          </p:spPr>
          <p:txBody>
            <a:bodyPr>
              <a:spAutoFit/>
            </a:bodyPr>
            <a:lstStyle/>
            <a:p>
              <a:r>
                <a:rPr lang="hr-HR" sz="1800">
                  <a:latin typeface="Arial" charset="0"/>
                </a:rPr>
                <a:t>20</a:t>
              </a:r>
            </a:p>
          </p:txBody>
        </p:sp>
        <p:sp>
          <p:nvSpPr>
            <p:cNvPr id="130" name="TekstniOkvir 21"/>
            <p:cNvSpPr txBox="1">
              <a:spLocks noChangeArrowheads="1"/>
            </p:cNvSpPr>
            <p:nvPr/>
          </p:nvSpPr>
          <p:spPr bwMode="auto">
            <a:xfrm>
              <a:off x="4215440" y="4679267"/>
              <a:ext cx="499346" cy="414202"/>
            </a:xfrm>
            <a:prstGeom prst="rect">
              <a:avLst/>
            </a:prstGeom>
            <a:noFill/>
            <a:ln w="9525">
              <a:noFill/>
              <a:miter lim="800000"/>
              <a:headEnd/>
              <a:tailEnd/>
            </a:ln>
          </p:spPr>
          <p:txBody>
            <a:bodyPr>
              <a:spAutoFit/>
            </a:bodyPr>
            <a:lstStyle/>
            <a:p>
              <a:r>
                <a:rPr lang="hr-HR" sz="1800">
                  <a:latin typeface="Arial" charset="0"/>
                </a:rPr>
                <a:t>30</a:t>
              </a:r>
            </a:p>
          </p:txBody>
        </p:sp>
        <p:sp>
          <p:nvSpPr>
            <p:cNvPr id="131" name="TekstniOkvir 22"/>
            <p:cNvSpPr txBox="1">
              <a:spLocks noChangeArrowheads="1"/>
            </p:cNvSpPr>
            <p:nvPr/>
          </p:nvSpPr>
          <p:spPr bwMode="auto">
            <a:xfrm>
              <a:off x="4786359" y="4786852"/>
              <a:ext cx="857211" cy="414202"/>
            </a:xfrm>
            <a:prstGeom prst="rect">
              <a:avLst/>
            </a:prstGeom>
            <a:noFill/>
            <a:ln w="9525">
              <a:noFill/>
              <a:miter lim="800000"/>
              <a:headEnd/>
              <a:tailEnd/>
            </a:ln>
          </p:spPr>
          <p:txBody>
            <a:bodyPr>
              <a:spAutoFit/>
            </a:bodyPr>
            <a:lstStyle/>
            <a:p>
              <a:r>
                <a:rPr lang="hr-HR" sz="1800">
                  <a:latin typeface="Arial" charset="0"/>
                </a:rPr>
                <a:t>40…</a:t>
              </a:r>
            </a:p>
          </p:txBody>
        </p:sp>
        <p:sp>
          <p:nvSpPr>
            <p:cNvPr id="132" name="TekstniOkvir 23"/>
            <p:cNvSpPr txBox="1">
              <a:spLocks noChangeArrowheads="1"/>
            </p:cNvSpPr>
            <p:nvPr/>
          </p:nvSpPr>
          <p:spPr bwMode="auto">
            <a:xfrm>
              <a:off x="5500424" y="4430029"/>
              <a:ext cx="501011" cy="414201"/>
            </a:xfrm>
            <a:prstGeom prst="rect">
              <a:avLst/>
            </a:prstGeom>
            <a:noFill/>
            <a:ln w="9525">
              <a:noFill/>
              <a:miter lim="800000"/>
              <a:headEnd/>
              <a:tailEnd/>
            </a:ln>
          </p:spPr>
          <p:txBody>
            <a:bodyPr>
              <a:spAutoFit/>
            </a:bodyPr>
            <a:lstStyle/>
            <a:p>
              <a:r>
                <a:rPr lang="hr-HR" sz="1800">
                  <a:latin typeface="Arial" charset="0"/>
                </a:rPr>
                <a:t>70</a:t>
              </a:r>
            </a:p>
          </p:txBody>
        </p:sp>
        <p:sp>
          <p:nvSpPr>
            <p:cNvPr id="133" name="TekstniOkvir 24"/>
            <p:cNvSpPr txBox="1">
              <a:spLocks noChangeArrowheads="1"/>
            </p:cNvSpPr>
            <p:nvPr/>
          </p:nvSpPr>
          <p:spPr bwMode="auto">
            <a:xfrm>
              <a:off x="6214489" y="4071412"/>
              <a:ext cx="501011" cy="414202"/>
            </a:xfrm>
            <a:prstGeom prst="rect">
              <a:avLst/>
            </a:prstGeom>
            <a:noFill/>
            <a:ln w="9525">
              <a:noFill/>
              <a:miter lim="800000"/>
              <a:headEnd/>
              <a:tailEnd/>
            </a:ln>
          </p:spPr>
          <p:txBody>
            <a:bodyPr>
              <a:spAutoFit/>
            </a:bodyPr>
            <a:lstStyle/>
            <a:p>
              <a:r>
                <a:rPr lang="hr-HR" sz="1800">
                  <a:latin typeface="Arial" charset="0"/>
                </a:rPr>
                <a:t>28</a:t>
              </a:r>
            </a:p>
          </p:txBody>
        </p:sp>
        <p:sp>
          <p:nvSpPr>
            <p:cNvPr id="134" name="TekstniOkvir 25"/>
            <p:cNvSpPr txBox="1">
              <a:spLocks noChangeArrowheads="1"/>
            </p:cNvSpPr>
            <p:nvPr/>
          </p:nvSpPr>
          <p:spPr bwMode="auto">
            <a:xfrm>
              <a:off x="6930219" y="3917207"/>
              <a:ext cx="499346" cy="414202"/>
            </a:xfrm>
            <a:prstGeom prst="rect">
              <a:avLst/>
            </a:prstGeom>
            <a:noFill/>
            <a:ln w="9525">
              <a:noFill/>
              <a:miter lim="800000"/>
              <a:headEnd/>
              <a:tailEnd/>
            </a:ln>
          </p:spPr>
          <p:txBody>
            <a:bodyPr>
              <a:spAutoFit/>
            </a:bodyPr>
            <a:lstStyle/>
            <a:p>
              <a:r>
                <a:rPr lang="hr-HR" sz="1800">
                  <a:latin typeface="Arial" charset="0"/>
                </a:rPr>
                <a:t>21</a:t>
              </a:r>
            </a:p>
          </p:txBody>
        </p:sp>
        <p:sp>
          <p:nvSpPr>
            <p:cNvPr id="135" name="TekstniOkvir 26"/>
            <p:cNvSpPr txBox="1">
              <a:spLocks noChangeArrowheads="1"/>
            </p:cNvSpPr>
            <p:nvPr/>
          </p:nvSpPr>
          <p:spPr bwMode="auto">
            <a:xfrm>
              <a:off x="6715500" y="4415684"/>
              <a:ext cx="499346" cy="414202"/>
            </a:xfrm>
            <a:prstGeom prst="rect">
              <a:avLst/>
            </a:prstGeom>
            <a:noFill/>
            <a:ln w="9525">
              <a:noFill/>
              <a:miter lim="800000"/>
              <a:headEnd/>
              <a:tailEnd/>
            </a:ln>
          </p:spPr>
          <p:txBody>
            <a:bodyPr>
              <a:spAutoFit/>
            </a:bodyPr>
            <a:lstStyle/>
            <a:p>
              <a:r>
                <a:rPr lang="hr-HR" sz="1800">
                  <a:latin typeface="Arial" charset="0"/>
                </a:rPr>
                <a:t>42</a:t>
              </a:r>
            </a:p>
          </p:txBody>
        </p:sp>
        <p:sp>
          <p:nvSpPr>
            <p:cNvPr id="136" name="TekstniOkvir 27"/>
            <p:cNvSpPr txBox="1">
              <a:spLocks noChangeArrowheads="1"/>
            </p:cNvSpPr>
            <p:nvPr/>
          </p:nvSpPr>
          <p:spPr bwMode="auto">
            <a:xfrm>
              <a:off x="6169154" y="4526856"/>
              <a:ext cx="715731" cy="414201"/>
            </a:xfrm>
            <a:prstGeom prst="rect">
              <a:avLst/>
            </a:prstGeom>
            <a:noFill/>
            <a:ln w="9525">
              <a:noFill/>
              <a:miter lim="800000"/>
              <a:headEnd/>
              <a:tailEnd/>
            </a:ln>
          </p:spPr>
          <p:txBody>
            <a:bodyPr>
              <a:spAutoFit/>
            </a:bodyPr>
            <a:lstStyle/>
            <a:p>
              <a:r>
                <a:rPr lang="hr-HR" sz="1800" dirty="0">
                  <a:latin typeface="Arial" charset="0"/>
                </a:rPr>
                <a:t>49…</a:t>
              </a:r>
            </a:p>
          </p:txBody>
        </p:sp>
        <p:sp>
          <p:nvSpPr>
            <p:cNvPr id="137" name="TekstniOkvir 29"/>
            <p:cNvSpPr txBox="1">
              <a:spLocks noChangeArrowheads="1"/>
            </p:cNvSpPr>
            <p:nvPr/>
          </p:nvSpPr>
          <p:spPr bwMode="auto">
            <a:xfrm>
              <a:off x="6001435" y="3201768"/>
              <a:ext cx="499346" cy="414202"/>
            </a:xfrm>
            <a:prstGeom prst="rect">
              <a:avLst/>
            </a:prstGeom>
            <a:noFill/>
            <a:ln w="9525">
              <a:noFill/>
              <a:miter lim="800000"/>
              <a:headEnd/>
              <a:tailEnd/>
            </a:ln>
          </p:spPr>
          <p:txBody>
            <a:bodyPr>
              <a:spAutoFit/>
            </a:bodyPr>
            <a:lstStyle/>
            <a:p>
              <a:r>
                <a:rPr lang="hr-HR" sz="1800">
                  <a:latin typeface="Arial" charset="0"/>
                </a:rPr>
                <a:t>7</a:t>
              </a:r>
            </a:p>
          </p:txBody>
        </p:sp>
        <p:sp>
          <p:nvSpPr>
            <p:cNvPr id="138" name="TekstniOkvir 30"/>
            <p:cNvSpPr txBox="1">
              <a:spLocks noChangeArrowheads="1"/>
            </p:cNvSpPr>
            <p:nvPr/>
          </p:nvSpPr>
          <p:spPr bwMode="auto">
            <a:xfrm>
              <a:off x="6500781" y="3486868"/>
              <a:ext cx="499346" cy="414201"/>
            </a:xfrm>
            <a:prstGeom prst="rect">
              <a:avLst/>
            </a:prstGeom>
            <a:noFill/>
            <a:ln w="9525">
              <a:noFill/>
              <a:miter lim="800000"/>
              <a:headEnd/>
              <a:tailEnd/>
            </a:ln>
          </p:spPr>
          <p:txBody>
            <a:bodyPr>
              <a:spAutoFit/>
            </a:bodyPr>
            <a:lstStyle/>
            <a:p>
              <a:r>
                <a:rPr lang="hr-HR" sz="1800">
                  <a:latin typeface="Arial" charset="0"/>
                </a:rPr>
                <a:t>14</a:t>
              </a:r>
            </a:p>
          </p:txBody>
        </p:sp>
        <p:sp>
          <p:nvSpPr>
            <p:cNvPr id="139" name="TekstniOkvir 31"/>
            <p:cNvSpPr txBox="1">
              <a:spLocks noChangeArrowheads="1"/>
            </p:cNvSpPr>
            <p:nvPr/>
          </p:nvSpPr>
          <p:spPr bwMode="auto">
            <a:xfrm>
              <a:off x="3857575" y="4058861"/>
              <a:ext cx="499346" cy="414201"/>
            </a:xfrm>
            <a:prstGeom prst="rect">
              <a:avLst/>
            </a:prstGeom>
            <a:noFill/>
            <a:ln w="9525">
              <a:noFill/>
              <a:miter lim="800000"/>
              <a:headEnd/>
              <a:tailEnd/>
            </a:ln>
          </p:spPr>
          <p:txBody>
            <a:bodyPr>
              <a:spAutoFit/>
            </a:bodyPr>
            <a:lstStyle/>
            <a:p>
              <a:r>
                <a:rPr lang="hr-HR" sz="1800">
                  <a:latin typeface="Arial" charset="0"/>
                </a:rPr>
                <a:t>15</a:t>
              </a:r>
            </a:p>
          </p:txBody>
        </p:sp>
        <p:sp>
          <p:nvSpPr>
            <p:cNvPr id="140" name="TekstniOkvir 32"/>
            <p:cNvSpPr txBox="1">
              <a:spLocks noChangeArrowheads="1"/>
            </p:cNvSpPr>
            <p:nvPr/>
          </p:nvSpPr>
          <p:spPr bwMode="auto">
            <a:xfrm>
              <a:off x="4857932" y="4430029"/>
              <a:ext cx="499346" cy="414201"/>
            </a:xfrm>
            <a:prstGeom prst="rect">
              <a:avLst/>
            </a:prstGeom>
            <a:noFill/>
            <a:ln w="9525">
              <a:noFill/>
              <a:miter lim="800000"/>
              <a:headEnd/>
              <a:tailEnd/>
            </a:ln>
          </p:spPr>
          <p:txBody>
            <a:bodyPr>
              <a:spAutoFit/>
            </a:bodyPr>
            <a:lstStyle/>
            <a:p>
              <a:r>
                <a:rPr lang="hr-HR" sz="1800">
                  <a:latin typeface="Arial" charset="0"/>
                </a:rPr>
                <a:t>25</a:t>
              </a:r>
            </a:p>
          </p:txBody>
        </p:sp>
        <p:sp>
          <p:nvSpPr>
            <p:cNvPr id="141" name="TekstniOkvir 33"/>
            <p:cNvSpPr txBox="1">
              <a:spLocks noChangeArrowheads="1"/>
            </p:cNvSpPr>
            <p:nvPr/>
          </p:nvSpPr>
          <p:spPr bwMode="auto">
            <a:xfrm>
              <a:off x="5500424" y="3630314"/>
              <a:ext cx="501011" cy="414202"/>
            </a:xfrm>
            <a:prstGeom prst="rect">
              <a:avLst/>
            </a:prstGeom>
            <a:noFill/>
            <a:ln w="9525">
              <a:noFill/>
              <a:miter lim="800000"/>
              <a:headEnd/>
              <a:tailEnd/>
            </a:ln>
          </p:spPr>
          <p:txBody>
            <a:bodyPr>
              <a:spAutoFit/>
            </a:bodyPr>
            <a:lstStyle/>
            <a:p>
              <a:r>
                <a:rPr lang="hr-HR" sz="1800" dirty="0">
                  <a:latin typeface="Arial" charset="0"/>
                </a:rPr>
                <a:t>35</a:t>
              </a:r>
            </a:p>
          </p:txBody>
        </p:sp>
        <p:sp>
          <p:nvSpPr>
            <p:cNvPr id="142" name="TekstniOkvir 34"/>
            <p:cNvSpPr txBox="1">
              <a:spLocks noChangeArrowheads="1"/>
            </p:cNvSpPr>
            <p:nvPr/>
          </p:nvSpPr>
          <p:spPr bwMode="auto">
            <a:xfrm>
              <a:off x="7458664" y="3329533"/>
              <a:ext cx="499345" cy="414202"/>
            </a:xfrm>
            <a:prstGeom prst="rect">
              <a:avLst/>
            </a:prstGeom>
            <a:noFill/>
            <a:ln w="9525">
              <a:noFill/>
              <a:miter lim="800000"/>
              <a:headEnd/>
              <a:tailEnd/>
            </a:ln>
          </p:spPr>
          <p:txBody>
            <a:bodyPr>
              <a:spAutoFit/>
            </a:bodyPr>
            <a:lstStyle/>
            <a:p>
              <a:r>
                <a:rPr lang="hr-HR" sz="1800" dirty="0">
                  <a:latin typeface="Arial" charset="0"/>
                </a:rPr>
                <a:t>2</a:t>
              </a:r>
            </a:p>
          </p:txBody>
        </p:sp>
        <p:sp>
          <p:nvSpPr>
            <p:cNvPr id="143" name="TekstniOkvir 35"/>
            <p:cNvSpPr txBox="1">
              <a:spLocks noChangeArrowheads="1"/>
            </p:cNvSpPr>
            <p:nvPr/>
          </p:nvSpPr>
          <p:spPr bwMode="auto">
            <a:xfrm>
              <a:off x="3241321" y="3699807"/>
              <a:ext cx="499345" cy="464303"/>
            </a:xfrm>
            <a:prstGeom prst="rect">
              <a:avLst/>
            </a:prstGeom>
            <a:noFill/>
            <a:ln w="9525">
              <a:noFill/>
              <a:miter lim="800000"/>
              <a:headEnd/>
              <a:tailEnd/>
            </a:ln>
          </p:spPr>
          <p:txBody>
            <a:bodyPr>
              <a:spAutoFit/>
            </a:bodyPr>
            <a:lstStyle/>
            <a:p>
              <a:r>
                <a:rPr lang="hr-HR" sz="1800" dirty="0">
                  <a:latin typeface="Arial" charset="0"/>
                </a:rPr>
                <a:t>33</a:t>
              </a:r>
            </a:p>
          </p:txBody>
        </p:sp>
        <p:sp>
          <p:nvSpPr>
            <p:cNvPr id="144" name="TekstniOkvir 36"/>
            <p:cNvSpPr txBox="1">
              <a:spLocks noChangeArrowheads="1"/>
            </p:cNvSpPr>
            <p:nvPr/>
          </p:nvSpPr>
          <p:spPr bwMode="auto">
            <a:xfrm>
              <a:off x="3215083" y="4715129"/>
              <a:ext cx="499346" cy="414201"/>
            </a:xfrm>
            <a:prstGeom prst="rect">
              <a:avLst/>
            </a:prstGeom>
            <a:noFill/>
            <a:ln w="9525">
              <a:noFill/>
              <a:miter lim="800000"/>
              <a:headEnd/>
              <a:tailEnd/>
            </a:ln>
          </p:spPr>
          <p:txBody>
            <a:bodyPr>
              <a:spAutoFit/>
            </a:bodyPr>
            <a:lstStyle/>
            <a:p>
              <a:r>
                <a:rPr lang="hr-HR" sz="1800">
                  <a:latin typeface="Arial" charset="0"/>
                </a:rPr>
                <a:t>4</a:t>
              </a:r>
            </a:p>
          </p:txBody>
        </p:sp>
        <p:sp>
          <p:nvSpPr>
            <p:cNvPr id="145" name="TekstniOkvir 37"/>
            <p:cNvSpPr txBox="1">
              <a:spLocks noChangeArrowheads="1"/>
            </p:cNvSpPr>
            <p:nvPr/>
          </p:nvSpPr>
          <p:spPr bwMode="auto">
            <a:xfrm>
              <a:off x="3215083" y="5287122"/>
              <a:ext cx="499346" cy="414201"/>
            </a:xfrm>
            <a:prstGeom prst="rect">
              <a:avLst/>
            </a:prstGeom>
            <a:noFill/>
            <a:ln w="9525">
              <a:noFill/>
              <a:miter lim="800000"/>
              <a:headEnd/>
              <a:tailEnd/>
            </a:ln>
          </p:spPr>
          <p:txBody>
            <a:bodyPr>
              <a:spAutoFit/>
            </a:bodyPr>
            <a:lstStyle/>
            <a:p>
              <a:r>
                <a:rPr lang="hr-HR" sz="1800">
                  <a:latin typeface="Arial" charset="0"/>
                </a:rPr>
                <a:t>6</a:t>
              </a:r>
            </a:p>
          </p:txBody>
        </p:sp>
        <p:sp>
          <p:nvSpPr>
            <p:cNvPr id="146" name="TekstniOkvir 38"/>
            <p:cNvSpPr txBox="1">
              <a:spLocks noChangeArrowheads="1"/>
            </p:cNvSpPr>
            <p:nvPr/>
          </p:nvSpPr>
          <p:spPr bwMode="auto">
            <a:xfrm>
              <a:off x="3786002" y="5287122"/>
              <a:ext cx="501011" cy="464303"/>
            </a:xfrm>
            <a:prstGeom prst="rect">
              <a:avLst/>
            </a:prstGeom>
            <a:noFill/>
            <a:ln w="9525">
              <a:noFill/>
              <a:miter lim="800000"/>
              <a:headEnd/>
              <a:tailEnd/>
            </a:ln>
          </p:spPr>
          <p:txBody>
            <a:bodyPr>
              <a:spAutoFit/>
            </a:bodyPr>
            <a:lstStyle/>
            <a:p>
              <a:r>
                <a:rPr lang="hr-HR" dirty="0">
                  <a:latin typeface="Arial" charset="0"/>
                </a:rPr>
                <a:t>29</a:t>
              </a:r>
              <a:endParaRPr lang="hr-HR" sz="1800" dirty="0">
                <a:latin typeface="Arial" charset="0"/>
              </a:endParaRPr>
            </a:p>
          </p:txBody>
        </p:sp>
        <p:sp>
          <p:nvSpPr>
            <p:cNvPr id="147" name="TekstniOkvir 39"/>
            <p:cNvSpPr txBox="1">
              <a:spLocks noChangeArrowheads="1"/>
            </p:cNvSpPr>
            <p:nvPr/>
          </p:nvSpPr>
          <p:spPr bwMode="auto">
            <a:xfrm>
              <a:off x="4356921" y="5287122"/>
              <a:ext cx="501011" cy="464303"/>
            </a:xfrm>
            <a:prstGeom prst="rect">
              <a:avLst/>
            </a:prstGeom>
            <a:noFill/>
            <a:ln w="9525">
              <a:noFill/>
              <a:miter lim="800000"/>
              <a:headEnd/>
              <a:tailEnd/>
            </a:ln>
          </p:spPr>
          <p:txBody>
            <a:bodyPr>
              <a:spAutoFit/>
            </a:bodyPr>
            <a:lstStyle/>
            <a:p>
              <a:r>
                <a:rPr lang="hr-HR" dirty="0">
                  <a:latin typeface="Arial" charset="0"/>
                </a:rPr>
                <a:t>23</a:t>
              </a:r>
              <a:endParaRPr lang="hr-HR" sz="1800" dirty="0">
                <a:latin typeface="Arial" charset="0"/>
              </a:endParaRPr>
            </a:p>
          </p:txBody>
        </p:sp>
        <p:sp>
          <p:nvSpPr>
            <p:cNvPr id="148" name="TekstniOkvir 40"/>
            <p:cNvSpPr txBox="1">
              <a:spLocks noChangeArrowheads="1"/>
            </p:cNvSpPr>
            <p:nvPr/>
          </p:nvSpPr>
          <p:spPr bwMode="auto">
            <a:xfrm>
              <a:off x="4929505" y="5287122"/>
              <a:ext cx="499346" cy="414201"/>
            </a:xfrm>
            <a:prstGeom prst="rect">
              <a:avLst/>
            </a:prstGeom>
            <a:noFill/>
            <a:ln w="9525">
              <a:noFill/>
              <a:miter lim="800000"/>
              <a:headEnd/>
              <a:tailEnd/>
            </a:ln>
          </p:spPr>
          <p:txBody>
            <a:bodyPr>
              <a:spAutoFit/>
            </a:bodyPr>
            <a:lstStyle/>
            <a:p>
              <a:r>
                <a:rPr lang="hr-HR" sz="1800">
                  <a:latin typeface="Arial" charset="0"/>
                </a:rPr>
                <a:t>11</a:t>
              </a:r>
            </a:p>
          </p:txBody>
        </p:sp>
        <p:sp>
          <p:nvSpPr>
            <p:cNvPr id="149" name="TekstniOkvir 41"/>
            <p:cNvSpPr txBox="1">
              <a:spLocks noChangeArrowheads="1"/>
            </p:cNvSpPr>
            <p:nvPr/>
          </p:nvSpPr>
          <p:spPr bwMode="auto">
            <a:xfrm>
              <a:off x="5539480" y="5287122"/>
              <a:ext cx="501011" cy="464303"/>
            </a:xfrm>
            <a:prstGeom prst="rect">
              <a:avLst/>
            </a:prstGeom>
            <a:noFill/>
            <a:ln w="9525">
              <a:noFill/>
              <a:miter lim="800000"/>
              <a:headEnd/>
              <a:tailEnd/>
            </a:ln>
          </p:spPr>
          <p:txBody>
            <a:bodyPr>
              <a:spAutoFit/>
            </a:bodyPr>
            <a:lstStyle/>
            <a:p>
              <a:r>
                <a:rPr lang="hr-HR" dirty="0">
                  <a:latin typeface="Arial" charset="0"/>
                </a:rPr>
                <a:t>87</a:t>
              </a:r>
              <a:endParaRPr lang="hr-HR" sz="1800" dirty="0">
                <a:latin typeface="Arial" charset="0"/>
              </a:endParaRPr>
            </a:p>
          </p:txBody>
        </p:sp>
        <p:sp>
          <p:nvSpPr>
            <p:cNvPr id="150" name="TekstniOkvir 42"/>
            <p:cNvSpPr txBox="1">
              <a:spLocks noChangeArrowheads="1"/>
            </p:cNvSpPr>
            <p:nvPr/>
          </p:nvSpPr>
          <p:spPr bwMode="auto">
            <a:xfrm>
              <a:off x="3162370" y="4185273"/>
              <a:ext cx="499345" cy="414202"/>
            </a:xfrm>
            <a:prstGeom prst="rect">
              <a:avLst/>
            </a:prstGeom>
            <a:noFill/>
            <a:ln w="9525">
              <a:noFill/>
              <a:miter lim="800000"/>
              <a:headEnd/>
              <a:tailEnd/>
            </a:ln>
          </p:spPr>
          <p:txBody>
            <a:bodyPr>
              <a:spAutoFit/>
            </a:bodyPr>
            <a:lstStyle/>
            <a:p>
              <a:r>
                <a:rPr lang="hr-HR" sz="1800" dirty="0">
                  <a:latin typeface="Arial" charset="0"/>
                </a:rPr>
                <a:t>13</a:t>
              </a:r>
            </a:p>
          </p:txBody>
        </p:sp>
        <p:sp>
          <p:nvSpPr>
            <p:cNvPr id="151" name="TekstniOkvir 43"/>
            <p:cNvSpPr txBox="1">
              <a:spLocks noChangeArrowheads="1"/>
            </p:cNvSpPr>
            <p:nvPr/>
          </p:nvSpPr>
          <p:spPr bwMode="auto">
            <a:xfrm>
              <a:off x="6701791" y="5274093"/>
              <a:ext cx="499345" cy="464303"/>
            </a:xfrm>
            <a:prstGeom prst="rect">
              <a:avLst/>
            </a:prstGeom>
            <a:noFill/>
            <a:ln w="9525">
              <a:noFill/>
              <a:miter lim="800000"/>
              <a:headEnd/>
              <a:tailEnd/>
            </a:ln>
          </p:spPr>
          <p:txBody>
            <a:bodyPr>
              <a:spAutoFit/>
            </a:bodyPr>
            <a:lstStyle/>
            <a:p>
              <a:r>
                <a:rPr lang="hr-HR" dirty="0">
                  <a:latin typeface="Arial" charset="0"/>
                </a:rPr>
                <a:t>99</a:t>
              </a:r>
              <a:endParaRPr lang="hr-HR" sz="1800" dirty="0">
                <a:latin typeface="Arial" charset="0"/>
              </a:endParaRPr>
            </a:p>
          </p:txBody>
        </p:sp>
        <p:sp>
          <p:nvSpPr>
            <p:cNvPr id="152" name="TekstniOkvir 44"/>
            <p:cNvSpPr txBox="1">
              <a:spLocks noChangeArrowheads="1"/>
            </p:cNvSpPr>
            <p:nvPr/>
          </p:nvSpPr>
          <p:spPr bwMode="auto">
            <a:xfrm>
              <a:off x="7248136" y="5357052"/>
              <a:ext cx="501011" cy="414202"/>
            </a:xfrm>
            <a:prstGeom prst="rect">
              <a:avLst/>
            </a:prstGeom>
            <a:noFill/>
            <a:ln w="9525">
              <a:noFill/>
              <a:miter lim="800000"/>
              <a:headEnd/>
              <a:tailEnd/>
            </a:ln>
          </p:spPr>
          <p:txBody>
            <a:bodyPr>
              <a:spAutoFit/>
            </a:bodyPr>
            <a:lstStyle/>
            <a:p>
              <a:r>
                <a:rPr lang="hr-HR" sz="1800">
                  <a:latin typeface="Arial" charset="0"/>
                </a:rPr>
                <a:t>17</a:t>
              </a:r>
            </a:p>
          </p:txBody>
        </p:sp>
        <p:sp>
          <p:nvSpPr>
            <p:cNvPr id="153" name="TekstniOkvir 45"/>
            <p:cNvSpPr txBox="1">
              <a:spLocks noChangeArrowheads="1"/>
            </p:cNvSpPr>
            <p:nvPr/>
          </p:nvSpPr>
          <p:spPr bwMode="auto">
            <a:xfrm>
              <a:off x="7357992" y="4858575"/>
              <a:ext cx="499346" cy="414202"/>
            </a:xfrm>
            <a:prstGeom prst="rect">
              <a:avLst/>
            </a:prstGeom>
            <a:noFill/>
            <a:ln w="9525">
              <a:noFill/>
              <a:miter lim="800000"/>
              <a:headEnd/>
              <a:tailEnd/>
            </a:ln>
          </p:spPr>
          <p:txBody>
            <a:bodyPr>
              <a:spAutoFit/>
            </a:bodyPr>
            <a:lstStyle/>
            <a:p>
              <a:r>
                <a:rPr lang="hr-HR" sz="1800" dirty="0">
                  <a:latin typeface="Arial" charset="0"/>
                </a:rPr>
                <a:t>18</a:t>
              </a:r>
            </a:p>
          </p:txBody>
        </p:sp>
        <p:sp>
          <p:nvSpPr>
            <p:cNvPr id="154" name="TekstniOkvir 46"/>
            <p:cNvSpPr txBox="1">
              <a:spLocks noChangeArrowheads="1"/>
            </p:cNvSpPr>
            <p:nvPr/>
          </p:nvSpPr>
          <p:spPr bwMode="auto">
            <a:xfrm>
              <a:off x="7143273" y="3072666"/>
              <a:ext cx="714065" cy="464303"/>
            </a:xfrm>
            <a:prstGeom prst="rect">
              <a:avLst/>
            </a:prstGeom>
            <a:noFill/>
            <a:ln w="9525">
              <a:noFill/>
              <a:miter lim="800000"/>
              <a:headEnd/>
              <a:tailEnd/>
            </a:ln>
          </p:spPr>
          <p:txBody>
            <a:bodyPr>
              <a:spAutoFit/>
            </a:bodyPr>
            <a:lstStyle/>
            <a:p>
              <a:r>
                <a:rPr lang="hr-HR" sz="1800" dirty="0">
                  <a:latin typeface="Arial" charset="0"/>
                </a:rPr>
                <a:t>19</a:t>
              </a:r>
            </a:p>
          </p:txBody>
        </p:sp>
        <p:sp>
          <p:nvSpPr>
            <p:cNvPr id="155" name="TekstniOkvir 47"/>
            <p:cNvSpPr txBox="1">
              <a:spLocks noChangeArrowheads="1"/>
            </p:cNvSpPr>
            <p:nvPr/>
          </p:nvSpPr>
          <p:spPr bwMode="auto">
            <a:xfrm>
              <a:off x="3714429" y="2988391"/>
              <a:ext cx="501011" cy="414202"/>
            </a:xfrm>
            <a:prstGeom prst="rect">
              <a:avLst/>
            </a:prstGeom>
            <a:noFill/>
            <a:ln w="9525">
              <a:noFill/>
              <a:miter lim="800000"/>
              <a:headEnd/>
              <a:tailEnd/>
            </a:ln>
          </p:spPr>
          <p:txBody>
            <a:bodyPr>
              <a:spAutoFit/>
            </a:bodyPr>
            <a:lstStyle/>
            <a:p>
              <a:r>
                <a:rPr lang="hr-HR" sz="1800">
                  <a:latin typeface="Arial" charset="0"/>
                </a:rPr>
                <a:t>1</a:t>
              </a:r>
            </a:p>
          </p:txBody>
        </p:sp>
      </p:grpSp>
      <p:graphicFrame>
        <p:nvGraphicFramePr>
          <p:cNvPr id="48" name="Object 14"/>
          <p:cNvGraphicFramePr>
            <a:graphicFrameLocks noChangeAspect="1"/>
          </p:cNvGraphicFramePr>
          <p:nvPr>
            <p:extLst>
              <p:ext uri="{D42A27DB-BD31-4B8C-83A1-F6EECF244321}">
                <p14:modId xmlns:p14="http://schemas.microsoft.com/office/powerpoint/2010/main" val="3164237647"/>
              </p:ext>
            </p:extLst>
          </p:nvPr>
        </p:nvGraphicFramePr>
        <p:xfrm>
          <a:off x="458089" y="3909784"/>
          <a:ext cx="8384175" cy="571504"/>
        </p:xfrm>
        <a:graphic>
          <a:graphicData uri="http://schemas.openxmlformats.org/presentationml/2006/ole">
            <mc:AlternateContent xmlns:mc="http://schemas.openxmlformats.org/markup-compatibility/2006">
              <mc:Choice xmlns:v="urn:schemas-microsoft-com:vml" Requires="v">
                <p:oleObj name="Jednadžba" r:id="rId4" imgW="3683000" imgH="254000" progId="Equation.3">
                  <p:embed/>
                </p:oleObj>
              </mc:Choice>
              <mc:Fallback>
                <p:oleObj name="Jednadžba" r:id="rId4" imgW="3683000" imgH="2540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8089" y="3909784"/>
                        <a:ext cx="8384175"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 name="Object 14"/>
          <p:cNvGraphicFramePr>
            <a:graphicFrameLocks noChangeAspect="1"/>
          </p:cNvGraphicFramePr>
          <p:nvPr>
            <p:extLst>
              <p:ext uri="{D42A27DB-BD31-4B8C-83A1-F6EECF244321}">
                <p14:modId xmlns:p14="http://schemas.microsoft.com/office/powerpoint/2010/main" val="679497946"/>
              </p:ext>
            </p:extLst>
          </p:nvPr>
        </p:nvGraphicFramePr>
        <p:xfrm>
          <a:off x="474119" y="4517120"/>
          <a:ext cx="1098550" cy="571500"/>
        </p:xfrm>
        <a:graphic>
          <a:graphicData uri="http://schemas.openxmlformats.org/presentationml/2006/ole">
            <mc:AlternateContent xmlns:mc="http://schemas.openxmlformats.org/markup-compatibility/2006">
              <mc:Choice xmlns:v="urn:schemas-microsoft-com:vml" Requires="v">
                <p:oleObj name="Jednadžba" r:id="rId6" imgW="482400" imgH="253800" progId="Equation.3">
                  <p:embed/>
                </p:oleObj>
              </mc:Choice>
              <mc:Fallback>
                <p:oleObj name="Jednadžba" r:id="rId6" imgW="482400" imgH="253800" progId="Equation.3">
                  <p:embed/>
                  <p:pic>
                    <p:nvPicPr>
                      <p:cNvPr id="0" name=""/>
                      <p:cNvPicPr>
                        <a:picLocks noChangeAspect="1" noChangeArrowheads="1"/>
                      </p:cNvPicPr>
                      <p:nvPr/>
                    </p:nvPicPr>
                    <p:blipFill>
                      <a:blip r:embed="rId7"/>
                      <a:srcRect/>
                      <a:stretch>
                        <a:fillRect/>
                      </a:stretch>
                    </p:blipFill>
                    <p:spPr bwMode="auto">
                      <a:xfrm>
                        <a:off x="474119" y="4517120"/>
                        <a:ext cx="109855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 name="Object 14"/>
          <p:cNvGraphicFramePr>
            <a:graphicFrameLocks noChangeAspect="1"/>
          </p:cNvGraphicFramePr>
          <p:nvPr>
            <p:extLst>
              <p:ext uri="{D42A27DB-BD31-4B8C-83A1-F6EECF244321}">
                <p14:modId xmlns:p14="http://schemas.microsoft.com/office/powerpoint/2010/main" val="1153721800"/>
              </p:ext>
            </p:extLst>
          </p:nvPr>
        </p:nvGraphicFramePr>
        <p:xfrm>
          <a:off x="1921762" y="4493334"/>
          <a:ext cx="1098550" cy="571500"/>
        </p:xfrm>
        <a:graphic>
          <a:graphicData uri="http://schemas.openxmlformats.org/presentationml/2006/ole">
            <mc:AlternateContent xmlns:mc="http://schemas.openxmlformats.org/markup-compatibility/2006">
              <mc:Choice xmlns:v="urn:schemas-microsoft-com:vml" Requires="v">
                <p:oleObj name="Jednadžba" r:id="rId8" imgW="482400" imgH="253800" progId="Equation.3">
                  <p:embed/>
                </p:oleObj>
              </mc:Choice>
              <mc:Fallback>
                <p:oleObj name="Jednadžba" r:id="rId8" imgW="482400" imgH="253800" progId="Equation.3">
                  <p:embed/>
                  <p:pic>
                    <p:nvPicPr>
                      <p:cNvPr id="0" name=""/>
                      <p:cNvPicPr>
                        <a:picLocks noChangeAspect="1" noChangeArrowheads="1"/>
                      </p:cNvPicPr>
                      <p:nvPr/>
                    </p:nvPicPr>
                    <p:blipFill>
                      <a:blip r:embed="rId9"/>
                      <a:srcRect/>
                      <a:stretch>
                        <a:fillRect/>
                      </a:stretch>
                    </p:blipFill>
                    <p:spPr bwMode="auto">
                      <a:xfrm>
                        <a:off x="1921762" y="4493334"/>
                        <a:ext cx="109855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 name="Object 14"/>
          <p:cNvGraphicFramePr>
            <a:graphicFrameLocks noChangeAspect="1"/>
          </p:cNvGraphicFramePr>
          <p:nvPr>
            <p:extLst>
              <p:ext uri="{D42A27DB-BD31-4B8C-83A1-F6EECF244321}">
                <p14:modId xmlns:p14="http://schemas.microsoft.com/office/powerpoint/2010/main" val="3705433154"/>
              </p:ext>
            </p:extLst>
          </p:nvPr>
        </p:nvGraphicFramePr>
        <p:xfrm>
          <a:off x="3413922" y="4493334"/>
          <a:ext cx="1098550" cy="571500"/>
        </p:xfrm>
        <a:graphic>
          <a:graphicData uri="http://schemas.openxmlformats.org/presentationml/2006/ole">
            <mc:AlternateContent xmlns:mc="http://schemas.openxmlformats.org/markup-compatibility/2006">
              <mc:Choice xmlns:v="urn:schemas-microsoft-com:vml" Requires="v">
                <p:oleObj name="Jednadžba" r:id="rId10" imgW="482400" imgH="253800" progId="Equation.3">
                  <p:embed/>
                </p:oleObj>
              </mc:Choice>
              <mc:Fallback>
                <p:oleObj name="Jednadžba" r:id="rId10" imgW="482400" imgH="253800" progId="Equation.3">
                  <p:embed/>
                  <p:pic>
                    <p:nvPicPr>
                      <p:cNvPr id="0" name=""/>
                      <p:cNvPicPr>
                        <a:picLocks noChangeAspect="1" noChangeArrowheads="1"/>
                      </p:cNvPicPr>
                      <p:nvPr/>
                    </p:nvPicPr>
                    <p:blipFill>
                      <a:blip r:embed="rId11"/>
                      <a:srcRect/>
                      <a:stretch>
                        <a:fillRect/>
                      </a:stretch>
                    </p:blipFill>
                    <p:spPr bwMode="auto">
                      <a:xfrm>
                        <a:off x="3413922" y="4493334"/>
                        <a:ext cx="109855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 name="Object 14"/>
          <p:cNvGraphicFramePr>
            <a:graphicFrameLocks noChangeAspect="1"/>
          </p:cNvGraphicFramePr>
          <p:nvPr>
            <p:extLst>
              <p:ext uri="{D42A27DB-BD31-4B8C-83A1-F6EECF244321}">
                <p14:modId xmlns:p14="http://schemas.microsoft.com/office/powerpoint/2010/main" val="714609651"/>
              </p:ext>
            </p:extLst>
          </p:nvPr>
        </p:nvGraphicFramePr>
        <p:xfrm>
          <a:off x="4906082" y="4506424"/>
          <a:ext cx="1531937" cy="571500"/>
        </p:xfrm>
        <a:graphic>
          <a:graphicData uri="http://schemas.openxmlformats.org/presentationml/2006/ole">
            <mc:AlternateContent xmlns:mc="http://schemas.openxmlformats.org/markup-compatibility/2006">
              <mc:Choice xmlns:v="urn:schemas-microsoft-com:vml" Requires="v">
                <p:oleObj name="Jednadžba" r:id="rId12" imgW="672840" imgH="253800" progId="Equation.3">
                  <p:embed/>
                </p:oleObj>
              </mc:Choice>
              <mc:Fallback>
                <p:oleObj name="Jednadžba" r:id="rId12" imgW="672840" imgH="253800" progId="Equation.3">
                  <p:embed/>
                  <p:pic>
                    <p:nvPicPr>
                      <p:cNvPr id="0" name=""/>
                      <p:cNvPicPr>
                        <a:picLocks noChangeAspect="1" noChangeArrowheads="1"/>
                      </p:cNvPicPr>
                      <p:nvPr/>
                    </p:nvPicPr>
                    <p:blipFill>
                      <a:blip r:embed="rId13"/>
                      <a:srcRect/>
                      <a:stretch>
                        <a:fillRect/>
                      </a:stretch>
                    </p:blipFill>
                    <p:spPr bwMode="auto">
                      <a:xfrm>
                        <a:off x="4906082" y="4506424"/>
                        <a:ext cx="1531937"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0" name="TekstniOkvir 48"/>
          <p:cNvSpPr txBox="1"/>
          <p:nvPr/>
        </p:nvSpPr>
        <p:spPr>
          <a:xfrm>
            <a:off x="458953" y="5281451"/>
            <a:ext cx="7786742" cy="523220"/>
          </a:xfrm>
          <a:prstGeom prst="rect">
            <a:avLst/>
          </a:prstGeom>
          <a:noFill/>
        </p:spPr>
        <p:txBody>
          <a:bodyPr wrap="square" rtlCol="0">
            <a:spAutoFit/>
          </a:bodyPr>
          <a:lstStyle/>
          <a:p>
            <a:r>
              <a:rPr lang="hr-HR" sz="2800" dirty="0">
                <a:latin typeface="Times New Roman" pitchFamily="18" charset="0"/>
                <a:cs typeface="Times New Roman" pitchFamily="18" charset="0"/>
              </a:rPr>
              <a:t>Ukupno ima takvih brojeva: 99 − 19 − 14 + 2 =</a:t>
            </a:r>
            <a:r>
              <a:rPr lang="hr-HR" sz="2800" b="1" dirty="0">
                <a:latin typeface="Times New Roman" pitchFamily="18" charset="0"/>
                <a:cs typeface="Times New Roman" pitchFamily="18" charset="0"/>
              </a:rPr>
              <a:t> 68 </a:t>
            </a:r>
          </a:p>
        </p:txBody>
      </p:sp>
    </p:spTree>
    <p:extLst>
      <p:ext uri="{BB962C8B-B14F-4D97-AF65-F5344CB8AC3E}">
        <p14:creationId xmlns:p14="http://schemas.microsoft.com/office/powerpoint/2010/main" val="3448264262"/>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lnSpc>
                <a:spcPct val="90000"/>
              </a:lnSpc>
              <a:spcBef>
                <a:spcPct val="20000"/>
              </a:spcBef>
              <a:buNone/>
            </a:pPr>
            <a:r>
              <a:rPr lang="hr-HR" sz="2800" u="sng" dirty="0">
                <a:latin typeface="Times New Roman" pitchFamily="18" charset="0"/>
                <a:cs typeface="Times New Roman" pitchFamily="18" charset="0"/>
              </a:rPr>
              <a:t>6. zadatak</a:t>
            </a:r>
            <a:r>
              <a:rPr lang="hr-HR" sz="2800" dirty="0">
                <a:latin typeface="Times New Roman" pitchFamily="18" charset="0"/>
                <a:cs typeface="Times New Roman" pitchFamily="18" charset="0"/>
              </a:rPr>
              <a:t>: Na koliko načina Karlo može platiti čokoladu čija je cijena 10 eura, ako ima jednu novčanicu od 10 eura, više novčanica od 5 eura i punu kasicu kovanica od 1 i 2 eura?</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76200" indent="6350">
              <a:lnSpc>
                <a:spcPct val="90000"/>
              </a:lnSpc>
              <a:spcBef>
                <a:spcPct val="20000"/>
              </a:spcBef>
              <a:buNone/>
            </a:pPr>
            <a:r>
              <a:rPr lang="hr-HR" sz="2800" u="sng" dirty="0">
                <a:latin typeface="Times New Roman" pitchFamily="18" charset="0"/>
                <a:cs typeface="Times New Roman" pitchFamily="18" charset="0"/>
              </a:rPr>
              <a:t>6. zadatak</a:t>
            </a:r>
            <a:r>
              <a:rPr lang="hr-HR" sz="2800" dirty="0">
                <a:latin typeface="Times New Roman" pitchFamily="18" charset="0"/>
                <a:cs typeface="Times New Roman" pitchFamily="18" charset="0"/>
              </a:rPr>
              <a:t>: Na koliko načina Karlo može platiti čokoladu čija je cijena 10 eura, ako ima jednu novčanicu od 10 eura, više novčanica od 5 eura i punu kasicu kovanica od 1 i 2 eura?</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8" name="Rezervirano mjesto podnožja 7"/>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5" name="Pravokutnik 4"/>
          <p:cNvSpPr/>
          <p:nvPr/>
        </p:nvSpPr>
        <p:spPr>
          <a:xfrm>
            <a:off x="571472" y="2214554"/>
            <a:ext cx="7858180" cy="2203680"/>
          </a:xfrm>
          <a:prstGeom prst="rect">
            <a:avLst/>
          </a:prstGeom>
        </p:spPr>
        <p:txBody>
          <a:bodyPr wrap="square">
            <a:spAutoFit/>
          </a:bodyPr>
          <a:lstStyle/>
          <a:p>
            <a:pPr marL="342900" indent="-342900">
              <a:lnSpc>
                <a:spcPct val="90000"/>
              </a:lnSpc>
              <a:spcBef>
                <a:spcPct val="20000"/>
              </a:spcBef>
            </a:pPr>
            <a:r>
              <a:rPr lang="hr-HR" sz="2800" u="sng" dirty="0">
                <a:latin typeface="Times New Roman" pitchFamily="18" charset="0"/>
                <a:cs typeface="Times New Roman" pitchFamily="18" charset="0"/>
              </a:rPr>
              <a:t>Rješenje: </a:t>
            </a:r>
          </a:p>
          <a:p>
            <a:pPr marL="342900" indent="-342900">
              <a:lnSpc>
                <a:spcPct val="90000"/>
              </a:lnSpc>
              <a:spcBef>
                <a:spcPct val="20000"/>
              </a:spcBef>
              <a:buFont typeface="Arial" charset="0"/>
              <a:buChar char="•"/>
            </a:pPr>
            <a:r>
              <a:rPr lang="hr-HR" sz="2800" dirty="0">
                <a:latin typeface="Times New Roman" pitchFamily="18" charset="0"/>
                <a:cs typeface="Times New Roman" pitchFamily="18" charset="0"/>
              </a:rPr>
              <a:t>krenuti s najvećom novčanicom upotrijebljenom najveći mogući broj puta, i tako redom</a:t>
            </a:r>
          </a:p>
          <a:p>
            <a:pPr marL="342900" indent="-342900">
              <a:lnSpc>
                <a:spcPct val="90000"/>
              </a:lnSpc>
              <a:spcBef>
                <a:spcPct val="20000"/>
              </a:spcBef>
              <a:buFont typeface="Arial" charset="0"/>
              <a:buChar char="•"/>
            </a:pPr>
            <a:r>
              <a:rPr lang="hr-HR" sz="2800" dirty="0">
                <a:latin typeface="Times New Roman" pitchFamily="18" charset="0"/>
                <a:cs typeface="Times New Roman" pitchFamily="18" charset="0"/>
              </a:rPr>
              <a:t>u svakom mogućem načinu plaćanja novčanice poredati od najveće do najmanje</a:t>
            </a:r>
            <a:endParaRPr lang="hr-HR" sz="2800" u="sng" dirty="0">
              <a:latin typeface="Times New Roman" pitchFamily="18" charset="0"/>
              <a:cs typeface="Times New Roman" pitchFamily="18" charset="0"/>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072230"/>
          </a:xfrm>
        </p:spPr>
        <p:txBody>
          <a:bodyPr>
            <a:normAutofit/>
          </a:bodyPr>
          <a:lstStyle/>
          <a:p>
            <a:pPr>
              <a:buNone/>
            </a:pPr>
            <a:r>
              <a:rPr lang="hr-HR" dirty="0"/>
              <a:t>	</a:t>
            </a:r>
            <a:endParaRPr lang="hr-HR" sz="2800" dirty="0">
              <a:latin typeface="Times New Roman" pitchFamily="18" charset="0"/>
              <a:cs typeface="Times New Roman" pitchFamily="18" charset="0"/>
            </a:endParaRP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10            							     1.</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5 + </a:t>
            </a:r>
            <a:r>
              <a:rPr lang="hr-HR" sz="2800" dirty="0" err="1">
                <a:latin typeface="Times New Roman" pitchFamily="18" charset="0"/>
                <a:cs typeface="Times New Roman" pitchFamily="18" charset="0"/>
              </a:rPr>
              <a:t>5</a:t>
            </a:r>
            <a:r>
              <a:rPr lang="hr-HR" sz="2800" dirty="0">
                <a:latin typeface="Times New Roman" pitchFamily="18" charset="0"/>
                <a:cs typeface="Times New Roman" pitchFamily="18" charset="0"/>
              </a:rPr>
              <a:t>								     2.</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5 + 2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+ 1          						     3.</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5 + 2 + 1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4.</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5 + 1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5.</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2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6.</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2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+ 1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7.</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2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+ 1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8.</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2 + </a:t>
            </a:r>
            <a:r>
              <a:rPr lang="hr-HR" sz="2800" dirty="0" err="1">
                <a:latin typeface="Times New Roman" pitchFamily="18" charset="0"/>
                <a:cs typeface="Times New Roman" pitchFamily="18" charset="0"/>
              </a:rPr>
              <a:t>2</a:t>
            </a:r>
            <a:r>
              <a:rPr lang="hr-HR" sz="2800" dirty="0">
                <a:latin typeface="Times New Roman" pitchFamily="18" charset="0"/>
                <a:cs typeface="Times New Roman" pitchFamily="18" charset="0"/>
              </a:rPr>
              <a:t> + 1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9.</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2 + 1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10.</a:t>
            </a:r>
          </a:p>
          <a:p>
            <a:pPr marL="342900" indent="-342900">
              <a:lnSpc>
                <a:spcPct val="80000"/>
              </a:lnSpc>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1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a:t>
            </a:r>
            <a:r>
              <a:rPr lang="hr-HR" sz="2800" dirty="0">
                <a:latin typeface="Times New Roman" pitchFamily="18" charset="0"/>
                <a:cs typeface="Times New Roman" pitchFamily="18" charset="0"/>
              </a:rPr>
              <a:t>			   11.</a:t>
            </a:r>
          </a:p>
          <a:p>
            <a:pPr marL="342900" indent="-342900">
              <a:lnSpc>
                <a:spcPct val="80000"/>
              </a:lnSpc>
              <a:spcBef>
                <a:spcPct val="20000"/>
              </a:spcBef>
              <a:buClr>
                <a:schemeClr val="hlink"/>
              </a:buClr>
              <a:buSzPct val="70000"/>
              <a:buFont typeface="Wingdings" pitchFamily="2" charset="2"/>
              <a:buNone/>
            </a:pPr>
            <a:endParaRPr lang="hr-HR" dirty="0">
              <a:latin typeface="Times New Roman" pitchFamily="18" charset="0"/>
              <a:cs typeface="Times New Roman" pitchFamily="18" charset="0"/>
            </a:endParaRPr>
          </a:p>
          <a:p>
            <a:pPr marL="342900" indent="-342900">
              <a:lnSpc>
                <a:spcPct val="80000"/>
              </a:lnSpc>
              <a:spcBef>
                <a:spcPct val="20000"/>
              </a:spcBef>
              <a:buClr>
                <a:schemeClr val="hlink"/>
              </a:buClr>
              <a:buSzPct val="70000"/>
              <a:buFont typeface="Wingdings" pitchFamily="2" charset="2"/>
              <a:buNone/>
            </a:pPr>
            <a:r>
              <a:rPr lang="hr-HR" dirty="0">
                <a:latin typeface="Times New Roman" pitchFamily="18" charset="0"/>
                <a:cs typeface="Times New Roman" pitchFamily="18" charset="0"/>
              </a:rPr>
              <a:t>                                 </a:t>
            </a:r>
            <a:r>
              <a:rPr lang="hr-HR" sz="2800" dirty="0">
                <a:latin typeface="Times New Roman" pitchFamily="18" charset="0"/>
                <a:cs typeface="Times New Roman" pitchFamily="18" charset="0"/>
              </a:rPr>
              <a:t>Ima </a:t>
            </a:r>
            <a:r>
              <a:rPr lang="hr-HR" sz="2800" b="1" dirty="0">
                <a:latin typeface="Times New Roman" pitchFamily="18" charset="0"/>
                <a:cs typeface="Times New Roman" pitchFamily="18" charset="0"/>
              </a:rPr>
              <a:t>11</a:t>
            </a:r>
            <a:r>
              <a:rPr lang="hr-HR" sz="2800" dirty="0">
                <a:latin typeface="Times New Roman" pitchFamily="18" charset="0"/>
                <a:cs typeface="Times New Roman" pitchFamily="18" charset="0"/>
              </a:rPr>
              <a:t> mogućih načina plaćanja.</a:t>
            </a:r>
          </a:p>
        </p:txBody>
      </p:sp>
      <p:sp>
        <p:nvSpPr>
          <p:cNvPr id="8" name="Rezervirano mjesto podnožja 7"/>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5" name="Pravokutnik 4"/>
          <p:cNvSpPr/>
          <p:nvPr/>
        </p:nvSpPr>
        <p:spPr>
          <a:xfrm>
            <a:off x="571472" y="2214554"/>
            <a:ext cx="7858180" cy="480131"/>
          </a:xfrm>
          <a:prstGeom prst="rect">
            <a:avLst/>
          </a:prstGeom>
        </p:spPr>
        <p:txBody>
          <a:bodyPr wrap="square">
            <a:spAutoFit/>
          </a:bodyPr>
          <a:lstStyle/>
          <a:p>
            <a:pPr marL="342900" indent="-342900">
              <a:lnSpc>
                <a:spcPct val="90000"/>
              </a:lnSpc>
              <a:spcBef>
                <a:spcPct val="20000"/>
              </a:spcBef>
            </a:pPr>
            <a:endParaRPr lang="hr-HR" sz="2800" u="sng" dirty="0">
              <a:latin typeface="Times New Roman" pitchFamily="18" charset="0"/>
              <a:cs typeface="Times New Roman" pitchFamily="18" charset="0"/>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26035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7. zadatak</a:t>
            </a:r>
            <a:r>
              <a:rPr lang="hr-HR" sz="2800" dirty="0">
                <a:latin typeface="Times New Roman" pitchFamily="18" charset="0"/>
                <a:cs typeface="Times New Roman" pitchFamily="18" charset="0"/>
              </a:rPr>
              <a:t>: U društvu ptica, kornjača i zmija izdvojila se skupina koja ima ukupno 10 glava i 20 nogu. Koliko je mogućih kombinacija životinja u toj skupini? </a:t>
            </a:r>
          </a:p>
          <a:p>
            <a:pPr marL="26035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Napomena: u skupini ne moraju biti zastupljene sve vrste.</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26035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7. zadatak</a:t>
            </a:r>
            <a:r>
              <a:rPr lang="hr-HR" sz="2800" dirty="0">
                <a:latin typeface="Times New Roman" pitchFamily="18" charset="0"/>
                <a:cs typeface="Times New Roman" pitchFamily="18" charset="0"/>
              </a:rPr>
              <a:t>: U društvu ptica, kornjača i zmija izdvojila se skupina koja ima ukupno 10 glava i 20 nogu. Koliko je mogućih kombinacija životinja u toj skupini? </a:t>
            </a:r>
          </a:p>
          <a:p>
            <a:pPr marL="26035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Napomena: u skupini ne moraju biti zastupljene sve vrste.</a:t>
            </a:r>
          </a:p>
          <a:p>
            <a:pPr marL="260350" indent="6350">
              <a:spcBef>
                <a:spcPct val="20000"/>
              </a:spcBef>
              <a:buClr>
                <a:schemeClr val="hlink"/>
              </a:buClr>
              <a:buSzPct val="70000"/>
              <a:buFont typeface="Wingdings" pitchFamily="2" charset="2"/>
              <a:buNone/>
            </a:pPr>
            <a:endParaRPr lang="hr-HR" sz="2800" dirty="0">
              <a:solidFill>
                <a:srgbClr val="595959"/>
              </a:solidFill>
              <a:latin typeface="Times New Roman" pitchFamily="18" charset="0"/>
              <a:cs typeface="Times New Roman" pitchFamily="18" charset="0"/>
            </a:endParaRPr>
          </a:p>
          <a:p>
            <a:pPr marL="260350" indent="6350">
              <a:spcBef>
                <a:spcPct val="20000"/>
              </a:spcBef>
              <a:buClr>
                <a:schemeClr val="hlink"/>
              </a:buClr>
              <a:buSzPct val="70000"/>
              <a:buNone/>
            </a:pPr>
            <a:r>
              <a:rPr lang="hr-HR" sz="2800" dirty="0">
                <a:latin typeface="Times New Roman" pitchFamily="18" charset="0"/>
                <a:cs typeface="Times New Roman" pitchFamily="18" charset="0"/>
              </a:rPr>
              <a:t>Krenuti s najvećim mogućim brojem kornjača jer one imaju najviše nogu.</a:t>
            </a:r>
          </a:p>
          <a:p>
            <a:pPr marL="260350" indent="6350">
              <a:spcBef>
                <a:spcPct val="20000"/>
              </a:spcBef>
              <a:buClr>
                <a:schemeClr val="hlink"/>
              </a:buClr>
              <a:buSzPct val="70000"/>
              <a:buFont typeface="Wingdings" pitchFamily="2" charset="2"/>
              <a:buNone/>
            </a:pPr>
            <a:endParaRPr lang="fr-CA" sz="2800" dirty="0">
              <a:solidFill>
                <a:srgbClr val="595959"/>
              </a:solidFill>
              <a:latin typeface="Times New Roman" pitchFamily="18" charset="0"/>
              <a:cs typeface="Times New Roman" pitchFamily="18" charset="0"/>
            </a:endParaRP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1214422"/>
            <a:ext cx="8229600" cy="5126055"/>
          </a:xfrm>
        </p:spPr>
        <p:txBody>
          <a:bodyPr>
            <a:normAutofit/>
          </a:bodyPr>
          <a:lstStyle/>
          <a:p>
            <a:pPr>
              <a:lnSpc>
                <a:spcPct val="90000"/>
              </a:lnSpc>
            </a:pPr>
            <a:r>
              <a:rPr lang="hr-HR" sz="3000" dirty="0">
                <a:latin typeface="Times New Roman" pitchFamily="18" charset="0"/>
                <a:cs typeface="Times New Roman" pitchFamily="18" charset="0"/>
              </a:rPr>
              <a:t>Ponekad je lako navesti elemente skupa i prebrojiti ih, čak i ako ih je puno to je moguće, samo će nam trebati više vremena.</a:t>
            </a:r>
          </a:p>
          <a:p>
            <a:pPr>
              <a:lnSpc>
                <a:spcPct val="90000"/>
              </a:lnSpc>
              <a:buNone/>
            </a:pPr>
            <a:endParaRPr lang="hr-HR" sz="3000" dirty="0">
              <a:latin typeface="Times New Roman" pitchFamily="18" charset="0"/>
              <a:cs typeface="Times New Roman" pitchFamily="18" charset="0"/>
            </a:endParaRPr>
          </a:p>
          <a:p>
            <a:pPr>
              <a:lnSpc>
                <a:spcPct val="90000"/>
              </a:lnSpc>
            </a:pPr>
            <a:r>
              <a:rPr lang="hr-HR" sz="3000" dirty="0">
                <a:latin typeface="Times New Roman" pitchFamily="18" charset="0"/>
                <a:cs typeface="Times New Roman" pitchFamily="18" charset="0"/>
              </a:rPr>
              <a:t>Međutim, već i manji skupovi mogu nam zadati probleme ako se elementi skupa na neki način grupiraju, a mi trebamo izbrojiti koliko ima takvih grupa. Tada brojanje može biti prava vještina.</a:t>
            </a:r>
          </a:p>
          <a:p>
            <a:endParaRPr lang="hr-HR"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 name="Naslov 1"/>
          <p:cNvSpPr>
            <a:spLocks noGrp="1"/>
          </p:cNvSpPr>
          <p:nvPr>
            <p:ph type="title"/>
          </p:nvPr>
        </p:nvSpPr>
        <p:spPr>
          <a:xfrm>
            <a:off x="457200" y="274638"/>
            <a:ext cx="8229600" cy="796908"/>
          </a:xfrm>
        </p:spPr>
        <p:txBody>
          <a:bodyPr>
            <a:normAutofit fontScale="90000"/>
          </a:bodyPr>
          <a:lstStyle/>
          <a:p>
            <a:r>
              <a:rPr lang="hr-HR" b="1" dirty="0">
                <a:effectLst/>
                <a:latin typeface="Times New Roman" pitchFamily="18" charset="0"/>
                <a:cs typeface="Times New Roman" pitchFamily="18" charset="0"/>
              </a:rPr>
              <a:t>Što će nam pomoći u prebrojavanju?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normAutofit fontScale="92500"/>
          </a:bodyPr>
          <a:lstStyle/>
          <a:p>
            <a:pPr marL="260350" indent="6350">
              <a:spcBef>
                <a:spcPct val="20000"/>
              </a:spcBef>
              <a:buClr>
                <a:schemeClr val="hlink"/>
              </a:buClr>
              <a:buSzPct val="70000"/>
              <a:buFont typeface="Wingdings" pitchFamily="2" charset="2"/>
              <a:buNone/>
            </a:pPr>
            <a:r>
              <a:rPr lang="hr-HR" sz="2800" u="sng" dirty="0">
                <a:latin typeface="Times New Roman" pitchFamily="18" charset="0"/>
                <a:cs typeface="Times New Roman" pitchFamily="18" charset="0"/>
              </a:rPr>
              <a:t>7. zadatak</a:t>
            </a:r>
            <a:r>
              <a:rPr lang="hr-HR" sz="2800" dirty="0">
                <a:latin typeface="Times New Roman" pitchFamily="18" charset="0"/>
                <a:cs typeface="Times New Roman" pitchFamily="18" charset="0"/>
              </a:rPr>
              <a:t>: U društvu ptica, kornjača i zmija izdvojila se skupina koja ima ukupno 10 glava i 20 nogu. Koliko je mogućih kombinacija životinja u toj skupini? </a:t>
            </a:r>
          </a:p>
          <a:p>
            <a:pPr marL="260350" indent="6350">
              <a:spcBef>
                <a:spcPct val="20000"/>
              </a:spcBef>
              <a:buClr>
                <a:schemeClr val="hlink"/>
              </a:buClr>
              <a:buSzPct val="70000"/>
              <a:buFont typeface="Wingdings" pitchFamily="2" charset="2"/>
              <a:buNone/>
            </a:pPr>
            <a:r>
              <a:rPr lang="hr-HR" sz="2800" dirty="0">
                <a:latin typeface="Times New Roman" pitchFamily="18" charset="0"/>
                <a:cs typeface="Times New Roman" pitchFamily="18" charset="0"/>
              </a:rPr>
              <a:t>Napomena: u skupini ne moraju biti zastupljene sve vrste.</a:t>
            </a:r>
          </a:p>
          <a:p>
            <a:pPr marL="260350" indent="6350">
              <a:spcBef>
                <a:spcPct val="20000"/>
              </a:spcBef>
              <a:buClr>
                <a:schemeClr val="hlink"/>
              </a:buClr>
              <a:buSzPct val="70000"/>
              <a:buFont typeface="Wingdings" pitchFamily="2" charset="2"/>
              <a:buNone/>
            </a:pPr>
            <a:endParaRPr lang="hr-HR" sz="2800" dirty="0">
              <a:solidFill>
                <a:srgbClr val="595959"/>
              </a:solidFill>
              <a:latin typeface="Times New Roman" pitchFamily="18" charset="0"/>
              <a:cs typeface="Times New Roman" pitchFamily="18" charset="0"/>
            </a:endParaRPr>
          </a:p>
          <a:p>
            <a:pPr marL="1143000" lvl="2">
              <a:lnSpc>
                <a:spcPct val="80000"/>
              </a:lnSpc>
              <a:spcBef>
                <a:spcPct val="20000"/>
              </a:spcBef>
              <a:buNone/>
            </a:pPr>
            <a:r>
              <a:rPr lang="hr-HR" sz="2800" dirty="0">
                <a:latin typeface="Times New Roman" pitchFamily="18" charset="0"/>
                <a:cs typeface="Times New Roman" pitchFamily="18" charset="0"/>
              </a:rPr>
              <a:t>5 K + 5 Z						1.</a:t>
            </a:r>
          </a:p>
          <a:p>
            <a:pPr marL="1143000" lvl="2">
              <a:lnSpc>
                <a:spcPct val="80000"/>
              </a:lnSpc>
              <a:spcBef>
                <a:spcPct val="20000"/>
              </a:spcBef>
              <a:buNone/>
            </a:pPr>
            <a:r>
              <a:rPr lang="hr-HR" sz="2800" dirty="0">
                <a:latin typeface="Times New Roman" pitchFamily="18" charset="0"/>
                <a:cs typeface="Times New Roman" pitchFamily="18" charset="0"/>
              </a:rPr>
              <a:t>4 K + 2 P + 4 Z					2.</a:t>
            </a:r>
          </a:p>
          <a:p>
            <a:pPr marL="1143000" lvl="2">
              <a:lnSpc>
                <a:spcPct val="80000"/>
              </a:lnSpc>
              <a:spcBef>
                <a:spcPct val="20000"/>
              </a:spcBef>
              <a:buNone/>
            </a:pPr>
            <a:r>
              <a:rPr lang="hr-HR" sz="2800" dirty="0">
                <a:latin typeface="Times New Roman" pitchFamily="18" charset="0"/>
                <a:cs typeface="Times New Roman" pitchFamily="18" charset="0"/>
              </a:rPr>
              <a:t>3 K + 4 P + 3 Z					3.</a:t>
            </a:r>
          </a:p>
          <a:p>
            <a:pPr marL="1143000" lvl="2">
              <a:lnSpc>
                <a:spcPct val="80000"/>
              </a:lnSpc>
              <a:spcBef>
                <a:spcPct val="20000"/>
              </a:spcBef>
              <a:buNone/>
            </a:pPr>
            <a:r>
              <a:rPr lang="hr-HR" sz="2800" dirty="0">
                <a:latin typeface="Times New Roman" pitchFamily="18" charset="0"/>
                <a:cs typeface="Times New Roman" pitchFamily="18" charset="0"/>
              </a:rPr>
              <a:t>2 K + 6 P + 2 Z					4.</a:t>
            </a:r>
          </a:p>
          <a:p>
            <a:pPr marL="1143000" lvl="2">
              <a:lnSpc>
                <a:spcPct val="80000"/>
              </a:lnSpc>
              <a:spcBef>
                <a:spcPct val="20000"/>
              </a:spcBef>
              <a:buNone/>
            </a:pPr>
            <a:r>
              <a:rPr lang="hr-HR" sz="2800" dirty="0">
                <a:latin typeface="Times New Roman" pitchFamily="18" charset="0"/>
                <a:cs typeface="Times New Roman" pitchFamily="18" charset="0"/>
              </a:rPr>
              <a:t>1 K + 8 P + 1 Z					5.</a:t>
            </a:r>
          </a:p>
          <a:p>
            <a:pPr marL="1143000" lvl="2">
              <a:lnSpc>
                <a:spcPct val="80000"/>
              </a:lnSpc>
              <a:spcBef>
                <a:spcPct val="20000"/>
              </a:spcBef>
              <a:buNone/>
            </a:pPr>
            <a:r>
              <a:rPr lang="hr-HR" sz="2800" dirty="0">
                <a:latin typeface="Times New Roman" pitchFamily="18" charset="0"/>
                <a:cs typeface="Times New Roman" pitchFamily="18" charset="0"/>
              </a:rPr>
              <a:t>10 P							6.</a:t>
            </a:r>
          </a:p>
          <a:p>
            <a:pPr marL="260350" indent="6350">
              <a:spcBef>
                <a:spcPct val="20000"/>
              </a:spcBef>
              <a:buClr>
                <a:schemeClr val="hlink"/>
              </a:buClr>
              <a:buSzPct val="70000"/>
              <a:buFont typeface="Wingdings" pitchFamily="2" charset="2"/>
              <a:buNone/>
            </a:pPr>
            <a:endParaRPr lang="fr-CA" sz="2800" dirty="0">
              <a:solidFill>
                <a:srgbClr val="595959"/>
              </a:solidFill>
              <a:latin typeface="Times New Roman" pitchFamily="18" charset="0"/>
              <a:cs typeface="Times New Roman" pitchFamily="18" charset="0"/>
            </a:endParaRPr>
          </a:p>
          <a:p>
            <a:pPr>
              <a:buNone/>
            </a:pPr>
            <a:r>
              <a:rPr lang="hr-HR" dirty="0"/>
              <a:t>		</a:t>
            </a:r>
            <a:r>
              <a:rPr lang="hr-HR" sz="2800" dirty="0">
                <a:latin typeface="Times New Roman" pitchFamily="18" charset="0"/>
                <a:cs typeface="Times New Roman" pitchFamily="18" charset="0"/>
              </a:rPr>
              <a:t> Ima </a:t>
            </a:r>
            <a:r>
              <a:rPr lang="hr-HR" sz="2800" b="1" dirty="0">
                <a:latin typeface="Times New Roman" pitchFamily="18" charset="0"/>
                <a:cs typeface="Times New Roman" pitchFamily="18" charset="0"/>
              </a:rPr>
              <a:t>6 </a:t>
            </a:r>
            <a:r>
              <a:rPr lang="hr-HR" sz="2800" dirty="0">
                <a:latin typeface="Times New Roman" pitchFamily="18" charset="0"/>
                <a:cs typeface="Times New Roman" pitchFamily="18" charset="0"/>
              </a:rPr>
              <a:t>mogućih kombinacija životinja.</a:t>
            </a: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8. zadatak</a:t>
            </a:r>
            <a:r>
              <a:rPr lang="hr-HR" sz="2800" dirty="0">
                <a:latin typeface="Times New Roman" pitchFamily="18" charset="0"/>
                <a:cs typeface="Times New Roman" pitchFamily="18" charset="0"/>
              </a:rPr>
              <a:t>: Koliko različitih odjevnih kombinacija može složiti Ana ako ima plave, sive i crne hlače te crvenu, zelenu, ljubičastu i žutu košulju? </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8. zadatak</a:t>
            </a:r>
            <a:r>
              <a:rPr lang="hr-HR" sz="2800" dirty="0">
                <a:latin typeface="Times New Roman" pitchFamily="18" charset="0"/>
                <a:cs typeface="Times New Roman" pitchFamily="18" charset="0"/>
              </a:rPr>
              <a:t>: Koliko različitih odjevnih kombinacija može složiti Ana ako ima plave, sive i crne hlače te crvenu, zelenu, ljubičastu i žutu košulju? </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8" name="Rezervirano mjesto podnožja 7"/>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5" name="Pravokutnik 4"/>
          <p:cNvSpPr/>
          <p:nvPr/>
        </p:nvSpPr>
        <p:spPr>
          <a:xfrm>
            <a:off x="500034" y="1643050"/>
            <a:ext cx="6380273" cy="523220"/>
          </a:xfrm>
          <a:prstGeom prst="rect">
            <a:avLst/>
          </a:prstGeom>
        </p:spPr>
        <p:txBody>
          <a:bodyPr wrap="none">
            <a:spAutoFit/>
          </a:bodyPr>
          <a:lstStyle/>
          <a:p>
            <a:r>
              <a:rPr lang="hr-HR" sz="2800" dirty="0">
                <a:latin typeface="Times New Roman" pitchFamily="18" charset="0"/>
                <a:cs typeface="Times New Roman" pitchFamily="18" charset="0"/>
              </a:rPr>
              <a:t>Broj kombinacija = broj hlača</a:t>
            </a:r>
            <a:r>
              <a:rPr lang="hr-HR" sz="2800" b="1" dirty="0">
                <a:latin typeface="Times New Roman" pitchFamily="18" charset="0"/>
                <a:cs typeface="Times New Roman" pitchFamily="18" charset="0"/>
              </a:rPr>
              <a:t> ∙ </a:t>
            </a:r>
            <a:r>
              <a:rPr lang="hr-HR" sz="2800" dirty="0">
                <a:latin typeface="Times New Roman" pitchFamily="18" charset="0"/>
                <a:cs typeface="Times New Roman" pitchFamily="18" charset="0"/>
              </a:rPr>
              <a:t>broj majica</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8. zadatak</a:t>
            </a:r>
            <a:r>
              <a:rPr lang="hr-HR" sz="2800" dirty="0">
                <a:latin typeface="Times New Roman" pitchFamily="18" charset="0"/>
                <a:cs typeface="Times New Roman" pitchFamily="18" charset="0"/>
              </a:rPr>
              <a:t>: Koliko različitih odjevnih kombinacija može složiti Ana ako ima plave, sive i crne hlače te crvenu, zelenu, ljubičastu i žutu košulju? </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44" name="Rezervirano mjesto podnožja 43"/>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5" name="Pravokutnik 4"/>
          <p:cNvSpPr/>
          <p:nvPr/>
        </p:nvSpPr>
        <p:spPr>
          <a:xfrm>
            <a:off x="500034" y="1643050"/>
            <a:ext cx="6380273" cy="523220"/>
          </a:xfrm>
          <a:prstGeom prst="rect">
            <a:avLst/>
          </a:prstGeom>
        </p:spPr>
        <p:txBody>
          <a:bodyPr wrap="none">
            <a:spAutoFit/>
          </a:bodyPr>
          <a:lstStyle/>
          <a:p>
            <a:r>
              <a:rPr lang="hr-HR" sz="2800" dirty="0">
                <a:latin typeface="Times New Roman" pitchFamily="18" charset="0"/>
                <a:cs typeface="Times New Roman" pitchFamily="18" charset="0"/>
              </a:rPr>
              <a:t>Broj kombinacija = broj hlača</a:t>
            </a:r>
            <a:r>
              <a:rPr lang="hr-HR" sz="2800" b="1" dirty="0">
                <a:latin typeface="Times New Roman" pitchFamily="18" charset="0"/>
                <a:cs typeface="Times New Roman" pitchFamily="18" charset="0"/>
              </a:rPr>
              <a:t> ∙ </a:t>
            </a:r>
            <a:r>
              <a:rPr lang="hr-HR" sz="2800" dirty="0">
                <a:latin typeface="Times New Roman" pitchFamily="18" charset="0"/>
                <a:cs typeface="Times New Roman" pitchFamily="18" charset="0"/>
              </a:rPr>
              <a:t>broj majica</a:t>
            </a:r>
          </a:p>
        </p:txBody>
      </p:sp>
      <p:grpSp>
        <p:nvGrpSpPr>
          <p:cNvPr id="6" name="Grupa 5"/>
          <p:cNvGrpSpPr/>
          <p:nvPr/>
        </p:nvGrpSpPr>
        <p:grpSpPr>
          <a:xfrm>
            <a:off x="285720" y="2357430"/>
            <a:ext cx="2500330" cy="714380"/>
            <a:chOff x="3193816" y="2143116"/>
            <a:chExt cx="2735506" cy="660670"/>
          </a:xfrm>
        </p:grpSpPr>
        <p:pic>
          <p:nvPicPr>
            <p:cNvPr id="7" name="Picture 6" descr="http://www.promotisk.si/images/20110d_t_majica_crna.jpg"/>
            <p:cNvPicPr>
              <a:picLocks noChangeAspect="1" noChangeArrowheads="1"/>
            </p:cNvPicPr>
            <p:nvPr/>
          </p:nvPicPr>
          <p:blipFill>
            <a:blip r:embed="rId2" cstate="print">
              <a:duotone>
                <a:schemeClr val="accent2">
                  <a:shade val="45000"/>
                  <a:satMod val="135000"/>
                </a:schemeClr>
                <a:prstClr val="white"/>
              </a:duotone>
            </a:blip>
            <a:srcRect/>
            <a:stretch>
              <a:fillRect/>
            </a:stretch>
          </p:blipFill>
          <p:spPr bwMode="auto">
            <a:xfrm>
              <a:off x="3193816" y="2143116"/>
              <a:ext cx="725718" cy="660619"/>
            </a:xfrm>
            <a:prstGeom prst="rect">
              <a:avLst/>
            </a:prstGeom>
            <a:noFill/>
          </p:spPr>
        </p:pic>
        <p:pic>
          <p:nvPicPr>
            <p:cNvPr id="8" name="Picture 6" descr="http://www.promotisk.si/images/20110d_t_majica_crna.jpg"/>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3863745" y="2143133"/>
              <a:ext cx="725718" cy="660619"/>
            </a:xfrm>
            <a:prstGeom prst="rect">
              <a:avLst/>
            </a:prstGeom>
            <a:noFill/>
          </p:spPr>
        </p:pic>
        <p:pic>
          <p:nvPicPr>
            <p:cNvPr id="9" name="Picture 6" descr="http://www.promotisk.si/images/20110d_t_majica_crna.jpg"/>
            <p:cNvPicPr>
              <a:picLocks noChangeAspect="1" noChangeArrowheads="1"/>
            </p:cNvPicPr>
            <p:nvPr/>
          </p:nvPicPr>
          <p:blipFill>
            <a:blip r:embed="rId2" cstate="print">
              <a:duotone>
                <a:schemeClr val="accent4">
                  <a:shade val="45000"/>
                  <a:satMod val="135000"/>
                </a:schemeClr>
                <a:prstClr val="white"/>
              </a:duotone>
            </a:blip>
            <a:srcRect/>
            <a:stretch>
              <a:fillRect/>
            </a:stretch>
          </p:blipFill>
          <p:spPr bwMode="auto">
            <a:xfrm>
              <a:off x="4533675" y="2143150"/>
              <a:ext cx="725718" cy="660619"/>
            </a:xfrm>
            <a:prstGeom prst="rect">
              <a:avLst/>
            </a:prstGeom>
            <a:noFill/>
          </p:spPr>
        </p:pic>
        <p:pic>
          <p:nvPicPr>
            <p:cNvPr id="10" name="Picture 6" descr="http://www.promotisk.si/images/20110d_t_majica_crna.jpg"/>
            <p:cNvPicPr>
              <a:picLocks noChangeAspect="1" noChangeArrowheads="1"/>
            </p:cNvPicPr>
            <p:nvPr/>
          </p:nvPicPr>
          <p:blipFill>
            <a:blip r:embed="rId2" cstate="print">
              <a:duotone>
                <a:schemeClr val="accent6">
                  <a:shade val="45000"/>
                  <a:satMod val="135000"/>
                </a:schemeClr>
                <a:prstClr val="white"/>
              </a:duotone>
              <a:lum bright="30000" contrast="16000"/>
            </a:blip>
            <a:srcRect/>
            <a:stretch>
              <a:fillRect/>
            </a:stretch>
          </p:blipFill>
          <p:spPr bwMode="auto">
            <a:xfrm>
              <a:off x="5203604" y="2143167"/>
              <a:ext cx="725718" cy="660619"/>
            </a:xfrm>
            <a:prstGeom prst="rect">
              <a:avLst/>
            </a:prstGeom>
            <a:noFill/>
          </p:spPr>
        </p:pic>
      </p:grpSp>
      <p:grpSp>
        <p:nvGrpSpPr>
          <p:cNvPr id="23" name="Grupa 22"/>
          <p:cNvGrpSpPr/>
          <p:nvPr/>
        </p:nvGrpSpPr>
        <p:grpSpPr>
          <a:xfrm>
            <a:off x="6072198" y="2285992"/>
            <a:ext cx="2500330" cy="714380"/>
            <a:chOff x="3193816" y="2143116"/>
            <a:chExt cx="2735506" cy="660670"/>
          </a:xfrm>
        </p:grpSpPr>
        <p:pic>
          <p:nvPicPr>
            <p:cNvPr id="24" name="Picture 6" descr="http://www.promotisk.si/images/20110d_t_majica_crna.jpg"/>
            <p:cNvPicPr>
              <a:picLocks noChangeAspect="1" noChangeArrowheads="1"/>
            </p:cNvPicPr>
            <p:nvPr/>
          </p:nvPicPr>
          <p:blipFill>
            <a:blip r:embed="rId2" cstate="print">
              <a:duotone>
                <a:schemeClr val="accent2">
                  <a:shade val="45000"/>
                  <a:satMod val="135000"/>
                </a:schemeClr>
                <a:prstClr val="white"/>
              </a:duotone>
            </a:blip>
            <a:srcRect/>
            <a:stretch>
              <a:fillRect/>
            </a:stretch>
          </p:blipFill>
          <p:spPr bwMode="auto">
            <a:xfrm>
              <a:off x="3193816" y="2143116"/>
              <a:ext cx="725718" cy="660619"/>
            </a:xfrm>
            <a:prstGeom prst="rect">
              <a:avLst/>
            </a:prstGeom>
            <a:noFill/>
          </p:spPr>
        </p:pic>
        <p:pic>
          <p:nvPicPr>
            <p:cNvPr id="25" name="Picture 6" descr="http://www.promotisk.si/images/20110d_t_majica_crna.jpg"/>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3863745" y="2143133"/>
              <a:ext cx="725718" cy="660619"/>
            </a:xfrm>
            <a:prstGeom prst="rect">
              <a:avLst/>
            </a:prstGeom>
            <a:noFill/>
          </p:spPr>
        </p:pic>
        <p:pic>
          <p:nvPicPr>
            <p:cNvPr id="26" name="Picture 6" descr="http://www.promotisk.si/images/20110d_t_majica_crna.jpg"/>
            <p:cNvPicPr>
              <a:picLocks noChangeAspect="1" noChangeArrowheads="1"/>
            </p:cNvPicPr>
            <p:nvPr/>
          </p:nvPicPr>
          <p:blipFill>
            <a:blip r:embed="rId2" cstate="print">
              <a:duotone>
                <a:schemeClr val="accent4">
                  <a:shade val="45000"/>
                  <a:satMod val="135000"/>
                </a:schemeClr>
                <a:prstClr val="white"/>
              </a:duotone>
            </a:blip>
            <a:srcRect/>
            <a:stretch>
              <a:fillRect/>
            </a:stretch>
          </p:blipFill>
          <p:spPr bwMode="auto">
            <a:xfrm>
              <a:off x="4533675" y="2143150"/>
              <a:ext cx="725718" cy="660619"/>
            </a:xfrm>
            <a:prstGeom prst="rect">
              <a:avLst/>
            </a:prstGeom>
            <a:noFill/>
          </p:spPr>
        </p:pic>
        <p:pic>
          <p:nvPicPr>
            <p:cNvPr id="27" name="Picture 6" descr="http://www.promotisk.si/images/20110d_t_majica_crna.jpg"/>
            <p:cNvPicPr>
              <a:picLocks noChangeAspect="1" noChangeArrowheads="1"/>
            </p:cNvPicPr>
            <p:nvPr/>
          </p:nvPicPr>
          <p:blipFill>
            <a:blip r:embed="rId2" cstate="print">
              <a:duotone>
                <a:schemeClr val="accent6">
                  <a:shade val="45000"/>
                  <a:satMod val="135000"/>
                </a:schemeClr>
                <a:prstClr val="white"/>
              </a:duotone>
              <a:lum bright="30000" contrast="16000"/>
            </a:blip>
            <a:srcRect/>
            <a:stretch>
              <a:fillRect/>
            </a:stretch>
          </p:blipFill>
          <p:spPr bwMode="auto">
            <a:xfrm>
              <a:off x="5203604" y="2143167"/>
              <a:ext cx="725718" cy="660619"/>
            </a:xfrm>
            <a:prstGeom prst="rect">
              <a:avLst/>
            </a:prstGeom>
            <a:noFill/>
          </p:spPr>
        </p:pic>
      </p:grpSp>
      <p:grpSp>
        <p:nvGrpSpPr>
          <p:cNvPr id="28" name="Grupa 27"/>
          <p:cNvGrpSpPr/>
          <p:nvPr/>
        </p:nvGrpSpPr>
        <p:grpSpPr>
          <a:xfrm>
            <a:off x="3214678" y="2285992"/>
            <a:ext cx="2500330" cy="714380"/>
            <a:chOff x="3193816" y="2143116"/>
            <a:chExt cx="2735506" cy="660670"/>
          </a:xfrm>
        </p:grpSpPr>
        <p:pic>
          <p:nvPicPr>
            <p:cNvPr id="29" name="Picture 6" descr="http://www.promotisk.si/images/20110d_t_majica_crna.jpg"/>
            <p:cNvPicPr>
              <a:picLocks noChangeAspect="1" noChangeArrowheads="1"/>
            </p:cNvPicPr>
            <p:nvPr/>
          </p:nvPicPr>
          <p:blipFill>
            <a:blip r:embed="rId2" cstate="print">
              <a:duotone>
                <a:schemeClr val="accent2">
                  <a:shade val="45000"/>
                  <a:satMod val="135000"/>
                </a:schemeClr>
                <a:prstClr val="white"/>
              </a:duotone>
            </a:blip>
            <a:srcRect/>
            <a:stretch>
              <a:fillRect/>
            </a:stretch>
          </p:blipFill>
          <p:spPr bwMode="auto">
            <a:xfrm>
              <a:off x="3193816" y="2143116"/>
              <a:ext cx="725718" cy="660619"/>
            </a:xfrm>
            <a:prstGeom prst="rect">
              <a:avLst/>
            </a:prstGeom>
            <a:noFill/>
          </p:spPr>
        </p:pic>
        <p:pic>
          <p:nvPicPr>
            <p:cNvPr id="30" name="Picture 6" descr="http://www.promotisk.si/images/20110d_t_majica_crna.jpg"/>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3863745" y="2143133"/>
              <a:ext cx="725718" cy="660619"/>
            </a:xfrm>
            <a:prstGeom prst="rect">
              <a:avLst/>
            </a:prstGeom>
            <a:noFill/>
          </p:spPr>
        </p:pic>
        <p:pic>
          <p:nvPicPr>
            <p:cNvPr id="31" name="Picture 6" descr="http://www.promotisk.si/images/20110d_t_majica_crna.jpg"/>
            <p:cNvPicPr>
              <a:picLocks noChangeAspect="1" noChangeArrowheads="1"/>
            </p:cNvPicPr>
            <p:nvPr/>
          </p:nvPicPr>
          <p:blipFill>
            <a:blip r:embed="rId2" cstate="print">
              <a:duotone>
                <a:schemeClr val="accent4">
                  <a:shade val="45000"/>
                  <a:satMod val="135000"/>
                </a:schemeClr>
                <a:prstClr val="white"/>
              </a:duotone>
            </a:blip>
            <a:srcRect/>
            <a:stretch>
              <a:fillRect/>
            </a:stretch>
          </p:blipFill>
          <p:spPr bwMode="auto">
            <a:xfrm>
              <a:off x="4533675" y="2143150"/>
              <a:ext cx="725718" cy="660619"/>
            </a:xfrm>
            <a:prstGeom prst="rect">
              <a:avLst/>
            </a:prstGeom>
            <a:noFill/>
          </p:spPr>
        </p:pic>
        <p:pic>
          <p:nvPicPr>
            <p:cNvPr id="32" name="Picture 6" descr="http://www.promotisk.si/images/20110d_t_majica_crna.jpg"/>
            <p:cNvPicPr>
              <a:picLocks noChangeAspect="1" noChangeArrowheads="1"/>
            </p:cNvPicPr>
            <p:nvPr/>
          </p:nvPicPr>
          <p:blipFill>
            <a:blip r:embed="rId2" cstate="print">
              <a:duotone>
                <a:schemeClr val="accent6">
                  <a:shade val="45000"/>
                  <a:satMod val="135000"/>
                </a:schemeClr>
                <a:prstClr val="white"/>
              </a:duotone>
              <a:lum bright="30000" contrast="16000"/>
            </a:blip>
            <a:srcRect/>
            <a:stretch>
              <a:fillRect/>
            </a:stretch>
          </p:blipFill>
          <p:spPr bwMode="auto">
            <a:xfrm>
              <a:off x="5203604" y="2143167"/>
              <a:ext cx="725718" cy="660619"/>
            </a:xfrm>
            <a:prstGeom prst="rect">
              <a:avLst/>
            </a:prstGeom>
            <a:noFill/>
          </p:spPr>
        </p:pic>
      </p:grpSp>
      <p:pic>
        <p:nvPicPr>
          <p:cNvPr id="34" name="Picture 4" descr="http://t0.gstatic.com/images?q=tbn:EUBcaBAyzK-QtM:http://www.trendme.net/pictures/items/Raji-Konehlae_Hlaeduge_full_590_3638.png">
            <a:hlinkClick r:id="rId3"/>
          </p:cNvPr>
          <p:cNvPicPr>
            <a:picLocks noChangeAspect="1" noChangeArrowheads="1"/>
          </p:cNvPicPr>
          <p:nvPr/>
        </p:nvPicPr>
        <p:blipFill>
          <a:blip r:embed="rId4" cstate="print">
            <a:duotone>
              <a:schemeClr val="accent1">
                <a:shade val="45000"/>
                <a:satMod val="135000"/>
              </a:schemeClr>
              <a:prstClr val="white"/>
            </a:duotone>
          </a:blip>
          <a:srcRect/>
          <a:stretch>
            <a:fillRect/>
          </a:stretch>
        </p:blipFill>
        <p:spPr bwMode="auto">
          <a:xfrm>
            <a:off x="1428728" y="3357562"/>
            <a:ext cx="610359" cy="921496"/>
          </a:xfrm>
          <a:prstGeom prst="rect">
            <a:avLst/>
          </a:prstGeom>
          <a:solidFill>
            <a:schemeClr val="tx2">
              <a:lumMod val="75000"/>
              <a:alpha val="51000"/>
            </a:schemeClr>
          </a:solidFill>
        </p:spPr>
      </p:pic>
      <p:pic>
        <p:nvPicPr>
          <p:cNvPr id="35" name="Picture 4" descr="http://t0.gstatic.com/images?q=tbn:EUBcaBAyzK-QtM:http://www.trendme.net/pictures/items/Raji-Konehlae_Hlaeduge_full_590_3638.png">
            <a:hlinkClick r:id="rId3"/>
          </p:cNvPr>
          <p:cNvPicPr>
            <a:picLocks noChangeAspect="1" noChangeArrowheads="1"/>
          </p:cNvPicPr>
          <p:nvPr/>
        </p:nvPicPr>
        <p:blipFill>
          <a:blip r:embed="rId4" cstate="print">
            <a:duotone>
              <a:schemeClr val="bg2">
                <a:shade val="45000"/>
                <a:satMod val="135000"/>
              </a:schemeClr>
              <a:prstClr val="white"/>
            </a:duotone>
            <a:lum bright="1000"/>
          </a:blip>
          <a:srcRect/>
          <a:stretch>
            <a:fillRect/>
          </a:stretch>
        </p:blipFill>
        <p:spPr bwMode="auto">
          <a:xfrm>
            <a:off x="4214810" y="3357562"/>
            <a:ext cx="610359" cy="921496"/>
          </a:xfrm>
          <a:prstGeom prst="rect">
            <a:avLst/>
          </a:prstGeom>
          <a:solidFill>
            <a:schemeClr val="tx2">
              <a:lumMod val="75000"/>
              <a:alpha val="51000"/>
            </a:schemeClr>
          </a:solidFill>
        </p:spPr>
      </p:pic>
      <p:pic>
        <p:nvPicPr>
          <p:cNvPr id="36" name="Picture 4" descr="http://t0.gstatic.com/images?q=tbn:EUBcaBAyzK-QtM:http://www.trendme.net/pictures/items/Raji-Konehlae_Hlaeduge_full_590_3638.png">
            <a:hlinkClick r:id="rId3"/>
          </p:cNvPr>
          <p:cNvPicPr>
            <a:picLocks noChangeAspect="1" noChangeArrowheads="1"/>
          </p:cNvPicPr>
          <p:nvPr/>
        </p:nvPicPr>
        <p:blipFill>
          <a:blip r:embed="rId4">
            <a:grayscl/>
          </a:blip>
          <a:srcRect/>
          <a:stretch>
            <a:fillRect/>
          </a:stretch>
        </p:blipFill>
        <p:spPr bwMode="auto">
          <a:xfrm>
            <a:off x="7072330" y="3357562"/>
            <a:ext cx="609600" cy="922338"/>
          </a:xfrm>
          <a:prstGeom prst="rect">
            <a:avLst/>
          </a:prstGeom>
          <a:solidFill>
            <a:schemeClr val="tx2">
              <a:lumMod val="75000"/>
              <a:alpha val="51000"/>
            </a:schemeClr>
          </a:solidFill>
        </p:spPr>
      </p:pic>
      <p:grpSp>
        <p:nvGrpSpPr>
          <p:cNvPr id="51" name="Grupa 50"/>
          <p:cNvGrpSpPr/>
          <p:nvPr/>
        </p:nvGrpSpPr>
        <p:grpSpPr>
          <a:xfrm>
            <a:off x="714348" y="3071810"/>
            <a:ext cx="1740039" cy="285755"/>
            <a:chOff x="714348" y="3071810"/>
            <a:chExt cx="1740039" cy="285755"/>
          </a:xfrm>
        </p:grpSpPr>
        <p:cxnSp>
          <p:nvCxnSpPr>
            <p:cNvPr id="38" name="Ravni poveznik 37"/>
            <p:cNvCxnSpPr/>
            <p:nvPr/>
          </p:nvCxnSpPr>
          <p:spPr>
            <a:xfrm>
              <a:off x="714348" y="3143248"/>
              <a:ext cx="857256" cy="214314"/>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Ravni poveznik 39"/>
            <p:cNvCxnSpPr>
              <a:endCxn id="34" idx="0"/>
            </p:cNvCxnSpPr>
            <p:nvPr/>
          </p:nvCxnSpPr>
          <p:spPr>
            <a:xfrm>
              <a:off x="1428728" y="3071810"/>
              <a:ext cx="305180" cy="285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Ravni poveznik 41"/>
            <p:cNvCxnSpPr/>
            <p:nvPr/>
          </p:nvCxnSpPr>
          <p:spPr>
            <a:xfrm rot="5400000">
              <a:off x="1768543" y="3089185"/>
              <a:ext cx="214332" cy="1795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Ravni poveznik 45"/>
            <p:cNvCxnSpPr>
              <a:stCxn id="10" idx="2"/>
            </p:cNvCxnSpPr>
            <p:nvPr/>
          </p:nvCxnSpPr>
          <p:spPr>
            <a:xfrm rot="5400000">
              <a:off x="1977276" y="2880453"/>
              <a:ext cx="285754" cy="668469"/>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2" name="Grupa 51"/>
          <p:cNvGrpSpPr/>
          <p:nvPr/>
        </p:nvGrpSpPr>
        <p:grpSpPr>
          <a:xfrm>
            <a:off x="3571868" y="3000372"/>
            <a:ext cx="1740039" cy="357193"/>
            <a:chOff x="714348" y="3000372"/>
            <a:chExt cx="1740039" cy="357193"/>
          </a:xfrm>
        </p:grpSpPr>
        <p:cxnSp>
          <p:nvCxnSpPr>
            <p:cNvPr id="53" name="Ravni poveznik 52"/>
            <p:cNvCxnSpPr/>
            <p:nvPr/>
          </p:nvCxnSpPr>
          <p:spPr>
            <a:xfrm>
              <a:off x="714348" y="3143248"/>
              <a:ext cx="857256" cy="214314"/>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Ravni poveznik 53"/>
            <p:cNvCxnSpPr/>
            <p:nvPr/>
          </p:nvCxnSpPr>
          <p:spPr>
            <a:xfrm>
              <a:off x="1357290" y="3000372"/>
              <a:ext cx="305180" cy="285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Ravni poveznik 54"/>
            <p:cNvCxnSpPr/>
            <p:nvPr/>
          </p:nvCxnSpPr>
          <p:spPr>
            <a:xfrm rot="5400000">
              <a:off x="1768543" y="3089185"/>
              <a:ext cx="214332" cy="179583"/>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Ravni poveznik 55"/>
            <p:cNvCxnSpPr/>
            <p:nvPr/>
          </p:nvCxnSpPr>
          <p:spPr>
            <a:xfrm rot="5400000">
              <a:off x="1977276" y="2880453"/>
              <a:ext cx="285754" cy="668469"/>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7" name="Grupa 56"/>
          <p:cNvGrpSpPr/>
          <p:nvPr/>
        </p:nvGrpSpPr>
        <p:grpSpPr>
          <a:xfrm>
            <a:off x="6357950" y="3000372"/>
            <a:ext cx="1740039" cy="357193"/>
            <a:chOff x="714348" y="3000372"/>
            <a:chExt cx="1740039" cy="357193"/>
          </a:xfrm>
        </p:grpSpPr>
        <p:cxnSp>
          <p:nvCxnSpPr>
            <p:cNvPr id="58" name="Ravni poveznik 57"/>
            <p:cNvCxnSpPr/>
            <p:nvPr/>
          </p:nvCxnSpPr>
          <p:spPr>
            <a:xfrm>
              <a:off x="714348" y="3143248"/>
              <a:ext cx="857256" cy="214314"/>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Ravni poveznik 58"/>
            <p:cNvCxnSpPr/>
            <p:nvPr/>
          </p:nvCxnSpPr>
          <p:spPr>
            <a:xfrm>
              <a:off x="1357290" y="3000372"/>
              <a:ext cx="305180" cy="285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Ravni poveznik 59"/>
            <p:cNvCxnSpPr/>
            <p:nvPr/>
          </p:nvCxnSpPr>
          <p:spPr>
            <a:xfrm rot="5400000">
              <a:off x="1768543" y="3089185"/>
              <a:ext cx="214332" cy="179583"/>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Ravni poveznik 60"/>
            <p:cNvCxnSpPr/>
            <p:nvPr/>
          </p:nvCxnSpPr>
          <p:spPr>
            <a:xfrm rot="5400000">
              <a:off x="1977276" y="2880453"/>
              <a:ext cx="285754" cy="668469"/>
            </a:xfrm>
            <a:prstGeom prst="line">
              <a:avLst/>
            </a:prstGeom>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8. zadatak</a:t>
            </a:r>
            <a:r>
              <a:rPr lang="hr-HR" sz="2800" dirty="0">
                <a:latin typeface="Times New Roman" pitchFamily="18" charset="0"/>
                <a:cs typeface="Times New Roman" pitchFamily="18" charset="0"/>
              </a:rPr>
              <a:t>: Koliko različitih odjevnih kombinacija može složiti Ana ako ima plave, sive i crne hlače te crvenu, zelenu, ljubičastu i žutu košulju? </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44" name="Rezervirano mjesto podnožja 43"/>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5" name="Pravokutnik 4"/>
          <p:cNvSpPr/>
          <p:nvPr/>
        </p:nvSpPr>
        <p:spPr>
          <a:xfrm>
            <a:off x="500034" y="1643050"/>
            <a:ext cx="6380273" cy="523220"/>
          </a:xfrm>
          <a:prstGeom prst="rect">
            <a:avLst/>
          </a:prstGeom>
        </p:spPr>
        <p:txBody>
          <a:bodyPr wrap="none">
            <a:spAutoFit/>
          </a:bodyPr>
          <a:lstStyle/>
          <a:p>
            <a:r>
              <a:rPr lang="hr-HR" sz="2800" dirty="0">
                <a:latin typeface="Times New Roman" pitchFamily="18" charset="0"/>
                <a:cs typeface="Times New Roman" pitchFamily="18" charset="0"/>
              </a:rPr>
              <a:t>Broj kombinacija = broj hlača</a:t>
            </a:r>
            <a:r>
              <a:rPr lang="hr-HR" sz="2800" b="1" dirty="0">
                <a:latin typeface="Times New Roman" pitchFamily="18" charset="0"/>
                <a:cs typeface="Times New Roman" pitchFamily="18" charset="0"/>
              </a:rPr>
              <a:t> ∙ </a:t>
            </a:r>
            <a:r>
              <a:rPr lang="hr-HR" sz="2800" dirty="0">
                <a:latin typeface="Times New Roman" pitchFamily="18" charset="0"/>
                <a:cs typeface="Times New Roman" pitchFamily="18" charset="0"/>
              </a:rPr>
              <a:t>broj majica</a:t>
            </a:r>
          </a:p>
        </p:txBody>
      </p:sp>
      <p:grpSp>
        <p:nvGrpSpPr>
          <p:cNvPr id="3" name="Grupa 5"/>
          <p:cNvGrpSpPr/>
          <p:nvPr/>
        </p:nvGrpSpPr>
        <p:grpSpPr>
          <a:xfrm>
            <a:off x="285720" y="2357430"/>
            <a:ext cx="2500330" cy="714380"/>
            <a:chOff x="3193816" y="2143116"/>
            <a:chExt cx="2735506" cy="660670"/>
          </a:xfrm>
        </p:grpSpPr>
        <p:pic>
          <p:nvPicPr>
            <p:cNvPr id="7" name="Picture 6" descr="http://www.promotisk.si/images/20110d_t_majica_crna.jpg"/>
            <p:cNvPicPr>
              <a:picLocks noChangeAspect="1" noChangeArrowheads="1"/>
            </p:cNvPicPr>
            <p:nvPr/>
          </p:nvPicPr>
          <p:blipFill>
            <a:blip r:embed="rId2" cstate="print">
              <a:duotone>
                <a:schemeClr val="accent2">
                  <a:shade val="45000"/>
                  <a:satMod val="135000"/>
                </a:schemeClr>
                <a:prstClr val="white"/>
              </a:duotone>
            </a:blip>
            <a:srcRect/>
            <a:stretch>
              <a:fillRect/>
            </a:stretch>
          </p:blipFill>
          <p:spPr bwMode="auto">
            <a:xfrm>
              <a:off x="3193816" y="2143116"/>
              <a:ext cx="725718" cy="660619"/>
            </a:xfrm>
            <a:prstGeom prst="rect">
              <a:avLst/>
            </a:prstGeom>
            <a:noFill/>
          </p:spPr>
        </p:pic>
        <p:pic>
          <p:nvPicPr>
            <p:cNvPr id="8" name="Picture 6" descr="http://www.promotisk.si/images/20110d_t_majica_crna.jpg"/>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3863745" y="2143133"/>
              <a:ext cx="725718" cy="660619"/>
            </a:xfrm>
            <a:prstGeom prst="rect">
              <a:avLst/>
            </a:prstGeom>
            <a:noFill/>
          </p:spPr>
        </p:pic>
        <p:pic>
          <p:nvPicPr>
            <p:cNvPr id="9" name="Picture 6" descr="http://www.promotisk.si/images/20110d_t_majica_crna.jpg"/>
            <p:cNvPicPr>
              <a:picLocks noChangeAspect="1" noChangeArrowheads="1"/>
            </p:cNvPicPr>
            <p:nvPr/>
          </p:nvPicPr>
          <p:blipFill>
            <a:blip r:embed="rId2" cstate="print">
              <a:duotone>
                <a:schemeClr val="accent4">
                  <a:shade val="45000"/>
                  <a:satMod val="135000"/>
                </a:schemeClr>
                <a:prstClr val="white"/>
              </a:duotone>
            </a:blip>
            <a:srcRect/>
            <a:stretch>
              <a:fillRect/>
            </a:stretch>
          </p:blipFill>
          <p:spPr bwMode="auto">
            <a:xfrm>
              <a:off x="4533675" y="2143150"/>
              <a:ext cx="725718" cy="660619"/>
            </a:xfrm>
            <a:prstGeom prst="rect">
              <a:avLst/>
            </a:prstGeom>
            <a:noFill/>
          </p:spPr>
        </p:pic>
        <p:pic>
          <p:nvPicPr>
            <p:cNvPr id="10" name="Picture 6" descr="http://www.promotisk.si/images/20110d_t_majica_crna.jpg"/>
            <p:cNvPicPr>
              <a:picLocks noChangeAspect="1" noChangeArrowheads="1"/>
            </p:cNvPicPr>
            <p:nvPr/>
          </p:nvPicPr>
          <p:blipFill>
            <a:blip r:embed="rId2" cstate="print">
              <a:duotone>
                <a:schemeClr val="accent6">
                  <a:shade val="45000"/>
                  <a:satMod val="135000"/>
                </a:schemeClr>
                <a:prstClr val="white"/>
              </a:duotone>
              <a:lum bright="30000" contrast="16000"/>
            </a:blip>
            <a:srcRect/>
            <a:stretch>
              <a:fillRect/>
            </a:stretch>
          </p:blipFill>
          <p:spPr bwMode="auto">
            <a:xfrm>
              <a:off x="5203604" y="2143167"/>
              <a:ext cx="725718" cy="660619"/>
            </a:xfrm>
            <a:prstGeom prst="rect">
              <a:avLst/>
            </a:prstGeom>
            <a:noFill/>
          </p:spPr>
        </p:pic>
      </p:grpSp>
      <p:grpSp>
        <p:nvGrpSpPr>
          <p:cNvPr id="4" name="Grupa 22"/>
          <p:cNvGrpSpPr/>
          <p:nvPr/>
        </p:nvGrpSpPr>
        <p:grpSpPr>
          <a:xfrm>
            <a:off x="6072198" y="2285992"/>
            <a:ext cx="2500330" cy="714380"/>
            <a:chOff x="3193816" y="2143116"/>
            <a:chExt cx="2735506" cy="660670"/>
          </a:xfrm>
        </p:grpSpPr>
        <p:pic>
          <p:nvPicPr>
            <p:cNvPr id="24" name="Picture 6" descr="http://www.promotisk.si/images/20110d_t_majica_crna.jpg"/>
            <p:cNvPicPr>
              <a:picLocks noChangeAspect="1" noChangeArrowheads="1"/>
            </p:cNvPicPr>
            <p:nvPr/>
          </p:nvPicPr>
          <p:blipFill>
            <a:blip r:embed="rId2" cstate="print">
              <a:duotone>
                <a:schemeClr val="accent2">
                  <a:shade val="45000"/>
                  <a:satMod val="135000"/>
                </a:schemeClr>
                <a:prstClr val="white"/>
              </a:duotone>
            </a:blip>
            <a:srcRect/>
            <a:stretch>
              <a:fillRect/>
            </a:stretch>
          </p:blipFill>
          <p:spPr bwMode="auto">
            <a:xfrm>
              <a:off x="3193816" y="2143116"/>
              <a:ext cx="725718" cy="660619"/>
            </a:xfrm>
            <a:prstGeom prst="rect">
              <a:avLst/>
            </a:prstGeom>
            <a:noFill/>
          </p:spPr>
        </p:pic>
        <p:pic>
          <p:nvPicPr>
            <p:cNvPr id="25" name="Picture 6" descr="http://www.promotisk.si/images/20110d_t_majica_crna.jpg"/>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3863745" y="2143133"/>
              <a:ext cx="725718" cy="660619"/>
            </a:xfrm>
            <a:prstGeom prst="rect">
              <a:avLst/>
            </a:prstGeom>
            <a:noFill/>
          </p:spPr>
        </p:pic>
        <p:pic>
          <p:nvPicPr>
            <p:cNvPr id="26" name="Picture 6" descr="http://www.promotisk.si/images/20110d_t_majica_crna.jpg"/>
            <p:cNvPicPr>
              <a:picLocks noChangeAspect="1" noChangeArrowheads="1"/>
            </p:cNvPicPr>
            <p:nvPr/>
          </p:nvPicPr>
          <p:blipFill>
            <a:blip r:embed="rId2" cstate="print">
              <a:duotone>
                <a:schemeClr val="accent4">
                  <a:shade val="45000"/>
                  <a:satMod val="135000"/>
                </a:schemeClr>
                <a:prstClr val="white"/>
              </a:duotone>
            </a:blip>
            <a:srcRect/>
            <a:stretch>
              <a:fillRect/>
            </a:stretch>
          </p:blipFill>
          <p:spPr bwMode="auto">
            <a:xfrm>
              <a:off x="4533675" y="2143150"/>
              <a:ext cx="725718" cy="660619"/>
            </a:xfrm>
            <a:prstGeom prst="rect">
              <a:avLst/>
            </a:prstGeom>
            <a:noFill/>
          </p:spPr>
        </p:pic>
        <p:pic>
          <p:nvPicPr>
            <p:cNvPr id="27" name="Picture 6" descr="http://www.promotisk.si/images/20110d_t_majica_crna.jpg"/>
            <p:cNvPicPr>
              <a:picLocks noChangeAspect="1" noChangeArrowheads="1"/>
            </p:cNvPicPr>
            <p:nvPr/>
          </p:nvPicPr>
          <p:blipFill>
            <a:blip r:embed="rId2" cstate="print">
              <a:duotone>
                <a:schemeClr val="accent6">
                  <a:shade val="45000"/>
                  <a:satMod val="135000"/>
                </a:schemeClr>
                <a:prstClr val="white"/>
              </a:duotone>
              <a:lum bright="30000" contrast="16000"/>
            </a:blip>
            <a:srcRect/>
            <a:stretch>
              <a:fillRect/>
            </a:stretch>
          </p:blipFill>
          <p:spPr bwMode="auto">
            <a:xfrm>
              <a:off x="5203604" y="2143167"/>
              <a:ext cx="725718" cy="660619"/>
            </a:xfrm>
            <a:prstGeom prst="rect">
              <a:avLst/>
            </a:prstGeom>
            <a:noFill/>
          </p:spPr>
        </p:pic>
      </p:grpSp>
      <p:grpSp>
        <p:nvGrpSpPr>
          <p:cNvPr id="6" name="Grupa 27"/>
          <p:cNvGrpSpPr/>
          <p:nvPr/>
        </p:nvGrpSpPr>
        <p:grpSpPr>
          <a:xfrm>
            <a:off x="3214678" y="2285992"/>
            <a:ext cx="2500330" cy="714380"/>
            <a:chOff x="3193816" y="2143116"/>
            <a:chExt cx="2735506" cy="660670"/>
          </a:xfrm>
        </p:grpSpPr>
        <p:pic>
          <p:nvPicPr>
            <p:cNvPr id="29" name="Picture 6" descr="http://www.promotisk.si/images/20110d_t_majica_crna.jpg"/>
            <p:cNvPicPr>
              <a:picLocks noChangeAspect="1" noChangeArrowheads="1"/>
            </p:cNvPicPr>
            <p:nvPr/>
          </p:nvPicPr>
          <p:blipFill>
            <a:blip r:embed="rId2" cstate="print">
              <a:duotone>
                <a:schemeClr val="accent2">
                  <a:shade val="45000"/>
                  <a:satMod val="135000"/>
                </a:schemeClr>
                <a:prstClr val="white"/>
              </a:duotone>
            </a:blip>
            <a:srcRect/>
            <a:stretch>
              <a:fillRect/>
            </a:stretch>
          </p:blipFill>
          <p:spPr bwMode="auto">
            <a:xfrm>
              <a:off x="3193816" y="2143116"/>
              <a:ext cx="725718" cy="660619"/>
            </a:xfrm>
            <a:prstGeom prst="rect">
              <a:avLst/>
            </a:prstGeom>
            <a:noFill/>
          </p:spPr>
        </p:pic>
        <p:pic>
          <p:nvPicPr>
            <p:cNvPr id="30" name="Picture 6" descr="http://www.promotisk.si/images/20110d_t_majica_crna.jpg"/>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3863745" y="2143133"/>
              <a:ext cx="725718" cy="660619"/>
            </a:xfrm>
            <a:prstGeom prst="rect">
              <a:avLst/>
            </a:prstGeom>
            <a:noFill/>
          </p:spPr>
        </p:pic>
        <p:pic>
          <p:nvPicPr>
            <p:cNvPr id="31" name="Picture 6" descr="http://www.promotisk.si/images/20110d_t_majica_crna.jpg"/>
            <p:cNvPicPr>
              <a:picLocks noChangeAspect="1" noChangeArrowheads="1"/>
            </p:cNvPicPr>
            <p:nvPr/>
          </p:nvPicPr>
          <p:blipFill>
            <a:blip r:embed="rId2" cstate="print">
              <a:duotone>
                <a:schemeClr val="accent4">
                  <a:shade val="45000"/>
                  <a:satMod val="135000"/>
                </a:schemeClr>
                <a:prstClr val="white"/>
              </a:duotone>
            </a:blip>
            <a:srcRect/>
            <a:stretch>
              <a:fillRect/>
            </a:stretch>
          </p:blipFill>
          <p:spPr bwMode="auto">
            <a:xfrm>
              <a:off x="4533675" y="2143150"/>
              <a:ext cx="725718" cy="660619"/>
            </a:xfrm>
            <a:prstGeom prst="rect">
              <a:avLst/>
            </a:prstGeom>
            <a:noFill/>
          </p:spPr>
        </p:pic>
        <p:pic>
          <p:nvPicPr>
            <p:cNvPr id="32" name="Picture 6" descr="http://www.promotisk.si/images/20110d_t_majica_crna.jpg"/>
            <p:cNvPicPr>
              <a:picLocks noChangeAspect="1" noChangeArrowheads="1"/>
            </p:cNvPicPr>
            <p:nvPr/>
          </p:nvPicPr>
          <p:blipFill>
            <a:blip r:embed="rId2" cstate="print">
              <a:duotone>
                <a:schemeClr val="accent6">
                  <a:shade val="45000"/>
                  <a:satMod val="135000"/>
                </a:schemeClr>
                <a:prstClr val="white"/>
              </a:duotone>
              <a:lum bright="30000" contrast="16000"/>
            </a:blip>
            <a:srcRect/>
            <a:stretch>
              <a:fillRect/>
            </a:stretch>
          </p:blipFill>
          <p:spPr bwMode="auto">
            <a:xfrm>
              <a:off x="5203604" y="2143167"/>
              <a:ext cx="725718" cy="660619"/>
            </a:xfrm>
            <a:prstGeom prst="rect">
              <a:avLst/>
            </a:prstGeom>
            <a:noFill/>
          </p:spPr>
        </p:pic>
      </p:grpSp>
      <p:pic>
        <p:nvPicPr>
          <p:cNvPr id="34" name="Picture 4" descr="http://t0.gstatic.com/images?q=tbn:EUBcaBAyzK-QtM:http://www.trendme.net/pictures/items/Raji-Konehlae_Hlaeduge_full_590_3638.png">
            <a:hlinkClick r:id="rId3"/>
          </p:cNvPr>
          <p:cNvPicPr>
            <a:picLocks noChangeAspect="1" noChangeArrowheads="1"/>
          </p:cNvPicPr>
          <p:nvPr/>
        </p:nvPicPr>
        <p:blipFill>
          <a:blip r:embed="rId4" cstate="print">
            <a:duotone>
              <a:schemeClr val="accent1">
                <a:shade val="45000"/>
                <a:satMod val="135000"/>
              </a:schemeClr>
              <a:prstClr val="white"/>
            </a:duotone>
          </a:blip>
          <a:srcRect/>
          <a:stretch>
            <a:fillRect/>
          </a:stretch>
        </p:blipFill>
        <p:spPr bwMode="auto">
          <a:xfrm>
            <a:off x="1428728" y="3357562"/>
            <a:ext cx="610359" cy="921496"/>
          </a:xfrm>
          <a:prstGeom prst="rect">
            <a:avLst/>
          </a:prstGeom>
          <a:solidFill>
            <a:schemeClr val="tx2">
              <a:lumMod val="75000"/>
              <a:alpha val="51000"/>
            </a:schemeClr>
          </a:solidFill>
        </p:spPr>
      </p:pic>
      <p:pic>
        <p:nvPicPr>
          <p:cNvPr id="35" name="Picture 4" descr="http://t0.gstatic.com/images?q=tbn:EUBcaBAyzK-QtM:http://www.trendme.net/pictures/items/Raji-Konehlae_Hlaeduge_full_590_3638.png">
            <a:hlinkClick r:id="rId3"/>
          </p:cNvPr>
          <p:cNvPicPr>
            <a:picLocks noChangeAspect="1" noChangeArrowheads="1"/>
          </p:cNvPicPr>
          <p:nvPr/>
        </p:nvPicPr>
        <p:blipFill>
          <a:blip r:embed="rId4" cstate="print">
            <a:duotone>
              <a:schemeClr val="bg2">
                <a:shade val="45000"/>
                <a:satMod val="135000"/>
              </a:schemeClr>
              <a:prstClr val="white"/>
            </a:duotone>
            <a:lum bright="1000"/>
          </a:blip>
          <a:srcRect/>
          <a:stretch>
            <a:fillRect/>
          </a:stretch>
        </p:blipFill>
        <p:spPr bwMode="auto">
          <a:xfrm>
            <a:off x="4214810" y="3357562"/>
            <a:ext cx="610359" cy="921496"/>
          </a:xfrm>
          <a:prstGeom prst="rect">
            <a:avLst/>
          </a:prstGeom>
          <a:solidFill>
            <a:schemeClr val="tx2">
              <a:lumMod val="75000"/>
              <a:alpha val="51000"/>
            </a:schemeClr>
          </a:solidFill>
        </p:spPr>
      </p:pic>
      <p:pic>
        <p:nvPicPr>
          <p:cNvPr id="36" name="Picture 4" descr="http://t0.gstatic.com/images?q=tbn:EUBcaBAyzK-QtM:http://www.trendme.net/pictures/items/Raji-Konehlae_Hlaeduge_full_590_3638.png">
            <a:hlinkClick r:id="rId3"/>
          </p:cNvPr>
          <p:cNvPicPr>
            <a:picLocks noChangeAspect="1" noChangeArrowheads="1"/>
          </p:cNvPicPr>
          <p:nvPr/>
        </p:nvPicPr>
        <p:blipFill>
          <a:blip r:embed="rId4">
            <a:grayscl/>
          </a:blip>
          <a:srcRect/>
          <a:stretch>
            <a:fillRect/>
          </a:stretch>
        </p:blipFill>
        <p:spPr bwMode="auto">
          <a:xfrm>
            <a:off x="7072330" y="3357562"/>
            <a:ext cx="609600" cy="922338"/>
          </a:xfrm>
          <a:prstGeom prst="rect">
            <a:avLst/>
          </a:prstGeom>
          <a:solidFill>
            <a:schemeClr val="tx2">
              <a:lumMod val="75000"/>
              <a:alpha val="51000"/>
            </a:schemeClr>
          </a:solidFill>
        </p:spPr>
      </p:pic>
      <p:grpSp>
        <p:nvGrpSpPr>
          <p:cNvPr id="11" name="Grupa 50"/>
          <p:cNvGrpSpPr/>
          <p:nvPr/>
        </p:nvGrpSpPr>
        <p:grpSpPr>
          <a:xfrm>
            <a:off x="714348" y="3071810"/>
            <a:ext cx="1740039" cy="285755"/>
            <a:chOff x="714348" y="3071810"/>
            <a:chExt cx="1740039" cy="285755"/>
          </a:xfrm>
        </p:grpSpPr>
        <p:cxnSp>
          <p:nvCxnSpPr>
            <p:cNvPr id="38" name="Ravni poveznik 37"/>
            <p:cNvCxnSpPr/>
            <p:nvPr/>
          </p:nvCxnSpPr>
          <p:spPr>
            <a:xfrm>
              <a:off x="714348" y="3143248"/>
              <a:ext cx="857256" cy="214314"/>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Ravni poveznik 39"/>
            <p:cNvCxnSpPr>
              <a:endCxn id="34" idx="0"/>
            </p:cNvCxnSpPr>
            <p:nvPr/>
          </p:nvCxnSpPr>
          <p:spPr>
            <a:xfrm>
              <a:off x="1428728" y="3071810"/>
              <a:ext cx="305180" cy="285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Ravni poveznik 41"/>
            <p:cNvCxnSpPr/>
            <p:nvPr/>
          </p:nvCxnSpPr>
          <p:spPr>
            <a:xfrm rot="5400000">
              <a:off x="1768543" y="3089185"/>
              <a:ext cx="214332" cy="1795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Ravni poveznik 45"/>
            <p:cNvCxnSpPr>
              <a:stCxn id="10" idx="2"/>
            </p:cNvCxnSpPr>
            <p:nvPr/>
          </p:nvCxnSpPr>
          <p:spPr>
            <a:xfrm rot="5400000">
              <a:off x="1977276" y="2880453"/>
              <a:ext cx="285754" cy="668469"/>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 name="Grupa 51"/>
          <p:cNvGrpSpPr/>
          <p:nvPr/>
        </p:nvGrpSpPr>
        <p:grpSpPr>
          <a:xfrm>
            <a:off x="3571868" y="3000372"/>
            <a:ext cx="1740039" cy="357193"/>
            <a:chOff x="714348" y="3000372"/>
            <a:chExt cx="1740039" cy="357193"/>
          </a:xfrm>
        </p:grpSpPr>
        <p:cxnSp>
          <p:nvCxnSpPr>
            <p:cNvPr id="53" name="Ravni poveznik 52"/>
            <p:cNvCxnSpPr/>
            <p:nvPr/>
          </p:nvCxnSpPr>
          <p:spPr>
            <a:xfrm>
              <a:off x="714348" y="3143248"/>
              <a:ext cx="857256" cy="214314"/>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Ravni poveznik 53"/>
            <p:cNvCxnSpPr/>
            <p:nvPr/>
          </p:nvCxnSpPr>
          <p:spPr>
            <a:xfrm>
              <a:off x="1357290" y="3000372"/>
              <a:ext cx="305180" cy="285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Ravni poveznik 54"/>
            <p:cNvCxnSpPr/>
            <p:nvPr/>
          </p:nvCxnSpPr>
          <p:spPr>
            <a:xfrm rot="5400000">
              <a:off x="1768543" y="3089185"/>
              <a:ext cx="214332" cy="179583"/>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Ravni poveznik 55"/>
            <p:cNvCxnSpPr/>
            <p:nvPr/>
          </p:nvCxnSpPr>
          <p:spPr>
            <a:xfrm rot="5400000">
              <a:off x="1977276" y="2880453"/>
              <a:ext cx="285754" cy="668469"/>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3" name="Grupa 56"/>
          <p:cNvGrpSpPr/>
          <p:nvPr/>
        </p:nvGrpSpPr>
        <p:grpSpPr>
          <a:xfrm>
            <a:off x="6357950" y="3000372"/>
            <a:ext cx="1740039" cy="357193"/>
            <a:chOff x="714348" y="3000372"/>
            <a:chExt cx="1740039" cy="357193"/>
          </a:xfrm>
        </p:grpSpPr>
        <p:cxnSp>
          <p:nvCxnSpPr>
            <p:cNvPr id="58" name="Ravni poveznik 57"/>
            <p:cNvCxnSpPr/>
            <p:nvPr/>
          </p:nvCxnSpPr>
          <p:spPr>
            <a:xfrm>
              <a:off x="714348" y="3143248"/>
              <a:ext cx="857256" cy="214314"/>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Ravni poveznik 58"/>
            <p:cNvCxnSpPr/>
            <p:nvPr/>
          </p:nvCxnSpPr>
          <p:spPr>
            <a:xfrm>
              <a:off x="1357290" y="3000372"/>
              <a:ext cx="305180" cy="285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Ravni poveznik 59"/>
            <p:cNvCxnSpPr/>
            <p:nvPr/>
          </p:nvCxnSpPr>
          <p:spPr>
            <a:xfrm rot="5400000">
              <a:off x="1768543" y="3089185"/>
              <a:ext cx="214332" cy="179583"/>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Ravni poveznik 60"/>
            <p:cNvCxnSpPr/>
            <p:nvPr/>
          </p:nvCxnSpPr>
          <p:spPr>
            <a:xfrm rot="5400000">
              <a:off x="1977276" y="2880453"/>
              <a:ext cx="285754" cy="668469"/>
            </a:xfrm>
            <a:prstGeom prst="line">
              <a:avLst/>
            </a:prstGeom>
          </p:spPr>
          <p:style>
            <a:lnRef idx="1">
              <a:schemeClr val="accent1"/>
            </a:lnRef>
            <a:fillRef idx="0">
              <a:schemeClr val="accent1"/>
            </a:fillRef>
            <a:effectRef idx="0">
              <a:schemeClr val="accent1"/>
            </a:effectRef>
            <a:fontRef idx="minor">
              <a:schemeClr val="tx1"/>
            </a:fontRef>
          </p:style>
        </p:cxnSp>
      </p:grpSp>
      <p:sp>
        <p:nvSpPr>
          <p:cNvPr id="62" name="TekstniOkvir 61"/>
          <p:cNvSpPr txBox="1"/>
          <p:nvPr/>
        </p:nvSpPr>
        <p:spPr>
          <a:xfrm>
            <a:off x="642910" y="4929198"/>
            <a:ext cx="7643866" cy="523220"/>
          </a:xfrm>
          <a:prstGeom prst="rect">
            <a:avLst/>
          </a:prstGeom>
          <a:noFill/>
        </p:spPr>
        <p:txBody>
          <a:bodyPr wrap="square" rtlCol="0">
            <a:spAutoFit/>
          </a:bodyPr>
          <a:lstStyle/>
          <a:p>
            <a:r>
              <a:rPr lang="hr-HR" sz="2800" dirty="0">
                <a:latin typeface="Times New Roman" pitchFamily="18" charset="0"/>
                <a:cs typeface="Times New Roman" pitchFamily="18" charset="0"/>
              </a:rPr>
              <a:t>Broj mogućih odjevnih kombinacija: 3 ∙ 4 = 12.</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9.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se učenika bavi s obje aktivnosti?</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zervirano mjesto sadržaja 1"/>
              <p:cNvSpPr>
                <a:spLocks noGrp="1"/>
              </p:cNvSpPr>
              <p:nvPr>
                <p:ph idx="1"/>
              </p:nvPr>
            </p:nvSpPr>
            <p:spPr>
              <a:xfrm>
                <a:off x="428596" y="285728"/>
                <a:ext cx="8535892" cy="6215106"/>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9.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se učenika bavi s obje aktivnosti?</a:t>
                </a:r>
              </a:p>
              <a:p>
                <a:pPr marL="82550" indent="6350">
                  <a:lnSpc>
                    <a:spcPct val="90000"/>
                  </a:lnSpc>
                  <a:spcBef>
                    <a:spcPct val="20000"/>
                  </a:spcBef>
                  <a:buNone/>
                </a:pPr>
                <a:endParaRPr lang="hr-HR" sz="2800" dirty="0">
                  <a:latin typeface="Times New Roman" pitchFamily="18" charset="0"/>
                  <a:cs typeface="Times New Roman" pitchFamily="18" charset="0"/>
                </a:endParaRPr>
              </a:p>
              <a:p>
                <a:pPr marL="82550" indent="6350">
                  <a:lnSpc>
                    <a:spcPct val="90000"/>
                  </a:lnSpc>
                  <a:spcBef>
                    <a:spcPct val="20000"/>
                  </a:spcBef>
                  <a:buNone/>
                </a:pPr>
                <a:r>
                  <a:rPr lang="hr-HR" sz="2500" dirty="0">
                    <a:latin typeface="Times New Roman" pitchFamily="18" charset="0"/>
                    <a:cs typeface="Times New Roman" pitchFamily="18" charset="0"/>
                  </a:rPr>
                  <a:t>Neka je </a:t>
                </a:r>
                <a:r>
                  <a:rPr lang="hr-HR" sz="2500" i="1" dirty="0">
                    <a:latin typeface="Times New Roman" pitchFamily="18" charset="0"/>
                    <a:cs typeface="Times New Roman" pitchFamily="18" charset="0"/>
                  </a:rPr>
                  <a:t>k(S)</a:t>
                </a:r>
                <a:r>
                  <a:rPr lang="hr-HR" sz="2500" dirty="0">
                    <a:latin typeface="Times New Roman" pitchFamily="18" charset="0"/>
                    <a:cs typeface="Times New Roman" pitchFamily="18" charset="0"/>
                  </a:rPr>
                  <a:t> broj sportaša, </a:t>
                </a:r>
                <a:r>
                  <a:rPr lang="hr-HR" sz="2500" i="1" dirty="0">
                    <a:latin typeface="Times New Roman" pitchFamily="18" charset="0"/>
                    <a:cs typeface="Times New Roman" pitchFamily="18" charset="0"/>
                  </a:rPr>
                  <a:t>k(P)</a:t>
                </a:r>
                <a:r>
                  <a:rPr lang="hr-HR" sz="2500" dirty="0">
                    <a:latin typeface="Times New Roman" pitchFamily="18" charset="0"/>
                    <a:cs typeface="Times New Roman" pitchFamily="18" charset="0"/>
                  </a:rPr>
                  <a:t> broj pjevača, </a:t>
                </a:r>
              </a:p>
              <a:p>
                <a:pPr>
                  <a:buNone/>
                </a:pPr>
                <a:r>
                  <a:rPr lang="hr-HR" sz="2500" dirty="0">
                    <a:latin typeface="Times New Roman" pitchFamily="18" charset="0"/>
                    <a:cs typeface="Times New Roman" pitchFamily="18" charset="0"/>
                  </a:rPr>
                  <a:t>broj učenika koji su uključeni u barem jednu aktivnost </a:t>
                </a:r>
                <a:r>
                  <a:rPr lang="hr-HR" sz="2500" i="1" dirty="0">
                    <a:latin typeface="Times New Roman" pitchFamily="18" charset="0"/>
                    <a:cs typeface="Times New Roman" pitchFamily="18" charset="0"/>
                  </a:rPr>
                  <a:t>k(S</a:t>
                </a:r>
                <a14:m>
                  <m:oMath xmlns:m="http://schemas.openxmlformats.org/officeDocument/2006/math">
                    <m:r>
                      <a:rPr lang="hr-HR" sz="2500" b="0" i="1" smtClean="0">
                        <a:latin typeface="Cambria Math" panose="02040503050406030204" pitchFamily="18" charset="0"/>
                        <a:ea typeface="Cambria Math" panose="02040503050406030204" pitchFamily="18" charset="0"/>
                        <a:cs typeface="Times New Roman" pitchFamily="18" charset="0"/>
                      </a:rPr>
                      <m:t> </m:t>
                    </m:r>
                    <m:r>
                      <a:rPr lang="hr-HR" sz="2500" i="1" smtClean="0">
                        <a:latin typeface="Cambria Math" panose="02040503050406030204" pitchFamily="18" charset="0"/>
                        <a:ea typeface="Cambria Math" panose="02040503050406030204" pitchFamily="18" charset="0"/>
                        <a:cs typeface="Times New Roman" pitchFamily="18" charset="0"/>
                      </a:rPr>
                      <m:t>∪</m:t>
                    </m:r>
                    <m:r>
                      <a:rPr lang="hr-HR" sz="2500" b="0" i="1" smtClean="0">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a broj učenika koji su uključeni u obje aktivnosti </a:t>
                </a:r>
                <a:r>
                  <a:rPr lang="hr-HR" sz="2500" i="1" dirty="0">
                    <a:latin typeface="Times New Roman" pitchFamily="18" charset="0"/>
                    <a:cs typeface="Times New Roman" pitchFamily="18" charset="0"/>
                  </a:rPr>
                  <a:t>k(S </a:t>
                </a:r>
                <a14:m>
                  <m:oMath xmlns:m="http://schemas.openxmlformats.org/officeDocument/2006/math">
                    <m:r>
                      <a:rPr lang="hr-HR" sz="2500" i="1" smtClean="0">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p:txBody>
          </p:sp>
        </mc:Choice>
        <mc:Fallback xmlns="">
          <p:sp>
            <p:nvSpPr>
              <p:cNvPr id="2" name="Rezervirano mjesto sadržaja 1"/>
              <p:cNvSpPr>
                <a:spLocks noGrp="1" noRot="1" noChangeAspect="1" noMove="1" noResize="1" noEditPoints="1" noAdjustHandles="1" noChangeArrowheads="1" noChangeShapeType="1" noTextEdit="1"/>
              </p:cNvSpPr>
              <p:nvPr>
                <p:ph idx="1"/>
              </p:nvPr>
            </p:nvSpPr>
            <p:spPr>
              <a:xfrm>
                <a:off x="428596" y="285728"/>
                <a:ext cx="8535892" cy="6215106"/>
              </a:xfrm>
              <a:blipFill>
                <a:blip r:embed="rId2"/>
                <a:stretch>
                  <a:fillRect l="-357" t="-1766" r="-71"/>
                </a:stretch>
              </a:blipFill>
            </p:spPr>
            <p:txBody>
              <a:bodyPr/>
              <a:lstStyle/>
              <a:p>
                <a:r>
                  <a:rPr lang="hr-HR">
                    <a:noFill/>
                  </a:rPr>
                  <a:t> </a:t>
                </a:r>
              </a:p>
            </p:txBody>
          </p:sp>
        </mc:Fallback>
      </mc:AlternateContent>
      <p:sp>
        <p:nvSpPr>
          <p:cNvPr id="18" name="Rezervirano mjesto podnožja 17"/>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zervirano mjesto sadržaja 1"/>
              <p:cNvSpPr>
                <a:spLocks noGrp="1"/>
              </p:cNvSpPr>
              <p:nvPr>
                <p:ph idx="1"/>
              </p:nvPr>
            </p:nvSpPr>
            <p:spPr>
              <a:xfrm>
                <a:off x="428596" y="285728"/>
                <a:ext cx="8535892" cy="6215106"/>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9.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se učenika bavi s obje aktivnosti?</a:t>
                </a:r>
              </a:p>
              <a:p>
                <a:pPr marL="82550" indent="6350">
                  <a:lnSpc>
                    <a:spcPct val="90000"/>
                  </a:lnSpc>
                  <a:spcBef>
                    <a:spcPct val="20000"/>
                  </a:spcBef>
                  <a:buNone/>
                </a:pPr>
                <a:endParaRPr lang="hr-HR" sz="2800" dirty="0">
                  <a:latin typeface="Times New Roman" pitchFamily="18" charset="0"/>
                  <a:cs typeface="Times New Roman" pitchFamily="18" charset="0"/>
                </a:endParaRPr>
              </a:p>
              <a:p>
                <a:pPr marL="82550" indent="6350">
                  <a:lnSpc>
                    <a:spcPct val="90000"/>
                  </a:lnSpc>
                  <a:spcBef>
                    <a:spcPct val="20000"/>
                  </a:spcBef>
                  <a:buNone/>
                </a:pPr>
                <a:r>
                  <a:rPr lang="hr-HR" sz="2500" dirty="0">
                    <a:latin typeface="Times New Roman" pitchFamily="18" charset="0"/>
                    <a:cs typeface="Times New Roman" pitchFamily="18" charset="0"/>
                  </a:rPr>
                  <a:t>Neka je </a:t>
                </a:r>
                <a:r>
                  <a:rPr lang="hr-HR" sz="2500" i="1" dirty="0">
                    <a:latin typeface="Times New Roman" pitchFamily="18" charset="0"/>
                    <a:cs typeface="Times New Roman" pitchFamily="18" charset="0"/>
                  </a:rPr>
                  <a:t>k(S)</a:t>
                </a:r>
                <a:r>
                  <a:rPr lang="hr-HR" sz="2500" dirty="0">
                    <a:latin typeface="Times New Roman" pitchFamily="18" charset="0"/>
                    <a:cs typeface="Times New Roman" pitchFamily="18" charset="0"/>
                  </a:rPr>
                  <a:t> broj sportaša, </a:t>
                </a:r>
                <a:r>
                  <a:rPr lang="hr-HR" sz="2500" i="1" dirty="0">
                    <a:latin typeface="Times New Roman" pitchFamily="18" charset="0"/>
                    <a:cs typeface="Times New Roman" pitchFamily="18" charset="0"/>
                  </a:rPr>
                  <a:t>k(P)</a:t>
                </a:r>
                <a:r>
                  <a:rPr lang="hr-HR" sz="2500" dirty="0">
                    <a:latin typeface="Times New Roman" pitchFamily="18" charset="0"/>
                    <a:cs typeface="Times New Roman" pitchFamily="18" charset="0"/>
                  </a:rPr>
                  <a:t> broj pjevača, </a:t>
                </a:r>
              </a:p>
              <a:p>
                <a:pPr>
                  <a:buNone/>
                </a:pPr>
                <a:r>
                  <a:rPr lang="hr-HR" sz="2500" dirty="0">
                    <a:latin typeface="Times New Roman" pitchFamily="18" charset="0"/>
                    <a:cs typeface="Times New Roman" pitchFamily="18" charset="0"/>
                  </a:rPr>
                  <a:t>broj učenika koji su uključeni u barem jednu aktivnost </a:t>
                </a:r>
                <a:r>
                  <a:rPr lang="hr-HR" sz="2500" i="1" dirty="0">
                    <a:latin typeface="Times New Roman" pitchFamily="18" charset="0"/>
                    <a:cs typeface="Times New Roman" pitchFamily="18" charset="0"/>
                  </a:rPr>
                  <a:t>k(S</a:t>
                </a:r>
                <a14:m>
                  <m:oMath xmlns:m="http://schemas.openxmlformats.org/officeDocument/2006/math">
                    <m:r>
                      <a:rPr lang="hr-HR" sz="2500" b="0" i="1" smtClean="0">
                        <a:latin typeface="Cambria Math" panose="02040503050406030204" pitchFamily="18" charset="0"/>
                        <a:ea typeface="Cambria Math" panose="02040503050406030204" pitchFamily="18" charset="0"/>
                        <a:cs typeface="Times New Roman" pitchFamily="18" charset="0"/>
                      </a:rPr>
                      <m:t> </m:t>
                    </m:r>
                    <m:r>
                      <a:rPr lang="hr-HR" sz="2500" i="1" smtClean="0">
                        <a:latin typeface="Cambria Math" panose="02040503050406030204" pitchFamily="18" charset="0"/>
                        <a:ea typeface="Cambria Math" panose="02040503050406030204" pitchFamily="18" charset="0"/>
                        <a:cs typeface="Times New Roman" pitchFamily="18" charset="0"/>
                      </a:rPr>
                      <m:t>∪</m:t>
                    </m:r>
                    <m:r>
                      <a:rPr lang="hr-HR" sz="2500" b="0" i="1" smtClean="0">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a broj učenika koji su uključeni u obje aktivnosti </a:t>
                </a:r>
                <a:r>
                  <a:rPr lang="hr-HR" sz="2500" i="1" dirty="0">
                    <a:latin typeface="Times New Roman" pitchFamily="18" charset="0"/>
                    <a:cs typeface="Times New Roman" pitchFamily="18" charset="0"/>
                  </a:rPr>
                  <a:t>k(S </a:t>
                </a:r>
                <a14:m>
                  <m:oMath xmlns:m="http://schemas.openxmlformats.org/officeDocument/2006/math">
                    <m:r>
                      <a:rPr lang="hr-HR" sz="2500" i="1" smtClean="0">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Vrijedi: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k(S)</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 k(P)</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k(S </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A kako je: </a:t>
                </a:r>
                <a:r>
                  <a:rPr lang="hr-HR" sz="2500" i="1" dirty="0">
                    <a:latin typeface="Times New Roman" pitchFamily="18" charset="0"/>
                    <a:cs typeface="Times New Roman" pitchFamily="18" charset="0"/>
                  </a:rPr>
                  <a:t>k(S) = 15, k(P) </a:t>
                </a:r>
                <a:r>
                  <a:rPr lang="hr-HR" sz="2500" dirty="0">
                    <a:latin typeface="Times New Roman" pitchFamily="18" charset="0"/>
                    <a:cs typeface="Times New Roman" pitchFamily="18" charset="0"/>
                  </a:rPr>
                  <a:t>= 16, a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 28 ‒ 7 = 21</a:t>
                </a:r>
                <a:endParaRPr lang="hr-HR" sz="2500" dirty="0">
                  <a:latin typeface="Times New Roman" pitchFamily="18" charset="0"/>
                  <a:cs typeface="Times New Roman" pitchFamily="18" charset="0"/>
                </a:endParaRPr>
              </a:p>
            </p:txBody>
          </p:sp>
        </mc:Choice>
        <mc:Fallback xmlns="">
          <p:sp>
            <p:nvSpPr>
              <p:cNvPr id="2" name="Rezervirano mjesto sadržaja 1"/>
              <p:cNvSpPr>
                <a:spLocks noGrp="1" noRot="1" noChangeAspect="1" noMove="1" noResize="1" noEditPoints="1" noAdjustHandles="1" noChangeArrowheads="1" noChangeShapeType="1" noTextEdit="1"/>
              </p:cNvSpPr>
              <p:nvPr>
                <p:ph idx="1"/>
              </p:nvPr>
            </p:nvSpPr>
            <p:spPr>
              <a:xfrm>
                <a:off x="428596" y="285728"/>
                <a:ext cx="8535892" cy="6215106"/>
              </a:xfrm>
              <a:blipFill>
                <a:blip r:embed="rId2"/>
                <a:stretch>
                  <a:fillRect l="-357" t="-1766" r="-71"/>
                </a:stretch>
              </a:blipFill>
            </p:spPr>
            <p:txBody>
              <a:bodyPr/>
              <a:lstStyle/>
              <a:p>
                <a:r>
                  <a:rPr lang="hr-HR">
                    <a:noFill/>
                  </a:rPr>
                  <a:t> </a:t>
                </a:r>
              </a:p>
            </p:txBody>
          </p:sp>
        </mc:Fallback>
      </mc:AlternateContent>
      <p:sp>
        <p:nvSpPr>
          <p:cNvPr id="18" name="Rezervirano mjesto podnožja 17"/>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22703498"/>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zervirano mjesto sadržaja 1"/>
              <p:cNvSpPr>
                <a:spLocks noGrp="1"/>
              </p:cNvSpPr>
              <p:nvPr>
                <p:ph idx="1"/>
              </p:nvPr>
            </p:nvSpPr>
            <p:spPr>
              <a:xfrm>
                <a:off x="428596" y="285728"/>
                <a:ext cx="8535892" cy="6215106"/>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9.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se učenika bavi s obje aktivnosti?</a:t>
                </a:r>
              </a:p>
              <a:p>
                <a:pPr marL="82550" indent="6350">
                  <a:lnSpc>
                    <a:spcPct val="90000"/>
                  </a:lnSpc>
                  <a:spcBef>
                    <a:spcPct val="20000"/>
                  </a:spcBef>
                  <a:buNone/>
                </a:pPr>
                <a:endParaRPr lang="hr-HR" sz="2800" dirty="0">
                  <a:latin typeface="Times New Roman" pitchFamily="18" charset="0"/>
                  <a:cs typeface="Times New Roman" pitchFamily="18" charset="0"/>
                </a:endParaRPr>
              </a:p>
              <a:p>
                <a:pPr marL="82550" indent="6350">
                  <a:lnSpc>
                    <a:spcPct val="90000"/>
                  </a:lnSpc>
                  <a:spcBef>
                    <a:spcPct val="20000"/>
                  </a:spcBef>
                  <a:buNone/>
                </a:pPr>
                <a:r>
                  <a:rPr lang="hr-HR" sz="2500" dirty="0">
                    <a:latin typeface="Times New Roman" pitchFamily="18" charset="0"/>
                    <a:cs typeface="Times New Roman" pitchFamily="18" charset="0"/>
                  </a:rPr>
                  <a:t>Neka je </a:t>
                </a:r>
                <a:r>
                  <a:rPr lang="hr-HR" sz="2500" i="1" dirty="0">
                    <a:latin typeface="Times New Roman" pitchFamily="18" charset="0"/>
                    <a:cs typeface="Times New Roman" pitchFamily="18" charset="0"/>
                  </a:rPr>
                  <a:t>k(S)</a:t>
                </a:r>
                <a:r>
                  <a:rPr lang="hr-HR" sz="2500" dirty="0">
                    <a:latin typeface="Times New Roman" pitchFamily="18" charset="0"/>
                    <a:cs typeface="Times New Roman" pitchFamily="18" charset="0"/>
                  </a:rPr>
                  <a:t> broj sportaša, </a:t>
                </a:r>
                <a:r>
                  <a:rPr lang="hr-HR" sz="2500" i="1" dirty="0">
                    <a:latin typeface="Times New Roman" pitchFamily="18" charset="0"/>
                    <a:cs typeface="Times New Roman" pitchFamily="18" charset="0"/>
                  </a:rPr>
                  <a:t>k(P)</a:t>
                </a:r>
                <a:r>
                  <a:rPr lang="hr-HR" sz="2500" dirty="0">
                    <a:latin typeface="Times New Roman" pitchFamily="18" charset="0"/>
                    <a:cs typeface="Times New Roman" pitchFamily="18" charset="0"/>
                  </a:rPr>
                  <a:t> broj pjevača, </a:t>
                </a:r>
              </a:p>
              <a:p>
                <a:pPr>
                  <a:buNone/>
                </a:pPr>
                <a:r>
                  <a:rPr lang="hr-HR" sz="2500" dirty="0">
                    <a:latin typeface="Times New Roman" pitchFamily="18" charset="0"/>
                    <a:cs typeface="Times New Roman" pitchFamily="18" charset="0"/>
                  </a:rPr>
                  <a:t>broj učenika koji su uključeni u barem jednu aktivnost </a:t>
                </a:r>
                <a:r>
                  <a:rPr lang="hr-HR" sz="2500" i="1" dirty="0">
                    <a:latin typeface="Times New Roman" pitchFamily="18" charset="0"/>
                    <a:cs typeface="Times New Roman" pitchFamily="18" charset="0"/>
                  </a:rPr>
                  <a:t>k(S</a:t>
                </a:r>
                <a14:m>
                  <m:oMath xmlns:m="http://schemas.openxmlformats.org/officeDocument/2006/math">
                    <m:r>
                      <a:rPr lang="hr-HR" sz="2500" b="0" i="1" smtClean="0">
                        <a:latin typeface="Cambria Math" panose="02040503050406030204" pitchFamily="18" charset="0"/>
                        <a:ea typeface="Cambria Math" panose="02040503050406030204" pitchFamily="18" charset="0"/>
                        <a:cs typeface="Times New Roman" pitchFamily="18" charset="0"/>
                      </a:rPr>
                      <m:t> </m:t>
                    </m:r>
                    <m:r>
                      <a:rPr lang="hr-HR" sz="2500" i="1" smtClean="0">
                        <a:latin typeface="Cambria Math" panose="02040503050406030204" pitchFamily="18" charset="0"/>
                        <a:ea typeface="Cambria Math" panose="02040503050406030204" pitchFamily="18" charset="0"/>
                        <a:cs typeface="Times New Roman" pitchFamily="18" charset="0"/>
                      </a:rPr>
                      <m:t>∪</m:t>
                    </m:r>
                    <m:r>
                      <a:rPr lang="hr-HR" sz="2500" b="0" i="1" smtClean="0">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a broj učenika koji su uključeni u obje aktivnosti </a:t>
                </a:r>
                <a:r>
                  <a:rPr lang="hr-HR" sz="2500" i="1" dirty="0">
                    <a:latin typeface="Times New Roman" pitchFamily="18" charset="0"/>
                    <a:cs typeface="Times New Roman" pitchFamily="18" charset="0"/>
                  </a:rPr>
                  <a:t>k(S </a:t>
                </a:r>
                <a14:m>
                  <m:oMath xmlns:m="http://schemas.openxmlformats.org/officeDocument/2006/math">
                    <m:r>
                      <a:rPr lang="hr-HR" sz="2500" i="1" smtClean="0">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Vrijedi: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k(S)</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 k(P)</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k(S </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A kako je: </a:t>
                </a:r>
                <a:r>
                  <a:rPr lang="hr-HR" sz="2500" i="1" dirty="0">
                    <a:latin typeface="Times New Roman" pitchFamily="18" charset="0"/>
                    <a:cs typeface="Times New Roman" pitchFamily="18" charset="0"/>
                  </a:rPr>
                  <a:t>k(S) = 15, k(P) </a:t>
                </a:r>
                <a:r>
                  <a:rPr lang="hr-HR" sz="2500" dirty="0">
                    <a:latin typeface="Times New Roman" pitchFamily="18" charset="0"/>
                    <a:cs typeface="Times New Roman" pitchFamily="18" charset="0"/>
                  </a:rPr>
                  <a:t>= 16, a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 28 ‒ 7 = 21</a:t>
                </a:r>
              </a:p>
              <a:p>
                <a:pPr>
                  <a:buNone/>
                </a:pPr>
                <a:r>
                  <a:rPr lang="hr-HR" sz="2500" dirty="0">
                    <a:latin typeface="Times New Roman" pitchFamily="18" charset="0"/>
                    <a:cs typeface="Times New Roman" pitchFamily="18" charset="0"/>
                  </a:rPr>
                  <a:t>Slijedi: </a:t>
                </a:r>
                <a:r>
                  <a:rPr lang="hr-HR" sz="2500" i="1" dirty="0">
                    <a:latin typeface="Times New Roman" pitchFamily="18" charset="0"/>
                    <a:cs typeface="Times New Roman" pitchFamily="18" charset="0"/>
                  </a:rPr>
                  <a:t>k(S </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 k(S)</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 k(P)</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endParaRPr lang="hr-HR" sz="2500" dirty="0">
                  <a:latin typeface="Times New Roman" pitchFamily="18" charset="0"/>
                  <a:cs typeface="Times New Roman" pitchFamily="18" charset="0"/>
                </a:endParaRPr>
              </a:p>
            </p:txBody>
          </p:sp>
        </mc:Choice>
        <mc:Fallback xmlns="">
          <p:sp>
            <p:nvSpPr>
              <p:cNvPr id="2" name="Rezervirano mjesto sadržaja 1"/>
              <p:cNvSpPr>
                <a:spLocks noGrp="1" noRot="1" noChangeAspect="1" noMove="1" noResize="1" noEditPoints="1" noAdjustHandles="1" noChangeArrowheads="1" noChangeShapeType="1" noTextEdit="1"/>
              </p:cNvSpPr>
              <p:nvPr>
                <p:ph idx="1"/>
              </p:nvPr>
            </p:nvSpPr>
            <p:spPr>
              <a:xfrm>
                <a:off x="428596" y="285728"/>
                <a:ext cx="8535892" cy="6215106"/>
              </a:xfrm>
              <a:blipFill>
                <a:blip r:embed="rId2"/>
                <a:stretch>
                  <a:fillRect l="-357" t="-1766" r="-71"/>
                </a:stretch>
              </a:blipFill>
            </p:spPr>
            <p:txBody>
              <a:bodyPr/>
              <a:lstStyle/>
              <a:p>
                <a:r>
                  <a:rPr lang="hr-HR">
                    <a:noFill/>
                  </a:rPr>
                  <a:t> </a:t>
                </a:r>
              </a:p>
            </p:txBody>
          </p:sp>
        </mc:Fallback>
      </mc:AlternateContent>
      <p:sp>
        <p:nvSpPr>
          <p:cNvPr id="18" name="Rezervirano mjesto podnožja 17"/>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38022152"/>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zervirano mjesto sadržaja 1"/>
              <p:cNvSpPr>
                <a:spLocks noGrp="1"/>
              </p:cNvSpPr>
              <p:nvPr>
                <p:ph idx="1"/>
              </p:nvPr>
            </p:nvSpPr>
            <p:spPr>
              <a:xfrm>
                <a:off x="428596" y="285728"/>
                <a:ext cx="8535892" cy="6215106"/>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9.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se učenika bavi s obje aktivnosti?</a:t>
                </a:r>
              </a:p>
              <a:p>
                <a:pPr marL="82550" indent="6350">
                  <a:lnSpc>
                    <a:spcPct val="90000"/>
                  </a:lnSpc>
                  <a:spcBef>
                    <a:spcPct val="20000"/>
                  </a:spcBef>
                  <a:buNone/>
                </a:pPr>
                <a:endParaRPr lang="hr-HR" sz="2800" dirty="0">
                  <a:latin typeface="Times New Roman" pitchFamily="18" charset="0"/>
                  <a:cs typeface="Times New Roman" pitchFamily="18" charset="0"/>
                </a:endParaRPr>
              </a:p>
              <a:p>
                <a:pPr marL="82550" indent="6350">
                  <a:lnSpc>
                    <a:spcPct val="90000"/>
                  </a:lnSpc>
                  <a:spcBef>
                    <a:spcPct val="20000"/>
                  </a:spcBef>
                  <a:buNone/>
                </a:pPr>
                <a:r>
                  <a:rPr lang="hr-HR" sz="2500" dirty="0">
                    <a:latin typeface="Times New Roman" pitchFamily="18" charset="0"/>
                    <a:cs typeface="Times New Roman" pitchFamily="18" charset="0"/>
                  </a:rPr>
                  <a:t>Neka je </a:t>
                </a:r>
                <a:r>
                  <a:rPr lang="hr-HR" sz="2500" i="1" dirty="0">
                    <a:latin typeface="Times New Roman" pitchFamily="18" charset="0"/>
                    <a:cs typeface="Times New Roman" pitchFamily="18" charset="0"/>
                  </a:rPr>
                  <a:t>k(S)</a:t>
                </a:r>
                <a:r>
                  <a:rPr lang="hr-HR" sz="2500" dirty="0">
                    <a:latin typeface="Times New Roman" pitchFamily="18" charset="0"/>
                    <a:cs typeface="Times New Roman" pitchFamily="18" charset="0"/>
                  </a:rPr>
                  <a:t> broj sportaša, </a:t>
                </a:r>
                <a:r>
                  <a:rPr lang="hr-HR" sz="2500" i="1" dirty="0">
                    <a:latin typeface="Times New Roman" pitchFamily="18" charset="0"/>
                    <a:cs typeface="Times New Roman" pitchFamily="18" charset="0"/>
                  </a:rPr>
                  <a:t>k(P)</a:t>
                </a:r>
                <a:r>
                  <a:rPr lang="hr-HR" sz="2500" dirty="0">
                    <a:latin typeface="Times New Roman" pitchFamily="18" charset="0"/>
                    <a:cs typeface="Times New Roman" pitchFamily="18" charset="0"/>
                  </a:rPr>
                  <a:t> broj pjevača, </a:t>
                </a:r>
              </a:p>
              <a:p>
                <a:pPr>
                  <a:buNone/>
                </a:pPr>
                <a:r>
                  <a:rPr lang="hr-HR" sz="2500" dirty="0">
                    <a:latin typeface="Times New Roman" pitchFamily="18" charset="0"/>
                    <a:cs typeface="Times New Roman" pitchFamily="18" charset="0"/>
                  </a:rPr>
                  <a:t>broj učenika koji su uključeni u barem jednu aktivnost </a:t>
                </a:r>
                <a:r>
                  <a:rPr lang="hr-HR" sz="2500" i="1" dirty="0">
                    <a:latin typeface="Times New Roman" pitchFamily="18" charset="0"/>
                    <a:cs typeface="Times New Roman" pitchFamily="18" charset="0"/>
                  </a:rPr>
                  <a:t>k(S</a:t>
                </a:r>
                <a14:m>
                  <m:oMath xmlns:m="http://schemas.openxmlformats.org/officeDocument/2006/math">
                    <m:r>
                      <a:rPr lang="hr-HR" sz="2500" b="0" i="1" smtClean="0">
                        <a:latin typeface="Cambria Math" panose="02040503050406030204" pitchFamily="18" charset="0"/>
                        <a:ea typeface="Cambria Math" panose="02040503050406030204" pitchFamily="18" charset="0"/>
                        <a:cs typeface="Times New Roman" pitchFamily="18" charset="0"/>
                      </a:rPr>
                      <m:t> </m:t>
                    </m:r>
                    <m:r>
                      <a:rPr lang="hr-HR" sz="2500" i="1" smtClean="0">
                        <a:latin typeface="Cambria Math" panose="02040503050406030204" pitchFamily="18" charset="0"/>
                        <a:ea typeface="Cambria Math" panose="02040503050406030204" pitchFamily="18" charset="0"/>
                        <a:cs typeface="Times New Roman" pitchFamily="18" charset="0"/>
                      </a:rPr>
                      <m:t>∪</m:t>
                    </m:r>
                    <m:r>
                      <a:rPr lang="hr-HR" sz="2500" b="0" i="1" smtClean="0">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a broj učenika koji su uključeni u obje aktivnosti </a:t>
                </a:r>
                <a:r>
                  <a:rPr lang="hr-HR" sz="2500" i="1" dirty="0">
                    <a:latin typeface="Times New Roman" pitchFamily="18" charset="0"/>
                    <a:cs typeface="Times New Roman" pitchFamily="18" charset="0"/>
                  </a:rPr>
                  <a:t>k(S </a:t>
                </a:r>
                <a14:m>
                  <m:oMath xmlns:m="http://schemas.openxmlformats.org/officeDocument/2006/math">
                    <m:r>
                      <a:rPr lang="hr-HR" sz="2500" i="1" smtClean="0">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Vrijedi: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k(S)</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 k(P)</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k(S </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A kako je: </a:t>
                </a:r>
                <a:r>
                  <a:rPr lang="hr-HR" sz="2500" i="1" dirty="0">
                    <a:latin typeface="Times New Roman" pitchFamily="18" charset="0"/>
                    <a:cs typeface="Times New Roman" pitchFamily="18" charset="0"/>
                  </a:rPr>
                  <a:t>k(S) = 15, k(P) </a:t>
                </a:r>
                <a:r>
                  <a:rPr lang="hr-HR" sz="2500" dirty="0">
                    <a:latin typeface="Times New Roman" pitchFamily="18" charset="0"/>
                    <a:cs typeface="Times New Roman" pitchFamily="18" charset="0"/>
                  </a:rPr>
                  <a:t>= 16, a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 28 ‒ 7 = 21</a:t>
                </a:r>
              </a:p>
              <a:p>
                <a:pPr>
                  <a:buNone/>
                </a:pPr>
                <a:r>
                  <a:rPr lang="hr-HR" sz="2500" dirty="0">
                    <a:latin typeface="Times New Roman" pitchFamily="18" charset="0"/>
                    <a:cs typeface="Times New Roman" pitchFamily="18" charset="0"/>
                  </a:rPr>
                  <a:t>Slijedi: </a:t>
                </a:r>
                <a:r>
                  <a:rPr lang="hr-HR" sz="2500" i="1" dirty="0">
                    <a:latin typeface="Times New Roman" pitchFamily="18" charset="0"/>
                    <a:cs typeface="Times New Roman" pitchFamily="18" charset="0"/>
                  </a:rPr>
                  <a:t>k(S </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 k(S)</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 k(P)</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tj.</a:t>
                </a:r>
              </a:p>
              <a:p>
                <a:pPr>
                  <a:buNone/>
                </a:pPr>
                <a:r>
                  <a:rPr lang="hr-HR" sz="2500" i="1" dirty="0">
                    <a:latin typeface="Times New Roman" pitchFamily="18" charset="0"/>
                    <a:cs typeface="Times New Roman" pitchFamily="18" charset="0"/>
                  </a:rPr>
                  <a:t>            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 15 + 16 ‒ 21 = 10</a:t>
                </a:r>
                <a:endParaRPr lang="hr-HR" sz="2500" dirty="0">
                  <a:latin typeface="Times New Roman" pitchFamily="18" charset="0"/>
                  <a:cs typeface="Times New Roman" pitchFamily="18" charset="0"/>
                </a:endParaRPr>
              </a:p>
            </p:txBody>
          </p:sp>
        </mc:Choice>
        <mc:Fallback xmlns="">
          <p:sp>
            <p:nvSpPr>
              <p:cNvPr id="2" name="Rezervirano mjesto sadržaja 1"/>
              <p:cNvSpPr>
                <a:spLocks noGrp="1" noRot="1" noChangeAspect="1" noMove="1" noResize="1" noEditPoints="1" noAdjustHandles="1" noChangeArrowheads="1" noChangeShapeType="1" noTextEdit="1"/>
              </p:cNvSpPr>
              <p:nvPr>
                <p:ph idx="1"/>
              </p:nvPr>
            </p:nvSpPr>
            <p:spPr>
              <a:xfrm>
                <a:off x="428596" y="285728"/>
                <a:ext cx="8535892" cy="6215106"/>
              </a:xfrm>
              <a:blipFill>
                <a:blip r:embed="rId2"/>
                <a:stretch>
                  <a:fillRect l="-357" t="-1766" r="-71"/>
                </a:stretch>
              </a:blipFill>
            </p:spPr>
            <p:txBody>
              <a:bodyPr/>
              <a:lstStyle/>
              <a:p>
                <a:r>
                  <a:rPr lang="hr-HR">
                    <a:noFill/>
                  </a:rPr>
                  <a:t> </a:t>
                </a:r>
              </a:p>
            </p:txBody>
          </p:sp>
        </mc:Fallback>
      </mc:AlternateContent>
      <p:sp>
        <p:nvSpPr>
          <p:cNvPr id="18" name="Rezervirano mjesto podnožja 17"/>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9619955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1285860"/>
            <a:ext cx="8229600" cy="5126055"/>
          </a:xfrm>
        </p:spPr>
        <p:txBody>
          <a:bodyPr>
            <a:normAutofit/>
          </a:bodyPr>
          <a:lstStyle/>
          <a:p>
            <a:pPr>
              <a:lnSpc>
                <a:spcPct val="90000"/>
              </a:lnSpc>
            </a:pPr>
            <a:r>
              <a:rPr lang="hr-HR" sz="3000" dirty="0">
                <a:latin typeface="Times New Roman" pitchFamily="18" charset="0"/>
                <a:cs typeface="Times New Roman" pitchFamily="18" charset="0"/>
              </a:rPr>
              <a:t>Ako elementi skupa čine neku pravilnu konfiguraciju , nije nužno odrediti ih sve pojedinačno, već broj elemenata tog skupa možemo odrediti služeći se nekim  </a:t>
            </a:r>
          </a:p>
          <a:p>
            <a:pPr>
              <a:lnSpc>
                <a:spcPct val="90000"/>
              </a:lnSpc>
              <a:buNone/>
            </a:pPr>
            <a:r>
              <a:rPr lang="hr-HR" sz="3000" dirty="0">
                <a:latin typeface="Times New Roman" pitchFamily="18" charset="0"/>
                <a:cs typeface="Times New Roman" pitchFamily="18" charset="0"/>
              </a:rPr>
              <a:t>   </a:t>
            </a:r>
            <a:r>
              <a:rPr lang="hr-HR" sz="3000" b="1" dirty="0">
                <a:solidFill>
                  <a:srgbClr val="002060"/>
                </a:solidFill>
                <a:latin typeface="Times New Roman" pitchFamily="18" charset="0"/>
                <a:cs typeface="Times New Roman" pitchFamily="18" charset="0"/>
              </a:rPr>
              <a:t>metodama prebrojavanja </a:t>
            </a:r>
          </a:p>
          <a:p>
            <a:pPr>
              <a:lnSpc>
                <a:spcPct val="90000"/>
              </a:lnSpc>
              <a:buNone/>
            </a:pPr>
            <a:endParaRPr lang="hr-HR" sz="3000" dirty="0">
              <a:solidFill>
                <a:schemeClr val="tx2"/>
              </a:solidFill>
              <a:latin typeface="Times New Roman" pitchFamily="18" charset="0"/>
              <a:cs typeface="Times New Roman" pitchFamily="18" charset="0"/>
            </a:endParaRPr>
          </a:p>
          <a:p>
            <a:pPr>
              <a:lnSpc>
                <a:spcPct val="90000"/>
              </a:lnSpc>
            </a:pPr>
            <a:r>
              <a:rPr lang="hr-HR" sz="3000" dirty="0">
                <a:latin typeface="Times New Roman" pitchFamily="18" charset="0"/>
                <a:cs typeface="Times New Roman" pitchFamily="18" charset="0"/>
              </a:rPr>
              <a:t>Kombinatorika upravo pronalazi  i istražuje te metode.</a:t>
            </a:r>
          </a:p>
          <a:p>
            <a:pPr>
              <a:lnSpc>
                <a:spcPct val="90000"/>
              </a:lnSpc>
              <a:buNone/>
            </a:pPr>
            <a:endParaRPr lang="hr-HR" dirty="0">
              <a:latin typeface="Times New Roman" pitchFamily="18" charset="0"/>
              <a:cs typeface="Times New Roman" pitchFamily="18" charset="0"/>
            </a:endParaRPr>
          </a:p>
          <a:p>
            <a:endParaRPr lang="hr-HR"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 name="Naslov 1"/>
          <p:cNvSpPr>
            <a:spLocks noGrp="1"/>
          </p:cNvSpPr>
          <p:nvPr>
            <p:ph type="title"/>
          </p:nvPr>
        </p:nvSpPr>
        <p:spPr>
          <a:xfrm>
            <a:off x="457200" y="274638"/>
            <a:ext cx="8229600" cy="796908"/>
          </a:xfrm>
        </p:spPr>
        <p:txBody>
          <a:bodyPr>
            <a:normAutofit fontScale="90000"/>
          </a:bodyPr>
          <a:lstStyle/>
          <a:p>
            <a:r>
              <a:rPr lang="hr-HR" b="1" dirty="0">
                <a:effectLst/>
                <a:latin typeface="Times New Roman" pitchFamily="18" charset="0"/>
                <a:cs typeface="Times New Roman" pitchFamily="18" charset="0"/>
              </a:rPr>
              <a:t>Što će nam pomoći u prebrojavanju?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zervirano mjesto sadržaja 1"/>
              <p:cNvSpPr>
                <a:spLocks noGrp="1"/>
              </p:cNvSpPr>
              <p:nvPr>
                <p:ph idx="1"/>
              </p:nvPr>
            </p:nvSpPr>
            <p:spPr>
              <a:xfrm>
                <a:off x="428596" y="285728"/>
                <a:ext cx="8535892" cy="6215106"/>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9.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se učenika bavi s obje aktivnosti?</a:t>
                </a:r>
              </a:p>
              <a:p>
                <a:pPr marL="82550" indent="6350">
                  <a:lnSpc>
                    <a:spcPct val="90000"/>
                  </a:lnSpc>
                  <a:spcBef>
                    <a:spcPct val="20000"/>
                  </a:spcBef>
                  <a:buNone/>
                </a:pPr>
                <a:endParaRPr lang="hr-HR" sz="2800" dirty="0">
                  <a:latin typeface="Times New Roman" pitchFamily="18" charset="0"/>
                  <a:cs typeface="Times New Roman" pitchFamily="18" charset="0"/>
                </a:endParaRPr>
              </a:p>
              <a:p>
                <a:pPr marL="82550" indent="6350">
                  <a:lnSpc>
                    <a:spcPct val="90000"/>
                  </a:lnSpc>
                  <a:spcBef>
                    <a:spcPct val="20000"/>
                  </a:spcBef>
                  <a:buNone/>
                </a:pPr>
                <a:r>
                  <a:rPr lang="hr-HR" sz="2500" dirty="0">
                    <a:latin typeface="Times New Roman" pitchFamily="18" charset="0"/>
                    <a:cs typeface="Times New Roman" pitchFamily="18" charset="0"/>
                  </a:rPr>
                  <a:t>Neka je </a:t>
                </a:r>
                <a:r>
                  <a:rPr lang="hr-HR" sz="2500" i="1" dirty="0">
                    <a:latin typeface="Times New Roman" pitchFamily="18" charset="0"/>
                    <a:cs typeface="Times New Roman" pitchFamily="18" charset="0"/>
                  </a:rPr>
                  <a:t>k(S)</a:t>
                </a:r>
                <a:r>
                  <a:rPr lang="hr-HR" sz="2500" dirty="0">
                    <a:latin typeface="Times New Roman" pitchFamily="18" charset="0"/>
                    <a:cs typeface="Times New Roman" pitchFamily="18" charset="0"/>
                  </a:rPr>
                  <a:t> broj sportaša, </a:t>
                </a:r>
                <a:r>
                  <a:rPr lang="hr-HR" sz="2500" i="1" dirty="0">
                    <a:latin typeface="Times New Roman" pitchFamily="18" charset="0"/>
                    <a:cs typeface="Times New Roman" pitchFamily="18" charset="0"/>
                  </a:rPr>
                  <a:t>k(P)</a:t>
                </a:r>
                <a:r>
                  <a:rPr lang="hr-HR" sz="2500" dirty="0">
                    <a:latin typeface="Times New Roman" pitchFamily="18" charset="0"/>
                    <a:cs typeface="Times New Roman" pitchFamily="18" charset="0"/>
                  </a:rPr>
                  <a:t> broj pjevača, </a:t>
                </a:r>
              </a:p>
              <a:p>
                <a:pPr>
                  <a:buNone/>
                </a:pPr>
                <a:r>
                  <a:rPr lang="hr-HR" sz="2500" dirty="0">
                    <a:latin typeface="Times New Roman" pitchFamily="18" charset="0"/>
                    <a:cs typeface="Times New Roman" pitchFamily="18" charset="0"/>
                  </a:rPr>
                  <a:t>broj učenika koji su uključeni u barem jednu aktivnost </a:t>
                </a:r>
                <a:r>
                  <a:rPr lang="hr-HR" sz="2500" i="1" dirty="0">
                    <a:latin typeface="Times New Roman" pitchFamily="18" charset="0"/>
                    <a:cs typeface="Times New Roman" pitchFamily="18" charset="0"/>
                  </a:rPr>
                  <a:t>k(S</a:t>
                </a:r>
                <a14:m>
                  <m:oMath xmlns:m="http://schemas.openxmlformats.org/officeDocument/2006/math">
                    <m:r>
                      <a:rPr lang="hr-HR" sz="2500" b="0" i="1" smtClean="0">
                        <a:latin typeface="Cambria Math" panose="02040503050406030204" pitchFamily="18" charset="0"/>
                        <a:ea typeface="Cambria Math" panose="02040503050406030204" pitchFamily="18" charset="0"/>
                        <a:cs typeface="Times New Roman" pitchFamily="18" charset="0"/>
                      </a:rPr>
                      <m:t> </m:t>
                    </m:r>
                    <m:r>
                      <a:rPr lang="hr-HR" sz="2500" i="1" smtClean="0">
                        <a:latin typeface="Cambria Math" panose="02040503050406030204" pitchFamily="18" charset="0"/>
                        <a:ea typeface="Cambria Math" panose="02040503050406030204" pitchFamily="18" charset="0"/>
                        <a:cs typeface="Times New Roman" pitchFamily="18" charset="0"/>
                      </a:rPr>
                      <m:t>∪</m:t>
                    </m:r>
                    <m:r>
                      <a:rPr lang="hr-HR" sz="2500" b="0" i="1" smtClean="0">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a broj učenika koji su uključeni u obje aktivnosti </a:t>
                </a:r>
                <a:r>
                  <a:rPr lang="hr-HR" sz="2500" i="1" dirty="0">
                    <a:latin typeface="Times New Roman" pitchFamily="18" charset="0"/>
                    <a:cs typeface="Times New Roman" pitchFamily="18" charset="0"/>
                  </a:rPr>
                  <a:t>k(S </a:t>
                </a:r>
                <a14:m>
                  <m:oMath xmlns:m="http://schemas.openxmlformats.org/officeDocument/2006/math">
                    <m:r>
                      <a:rPr lang="hr-HR" sz="2500" i="1" smtClean="0">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r>
                  <a:rPr lang="hr-HR" sz="2500"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Vrijedi: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k(S)</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 k(P)</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k(S </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a:t>
                </a:r>
              </a:p>
              <a:p>
                <a:pPr>
                  <a:buNone/>
                </a:pPr>
                <a:r>
                  <a:rPr lang="hr-HR" sz="2500" dirty="0">
                    <a:latin typeface="Times New Roman" pitchFamily="18" charset="0"/>
                    <a:cs typeface="Times New Roman" pitchFamily="18" charset="0"/>
                  </a:rPr>
                  <a:t>A kako je: </a:t>
                </a:r>
                <a:r>
                  <a:rPr lang="hr-HR" sz="2500" i="1" dirty="0">
                    <a:latin typeface="Times New Roman" pitchFamily="18" charset="0"/>
                    <a:cs typeface="Times New Roman" pitchFamily="18" charset="0"/>
                  </a:rPr>
                  <a:t>k(S) = 15, k(P) </a:t>
                </a:r>
                <a:r>
                  <a:rPr lang="hr-HR" sz="2500" dirty="0">
                    <a:latin typeface="Times New Roman" pitchFamily="18" charset="0"/>
                    <a:cs typeface="Times New Roman" pitchFamily="18" charset="0"/>
                  </a:rPr>
                  <a:t>= 16, a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 28 ‒ 7 = 21</a:t>
                </a:r>
              </a:p>
              <a:p>
                <a:pPr>
                  <a:buNone/>
                </a:pPr>
                <a:r>
                  <a:rPr lang="hr-HR" sz="2500" dirty="0">
                    <a:latin typeface="Times New Roman" pitchFamily="18" charset="0"/>
                    <a:cs typeface="Times New Roman" pitchFamily="18" charset="0"/>
                  </a:rPr>
                  <a:t>Slijedi: </a:t>
                </a:r>
                <a:r>
                  <a:rPr lang="hr-HR" sz="2500" i="1" dirty="0">
                    <a:latin typeface="Times New Roman" pitchFamily="18" charset="0"/>
                    <a:cs typeface="Times New Roman" pitchFamily="18" charset="0"/>
                  </a:rPr>
                  <a:t>k(S </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 k(S)</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 k(P)</a:t>
                </a:r>
                <a:r>
                  <a:rPr lang="hr-HR" sz="2500" dirty="0">
                    <a:latin typeface="Times New Roman" pitchFamily="18" charset="0"/>
                    <a:cs typeface="Times New Roman" pitchFamily="18" charset="0"/>
                  </a:rPr>
                  <a:t> ‒ </a:t>
                </a:r>
                <a:r>
                  <a:rPr lang="hr-HR" sz="2500" i="1" dirty="0">
                    <a:latin typeface="Times New Roman" pitchFamily="18" charset="0"/>
                    <a:cs typeface="Times New Roman" pitchFamily="18" charset="0"/>
                  </a:rPr>
                  <a:t>k(S</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 ∪</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tj.</a:t>
                </a:r>
              </a:p>
              <a:p>
                <a:pPr>
                  <a:buNone/>
                </a:pPr>
                <a:r>
                  <a:rPr lang="hr-HR" sz="2500" i="1" dirty="0">
                    <a:latin typeface="Times New Roman" pitchFamily="18" charset="0"/>
                    <a:cs typeface="Times New Roman" pitchFamily="18" charset="0"/>
                  </a:rPr>
                  <a:t>            k(S </a:t>
                </a:r>
                <a14:m>
                  <m:oMath xmlns:m="http://schemas.openxmlformats.org/officeDocument/2006/math">
                    <m:r>
                      <a:rPr lang="hr-HR" sz="2500" i="1">
                        <a:latin typeface="Cambria Math" panose="02040503050406030204" pitchFamily="18" charset="0"/>
                        <a:ea typeface="Cambria Math" panose="02040503050406030204" pitchFamily="18" charset="0"/>
                        <a:cs typeface="Times New Roman" pitchFamily="18" charset="0"/>
                      </a:rPr>
                      <m:t>∩</m:t>
                    </m:r>
                    <m:r>
                      <a:rPr lang="hr-HR" sz="2500" i="1">
                        <a:latin typeface="Cambria Math" panose="02040503050406030204" pitchFamily="18" charset="0"/>
                        <a:ea typeface="Cambria Math" panose="02040503050406030204" pitchFamily="18" charset="0"/>
                        <a:cs typeface="Times New Roman" pitchFamily="18" charset="0"/>
                      </a:rPr>
                      <m:t>𝑃</m:t>
                    </m:r>
                  </m:oMath>
                </a14:m>
                <a:r>
                  <a:rPr lang="hr-HR" sz="2500" i="1" dirty="0">
                    <a:latin typeface="Times New Roman" pitchFamily="18" charset="0"/>
                    <a:cs typeface="Times New Roman" pitchFamily="18" charset="0"/>
                  </a:rPr>
                  <a:t>) = 15 + 16 ‒ 21 = 10</a:t>
                </a:r>
              </a:p>
              <a:p>
                <a:pPr>
                  <a:buNone/>
                </a:pPr>
                <a:r>
                  <a:rPr lang="hr-HR" sz="2400" dirty="0">
                    <a:latin typeface="Times New Roman" pitchFamily="18" charset="0"/>
                    <a:cs typeface="Times New Roman" pitchFamily="18" charset="0"/>
                  </a:rPr>
                  <a:t>Dakle </a:t>
                </a:r>
                <a:r>
                  <a:rPr lang="hr-HR" sz="2400" b="1" dirty="0">
                    <a:latin typeface="Times New Roman" pitchFamily="18" charset="0"/>
                    <a:cs typeface="Times New Roman" pitchFamily="18" charset="0"/>
                  </a:rPr>
                  <a:t>10</a:t>
                </a:r>
                <a:r>
                  <a:rPr lang="hr-HR" sz="2400" dirty="0">
                    <a:latin typeface="Times New Roman" pitchFamily="18" charset="0"/>
                    <a:cs typeface="Times New Roman" pitchFamily="18" charset="0"/>
                  </a:rPr>
                  <a:t> učenika uključeni su u obje aktivnosti.  </a:t>
                </a:r>
                <a:endParaRPr lang="hr-HR" sz="2400" dirty="0"/>
              </a:p>
              <a:p>
                <a:pPr>
                  <a:buNone/>
                </a:pPr>
                <a:endParaRPr lang="hr-HR" sz="2500" dirty="0">
                  <a:latin typeface="Times New Roman" pitchFamily="18" charset="0"/>
                  <a:cs typeface="Times New Roman" pitchFamily="18" charset="0"/>
                </a:endParaRPr>
              </a:p>
            </p:txBody>
          </p:sp>
        </mc:Choice>
        <mc:Fallback xmlns="">
          <p:sp>
            <p:nvSpPr>
              <p:cNvPr id="2" name="Rezervirano mjesto sadržaja 1"/>
              <p:cNvSpPr>
                <a:spLocks noGrp="1" noRot="1" noChangeAspect="1" noMove="1" noResize="1" noEditPoints="1" noAdjustHandles="1" noChangeArrowheads="1" noChangeShapeType="1" noTextEdit="1"/>
              </p:cNvSpPr>
              <p:nvPr>
                <p:ph idx="1"/>
              </p:nvPr>
            </p:nvSpPr>
            <p:spPr>
              <a:xfrm>
                <a:off x="428596" y="285728"/>
                <a:ext cx="8535892" cy="6215106"/>
              </a:xfrm>
              <a:blipFill>
                <a:blip r:embed="rId2"/>
                <a:stretch>
                  <a:fillRect l="-357" t="-1766" r="-71"/>
                </a:stretch>
              </a:blipFill>
            </p:spPr>
            <p:txBody>
              <a:bodyPr/>
              <a:lstStyle/>
              <a:p>
                <a:r>
                  <a:rPr lang="hr-HR">
                    <a:noFill/>
                  </a:rPr>
                  <a:t> </a:t>
                </a:r>
              </a:p>
            </p:txBody>
          </p:sp>
        </mc:Fallback>
      </mc:AlternateContent>
      <p:sp>
        <p:nvSpPr>
          <p:cNvPr id="18" name="Rezervirano mjesto podnožja 17"/>
          <p:cNvSpPr>
            <a:spLocks noGrp="1"/>
          </p:cNvSpPr>
          <p:nvPr>
            <p:ph type="ftr" sz="quarter" idx="11"/>
          </p:nvPr>
        </p:nvSpPr>
        <p:spPr/>
        <p:txBody>
          <a:bodyPr/>
          <a:lstStyle/>
          <a:p>
            <a:r>
              <a:rPr lang="pl-PL" dirty="0"/>
              <a:t>PREBROJAVANJE U SKUPU N</a:t>
            </a:r>
            <a:endParaRPr lang="hr-HR" dirty="0"/>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52589340"/>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CBA1B-3E80-5482-4039-EC48A0E74638}"/>
            </a:ext>
          </a:extLst>
        </p:cNvPr>
        <p:cNvGrpSpPr/>
        <p:nvPr/>
      </p:nvGrpSpPr>
      <p:grpSpPr>
        <a:xfrm>
          <a:off x="0" y="0"/>
          <a:ext cx="0" cy="0"/>
          <a:chOff x="0" y="0"/>
          <a:chExt cx="0" cy="0"/>
        </a:xfrm>
      </p:grpSpPr>
      <p:sp>
        <p:nvSpPr>
          <p:cNvPr id="2" name="Rezervirano mjesto sadržaja 1">
            <a:extLst>
              <a:ext uri="{FF2B5EF4-FFF2-40B4-BE49-F238E27FC236}">
                <a16:creationId xmlns:a16="http://schemas.microsoft.com/office/drawing/2014/main" id="{01A91F3C-154B-7530-C30F-5A7FA2C8843C}"/>
              </a:ext>
            </a:extLst>
          </p:cNvPr>
          <p:cNvSpPr>
            <a:spLocks noGrp="1"/>
          </p:cNvSpPr>
          <p:nvPr>
            <p:ph idx="1"/>
          </p:nvPr>
        </p:nvSpPr>
        <p:spPr>
          <a:xfrm>
            <a:off x="428596" y="285728"/>
            <a:ext cx="8535892"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9.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se učenika bavi s obje aktivnosti?</a:t>
            </a: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Kako sedam učenika nije niti u jednoj od ovih skupina odmah ih izbacimo, 28 – 7 = 21</a:t>
            </a:r>
          </a:p>
          <a:p>
            <a:pPr marL="82550" indent="6350">
              <a:spcBef>
                <a:spcPct val="20000"/>
              </a:spcBef>
              <a:buNone/>
            </a:pPr>
            <a:r>
              <a:rPr lang="hr-HR" sz="2400" dirty="0">
                <a:latin typeface="Times New Roman" pitchFamily="18" charset="0"/>
                <a:cs typeface="Times New Roman" pitchFamily="18" charset="0"/>
              </a:rPr>
              <a:t>Budući da ih ukupno u obje grupe ima 15 + 16 = 31 zaključujemo:</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31 –  21 = </a:t>
            </a:r>
            <a:r>
              <a:rPr lang="hr-HR" sz="2400" b="1" dirty="0">
                <a:latin typeface="Times New Roman" pitchFamily="18" charset="0"/>
                <a:cs typeface="Times New Roman" pitchFamily="18" charset="0"/>
              </a:rPr>
              <a:t>10</a:t>
            </a:r>
            <a:r>
              <a:rPr lang="hr-HR" sz="2400" dirty="0">
                <a:latin typeface="Times New Roman" pitchFamily="18" charset="0"/>
                <a:cs typeface="Times New Roman" pitchFamily="18" charset="0"/>
              </a:rPr>
              <a:t> učenika uključeni su u obje aktivnosti.  </a:t>
            </a:r>
            <a:endParaRPr lang="hr-HR" sz="2400" dirty="0"/>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500" dirty="0">
              <a:latin typeface="Times New Roman" pitchFamily="18" charset="0"/>
              <a:cs typeface="Times New Roman" pitchFamily="18" charset="0"/>
            </a:endParaRPr>
          </a:p>
        </p:txBody>
      </p:sp>
      <p:sp>
        <p:nvSpPr>
          <p:cNvPr id="18" name="Rezervirano mjesto podnožja 17">
            <a:extLst>
              <a:ext uri="{FF2B5EF4-FFF2-40B4-BE49-F238E27FC236}">
                <a16:creationId xmlns:a16="http://schemas.microsoft.com/office/drawing/2014/main" id="{9BC1FD0C-2663-2708-8CD7-5D23A9B55CEE}"/>
              </a:ext>
            </a:extLst>
          </p:cNvPr>
          <p:cNvSpPr>
            <a:spLocks noGrp="1"/>
          </p:cNvSpPr>
          <p:nvPr>
            <p:ph type="ftr" sz="quarter" idx="11"/>
          </p:nvPr>
        </p:nvSpPr>
        <p:spPr/>
        <p:txBody>
          <a:bodyPr/>
          <a:lstStyle/>
          <a:p>
            <a:r>
              <a:rPr lang="pl-PL" dirty="0"/>
              <a:t>PREBROJAVANJE U SKUPU N</a:t>
            </a:r>
            <a:endParaRPr lang="hr-HR" dirty="0"/>
          </a:p>
        </p:txBody>
      </p:sp>
      <p:sp>
        <p:nvSpPr>
          <p:cNvPr id="2050" name="Rectangle 2">
            <a:extLst>
              <a:ext uri="{FF2B5EF4-FFF2-40B4-BE49-F238E27FC236}">
                <a16:creationId xmlns:a16="http://schemas.microsoft.com/office/drawing/2014/main" id="{B63315F6-BA16-4410-98D5-2B445E77AFD7}"/>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a:extLst>
              <a:ext uri="{FF2B5EF4-FFF2-40B4-BE49-F238E27FC236}">
                <a16:creationId xmlns:a16="http://schemas.microsoft.com/office/drawing/2014/main" id="{16060FE5-EEFF-870C-B96D-BEE585D06A13}"/>
              </a:ext>
            </a:extLst>
          </p:cNvPr>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a:extLst>
              <a:ext uri="{FF2B5EF4-FFF2-40B4-BE49-F238E27FC236}">
                <a16:creationId xmlns:a16="http://schemas.microsoft.com/office/drawing/2014/main" id="{14D6C9EF-F4C7-AD7B-02D8-E732FF56920C}"/>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a:extLst>
              <a:ext uri="{FF2B5EF4-FFF2-40B4-BE49-F238E27FC236}">
                <a16:creationId xmlns:a16="http://schemas.microsoft.com/office/drawing/2014/main" id="{1DAF7128-4191-0DD3-CA16-D6AD6A6D70B0}"/>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a:extLst>
              <a:ext uri="{FF2B5EF4-FFF2-40B4-BE49-F238E27FC236}">
                <a16:creationId xmlns:a16="http://schemas.microsoft.com/office/drawing/2014/main" id="{5CF0EC47-A2BE-68F4-BFE0-8C2B4FED88A1}"/>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a:extLst>
              <a:ext uri="{FF2B5EF4-FFF2-40B4-BE49-F238E27FC236}">
                <a16:creationId xmlns:a16="http://schemas.microsoft.com/office/drawing/2014/main" id="{0E7BB203-9F72-B297-6F4E-BA4B65400FCD}"/>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a:extLst>
              <a:ext uri="{FF2B5EF4-FFF2-40B4-BE49-F238E27FC236}">
                <a16:creationId xmlns:a16="http://schemas.microsoft.com/office/drawing/2014/main" id="{D75CE0BE-140B-866F-2937-D8C62476ABF0}"/>
              </a:ext>
            </a:extLst>
          </p:cNvPr>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a:extLst>
              <a:ext uri="{FF2B5EF4-FFF2-40B4-BE49-F238E27FC236}">
                <a16:creationId xmlns:a16="http://schemas.microsoft.com/office/drawing/2014/main" id="{4FC03C81-FF91-DE0B-D632-2FE9A3CCB2E4}"/>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a:extLst>
              <a:ext uri="{FF2B5EF4-FFF2-40B4-BE49-F238E27FC236}">
                <a16:creationId xmlns:a16="http://schemas.microsoft.com/office/drawing/2014/main" id="{D98CE4AA-2694-373E-259B-F18D29C8BBE2}"/>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a:extLst>
              <a:ext uri="{FF2B5EF4-FFF2-40B4-BE49-F238E27FC236}">
                <a16:creationId xmlns:a16="http://schemas.microsoft.com/office/drawing/2014/main" id="{4EA1A9F0-E8A6-9036-A12F-747BBE5C24BB}"/>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a:extLst>
              <a:ext uri="{FF2B5EF4-FFF2-40B4-BE49-F238E27FC236}">
                <a16:creationId xmlns:a16="http://schemas.microsoft.com/office/drawing/2014/main" id="{E70B6376-76DD-222B-6486-1B7C5939F601}"/>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3319952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ABC17-FA0F-CFDB-7949-27AFBA665359}"/>
            </a:ext>
          </a:extLst>
        </p:cNvPr>
        <p:cNvGrpSpPr/>
        <p:nvPr/>
      </p:nvGrpSpPr>
      <p:grpSpPr>
        <a:xfrm>
          <a:off x="0" y="0"/>
          <a:ext cx="0" cy="0"/>
          <a:chOff x="0" y="0"/>
          <a:chExt cx="0" cy="0"/>
        </a:xfrm>
      </p:grpSpPr>
      <p:sp>
        <p:nvSpPr>
          <p:cNvPr id="2" name="Rezervirano mjesto sadržaja 1">
            <a:extLst>
              <a:ext uri="{FF2B5EF4-FFF2-40B4-BE49-F238E27FC236}">
                <a16:creationId xmlns:a16="http://schemas.microsoft.com/office/drawing/2014/main" id="{1FFF9A16-1038-6EED-DDAA-CAA368999007}"/>
              </a:ext>
            </a:extLst>
          </p:cNvPr>
          <p:cNvSpPr>
            <a:spLocks noGrp="1"/>
          </p:cNvSpPr>
          <p:nvPr>
            <p:ph idx="1"/>
          </p:nvPr>
        </p:nvSpPr>
        <p:spPr>
          <a:xfrm>
            <a:off x="428596" y="285728"/>
            <a:ext cx="8535892"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10.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je učenika uključeno samo u sportsko društvo, a koliko samo u školski zbor?</a:t>
            </a: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Iz prošlog zadatka znamo da ih je 10 uključeno u obje aktivnosti.</a:t>
            </a:r>
          </a:p>
          <a:p>
            <a:pPr marL="82550" indent="6350">
              <a:spcBef>
                <a:spcPct val="20000"/>
              </a:spcBef>
              <a:buNone/>
            </a:pPr>
            <a:r>
              <a:rPr lang="hr-HR" sz="2000" dirty="0">
                <a:latin typeface="Times New Roman" pitchFamily="18" charset="0"/>
                <a:cs typeface="Times New Roman" pitchFamily="18" charset="0"/>
              </a:rPr>
              <a:t>Sada nacrtamo </a:t>
            </a:r>
            <a:r>
              <a:rPr lang="hr-HR" sz="2000" dirty="0" err="1">
                <a:latin typeface="Times New Roman" pitchFamily="18" charset="0"/>
                <a:cs typeface="Times New Roman" pitchFamily="18" charset="0"/>
              </a:rPr>
              <a:t>Vennov</a:t>
            </a:r>
            <a:r>
              <a:rPr lang="hr-HR" sz="2000" dirty="0">
                <a:latin typeface="Times New Roman" pitchFamily="18" charset="0"/>
                <a:cs typeface="Times New Roman" pitchFamily="18" charset="0"/>
              </a:rPr>
              <a:t> dijagram</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500" dirty="0">
              <a:latin typeface="Times New Roman" pitchFamily="18" charset="0"/>
              <a:cs typeface="Times New Roman" pitchFamily="18" charset="0"/>
            </a:endParaRPr>
          </a:p>
        </p:txBody>
      </p:sp>
      <p:sp>
        <p:nvSpPr>
          <p:cNvPr id="18" name="Rezervirano mjesto podnožja 17">
            <a:extLst>
              <a:ext uri="{FF2B5EF4-FFF2-40B4-BE49-F238E27FC236}">
                <a16:creationId xmlns:a16="http://schemas.microsoft.com/office/drawing/2014/main" id="{C8CF6381-5E74-76CE-8937-0944D9F0BEC1}"/>
              </a:ext>
            </a:extLst>
          </p:cNvPr>
          <p:cNvSpPr>
            <a:spLocks noGrp="1"/>
          </p:cNvSpPr>
          <p:nvPr>
            <p:ph type="ftr" sz="quarter" idx="11"/>
          </p:nvPr>
        </p:nvSpPr>
        <p:spPr/>
        <p:txBody>
          <a:bodyPr/>
          <a:lstStyle/>
          <a:p>
            <a:r>
              <a:rPr lang="pl-PL" dirty="0"/>
              <a:t>PREBROJAVANJE U SKUPU N</a:t>
            </a:r>
            <a:endParaRPr lang="hr-HR" dirty="0"/>
          </a:p>
        </p:txBody>
      </p:sp>
      <p:sp>
        <p:nvSpPr>
          <p:cNvPr id="2050" name="Rectangle 2">
            <a:extLst>
              <a:ext uri="{FF2B5EF4-FFF2-40B4-BE49-F238E27FC236}">
                <a16:creationId xmlns:a16="http://schemas.microsoft.com/office/drawing/2014/main" id="{6E42E2C1-21BD-635A-1A8D-237A0AF3D5DE}"/>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a:extLst>
              <a:ext uri="{FF2B5EF4-FFF2-40B4-BE49-F238E27FC236}">
                <a16:creationId xmlns:a16="http://schemas.microsoft.com/office/drawing/2014/main" id="{5312CC70-5D26-5306-5C7A-2EACC01AABA9}"/>
              </a:ext>
            </a:extLst>
          </p:cNvPr>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a:extLst>
              <a:ext uri="{FF2B5EF4-FFF2-40B4-BE49-F238E27FC236}">
                <a16:creationId xmlns:a16="http://schemas.microsoft.com/office/drawing/2014/main" id="{FB4EE639-3A3A-BCC9-BD82-786DA3A30426}"/>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a:extLst>
              <a:ext uri="{FF2B5EF4-FFF2-40B4-BE49-F238E27FC236}">
                <a16:creationId xmlns:a16="http://schemas.microsoft.com/office/drawing/2014/main" id="{9948085C-1CD0-D2A4-6DB6-D17CAA2901C5}"/>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a:extLst>
              <a:ext uri="{FF2B5EF4-FFF2-40B4-BE49-F238E27FC236}">
                <a16:creationId xmlns:a16="http://schemas.microsoft.com/office/drawing/2014/main" id="{4C333FA6-F19F-493E-9152-7978B3B3A901}"/>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a:extLst>
              <a:ext uri="{FF2B5EF4-FFF2-40B4-BE49-F238E27FC236}">
                <a16:creationId xmlns:a16="http://schemas.microsoft.com/office/drawing/2014/main" id="{C42A6A8B-F1F8-167F-BEBC-06F6C51876E2}"/>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a:extLst>
              <a:ext uri="{FF2B5EF4-FFF2-40B4-BE49-F238E27FC236}">
                <a16:creationId xmlns:a16="http://schemas.microsoft.com/office/drawing/2014/main" id="{48ABBE25-9B88-83CC-CFB4-0570DD43769C}"/>
              </a:ext>
            </a:extLst>
          </p:cNvPr>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a:extLst>
              <a:ext uri="{FF2B5EF4-FFF2-40B4-BE49-F238E27FC236}">
                <a16:creationId xmlns:a16="http://schemas.microsoft.com/office/drawing/2014/main" id="{10357CFE-5815-8C12-5367-8D808707B6E5}"/>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a:extLst>
              <a:ext uri="{FF2B5EF4-FFF2-40B4-BE49-F238E27FC236}">
                <a16:creationId xmlns:a16="http://schemas.microsoft.com/office/drawing/2014/main" id="{1A24AF8E-BA62-4E6A-06ED-CBC1A0FDD792}"/>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a:extLst>
              <a:ext uri="{FF2B5EF4-FFF2-40B4-BE49-F238E27FC236}">
                <a16:creationId xmlns:a16="http://schemas.microsoft.com/office/drawing/2014/main" id="{46BEB406-D44E-EA4E-F7D2-4EDEC22B0FFD}"/>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a:extLst>
              <a:ext uri="{FF2B5EF4-FFF2-40B4-BE49-F238E27FC236}">
                <a16:creationId xmlns:a16="http://schemas.microsoft.com/office/drawing/2014/main" id="{824E1AAE-7654-FABC-C70D-DE8E7C782084}"/>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pic>
        <p:nvPicPr>
          <p:cNvPr id="7" name="Slika 6" descr="Slika na kojoj se prikazuje krug, skeč, dizajn">
            <a:extLst>
              <a:ext uri="{FF2B5EF4-FFF2-40B4-BE49-F238E27FC236}">
                <a16:creationId xmlns:a16="http://schemas.microsoft.com/office/drawing/2014/main" id="{EF094591-B433-F6A1-F5E0-FF527464413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3789040"/>
            <a:ext cx="2920324" cy="1440160"/>
          </a:xfrm>
          <a:prstGeom prst="rect">
            <a:avLst/>
          </a:prstGeom>
        </p:spPr>
      </p:pic>
    </p:spTree>
    <p:extLst>
      <p:ext uri="{BB962C8B-B14F-4D97-AF65-F5344CB8AC3E}">
        <p14:creationId xmlns:p14="http://schemas.microsoft.com/office/powerpoint/2010/main" val="33403991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45486-3DFD-F057-EC73-677308BD8771}"/>
            </a:ext>
          </a:extLst>
        </p:cNvPr>
        <p:cNvGrpSpPr/>
        <p:nvPr/>
      </p:nvGrpSpPr>
      <p:grpSpPr>
        <a:xfrm>
          <a:off x="0" y="0"/>
          <a:ext cx="0" cy="0"/>
          <a:chOff x="0" y="0"/>
          <a:chExt cx="0" cy="0"/>
        </a:xfrm>
      </p:grpSpPr>
      <p:sp>
        <p:nvSpPr>
          <p:cNvPr id="2" name="Rezervirano mjesto sadržaja 1">
            <a:extLst>
              <a:ext uri="{FF2B5EF4-FFF2-40B4-BE49-F238E27FC236}">
                <a16:creationId xmlns:a16="http://schemas.microsoft.com/office/drawing/2014/main" id="{5E68E04E-16A2-A300-7573-8E1248050B4E}"/>
              </a:ext>
            </a:extLst>
          </p:cNvPr>
          <p:cNvSpPr>
            <a:spLocks noGrp="1"/>
          </p:cNvSpPr>
          <p:nvPr>
            <p:ph idx="1"/>
          </p:nvPr>
        </p:nvSpPr>
        <p:spPr>
          <a:xfrm>
            <a:off x="428596" y="285728"/>
            <a:ext cx="8535892"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10.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je učenika uključeno samo u sportsko društvo, a koliko samo u školski zbor?</a:t>
            </a: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Iz prošlog zadatka znamo da ih je 10 uključeno u obje aktivnosti.</a:t>
            </a:r>
          </a:p>
          <a:p>
            <a:pPr marL="82550" indent="6350">
              <a:spcBef>
                <a:spcPct val="20000"/>
              </a:spcBef>
              <a:buNone/>
            </a:pPr>
            <a:r>
              <a:rPr lang="hr-HR" sz="2000" dirty="0">
                <a:latin typeface="Times New Roman" pitchFamily="18" charset="0"/>
                <a:cs typeface="Times New Roman" pitchFamily="18" charset="0"/>
              </a:rPr>
              <a:t>Sada nacrtamo </a:t>
            </a:r>
            <a:r>
              <a:rPr lang="hr-HR" sz="2000" dirty="0" err="1">
                <a:latin typeface="Times New Roman" pitchFamily="18" charset="0"/>
                <a:cs typeface="Times New Roman" pitchFamily="18" charset="0"/>
              </a:rPr>
              <a:t>Vennov</a:t>
            </a:r>
            <a:r>
              <a:rPr lang="hr-HR" sz="2000" dirty="0">
                <a:latin typeface="Times New Roman" pitchFamily="18" charset="0"/>
                <a:cs typeface="Times New Roman" pitchFamily="18" charset="0"/>
              </a:rPr>
              <a:t> dijagram</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500" dirty="0">
              <a:latin typeface="Times New Roman" pitchFamily="18" charset="0"/>
              <a:cs typeface="Times New Roman" pitchFamily="18" charset="0"/>
            </a:endParaRPr>
          </a:p>
        </p:txBody>
      </p:sp>
      <p:sp>
        <p:nvSpPr>
          <p:cNvPr id="18" name="Rezervirano mjesto podnožja 17">
            <a:extLst>
              <a:ext uri="{FF2B5EF4-FFF2-40B4-BE49-F238E27FC236}">
                <a16:creationId xmlns:a16="http://schemas.microsoft.com/office/drawing/2014/main" id="{5818949B-49D5-1B62-6BD1-B8C40F4C5FF2}"/>
              </a:ext>
            </a:extLst>
          </p:cNvPr>
          <p:cNvSpPr>
            <a:spLocks noGrp="1"/>
          </p:cNvSpPr>
          <p:nvPr>
            <p:ph type="ftr" sz="quarter" idx="11"/>
          </p:nvPr>
        </p:nvSpPr>
        <p:spPr/>
        <p:txBody>
          <a:bodyPr/>
          <a:lstStyle/>
          <a:p>
            <a:r>
              <a:rPr lang="pl-PL" dirty="0"/>
              <a:t>PREBROJAVANJE U SKUPU N</a:t>
            </a:r>
            <a:endParaRPr lang="hr-HR" dirty="0"/>
          </a:p>
        </p:txBody>
      </p:sp>
      <p:sp>
        <p:nvSpPr>
          <p:cNvPr id="2050" name="Rectangle 2">
            <a:extLst>
              <a:ext uri="{FF2B5EF4-FFF2-40B4-BE49-F238E27FC236}">
                <a16:creationId xmlns:a16="http://schemas.microsoft.com/office/drawing/2014/main" id="{481164F4-AC8C-BBCE-6506-49E6AEE3F890}"/>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a:extLst>
              <a:ext uri="{FF2B5EF4-FFF2-40B4-BE49-F238E27FC236}">
                <a16:creationId xmlns:a16="http://schemas.microsoft.com/office/drawing/2014/main" id="{5DA16F63-5CD8-E12F-493A-6E3E1EBE5A59}"/>
              </a:ext>
            </a:extLst>
          </p:cNvPr>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a:extLst>
              <a:ext uri="{FF2B5EF4-FFF2-40B4-BE49-F238E27FC236}">
                <a16:creationId xmlns:a16="http://schemas.microsoft.com/office/drawing/2014/main" id="{AC4B5C91-26C6-F0CF-74A3-661CBB69956D}"/>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a:extLst>
              <a:ext uri="{FF2B5EF4-FFF2-40B4-BE49-F238E27FC236}">
                <a16:creationId xmlns:a16="http://schemas.microsoft.com/office/drawing/2014/main" id="{C4DBD1DC-6C8C-14BE-5D10-7108F9FC7653}"/>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a:extLst>
              <a:ext uri="{FF2B5EF4-FFF2-40B4-BE49-F238E27FC236}">
                <a16:creationId xmlns:a16="http://schemas.microsoft.com/office/drawing/2014/main" id="{3FE2A017-3DFF-333E-4A7E-8C6087EA4AC5}"/>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a:extLst>
              <a:ext uri="{FF2B5EF4-FFF2-40B4-BE49-F238E27FC236}">
                <a16:creationId xmlns:a16="http://schemas.microsoft.com/office/drawing/2014/main" id="{2289EE6C-0663-3ADD-88B3-676B60BB1A89}"/>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a:extLst>
              <a:ext uri="{FF2B5EF4-FFF2-40B4-BE49-F238E27FC236}">
                <a16:creationId xmlns:a16="http://schemas.microsoft.com/office/drawing/2014/main" id="{CC476516-1BF1-14F1-9E2D-E20F00EC3AAF}"/>
              </a:ext>
            </a:extLst>
          </p:cNvPr>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a:extLst>
              <a:ext uri="{FF2B5EF4-FFF2-40B4-BE49-F238E27FC236}">
                <a16:creationId xmlns:a16="http://schemas.microsoft.com/office/drawing/2014/main" id="{446172A6-93E1-A862-1B7E-62FD63E040D0}"/>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a:extLst>
              <a:ext uri="{FF2B5EF4-FFF2-40B4-BE49-F238E27FC236}">
                <a16:creationId xmlns:a16="http://schemas.microsoft.com/office/drawing/2014/main" id="{5D2D1399-36EB-1D9E-7578-0BF1017C13FF}"/>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a:extLst>
              <a:ext uri="{FF2B5EF4-FFF2-40B4-BE49-F238E27FC236}">
                <a16:creationId xmlns:a16="http://schemas.microsoft.com/office/drawing/2014/main" id="{74969990-144D-A972-FC13-2940E1FEC8E0}"/>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a:extLst>
              <a:ext uri="{FF2B5EF4-FFF2-40B4-BE49-F238E27FC236}">
                <a16:creationId xmlns:a16="http://schemas.microsoft.com/office/drawing/2014/main" id="{5005F9DC-A22C-DD06-F8B9-05F97FC2D6BF}"/>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pic>
        <p:nvPicPr>
          <p:cNvPr id="4" name="Slika 3" descr="Slika na kojoj se prikazuje krug, dijagram&#10;&#10;Sadržaj generiran uz AI možda nije točan.">
            <a:extLst>
              <a:ext uri="{FF2B5EF4-FFF2-40B4-BE49-F238E27FC236}">
                <a16:creationId xmlns:a16="http://schemas.microsoft.com/office/drawing/2014/main" id="{C0BE81AA-8A42-0E73-2883-C59C9B67983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600" y="3789040"/>
            <a:ext cx="2920324" cy="1495272"/>
          </a:xfrm>
          <a:prstGeom prst="rect">
            <a:avLst/>
          </a:prstGeom>
        </p:spPr>
      </p:pic>
    </p:spTree>
    <p:extLst>
      <p:ext uri="{BB962C8B-B14F-4D97-AF65-F5344CB8AC3E}">
        <p14:creationId xmlns:p14="http://schemas.microsoft.com/office/powerpoint/2010/main" val="1292598836"/>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64168-D41F-7D5B-33F5-FCD12A54D9E0}"/>
            </a:ext>
          </a:extLst>
        </p:cNvPr>
        <p:cNvGrpSpPr/>
        <p:nvPr/>
      </p:nvGrpSpPr>
      <p:grpSpPr>
        <a:xfrm>
          <a:off x="0" y="0"/>
          <a:ext cx="0" cy="0"/>
          <a:chOff x="0" y="0"/>
          <a:chExt cx="0" cy="0"/>
        </a:xfrm>
      </p:grpSpPr>
      <p:sp>
        <p:nvSpPr>
          <p:cNvPr id="2" name="Rezervirano mjesto sadržaja 1">
            <a:extLst>
              <a:ext uri="{FF2B5EF4-FFF2-40B4-BE49-F238E27FC236}">
                <a16:creationId xmlns:a16="http://schemas.microsoft.com/office/drawing/2014/main" id="{06B1078C-28C4-0F18-360B-A97ED8621A6B}"/>
              </a:ext>
            </a:extLst>
          </p:cNvPr>
          <p:cNvSpPr>
            <a:spLocks noGrp="1"/>
          </p:cNvSpPr>
          <p:nvPr>
            <p:ph idx="1"/>
          </p:nvPr>
        </p:nvSpPr>
        <p:spPr>
          <a:xfrm>
            <a:off x="428596" y="285728"/>
            <a:ext cx="8535892"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10.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je učenika uključeno samo u sportsko društvo, a koliko samo u školski zbor?</a:t>
            </a: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Iz prošlog zadatka znamo da ih je 10 uključeno u obje aktivnosti.</a:t>
            </a:r>
          </a:p>
          <a:p>
            <a:pPr marL="82550" indent="6350">
              <a:spcBef>
                <a:spcPct val="20000"/>
              </a:spcBef>
              <a:buNone/>
            </a:pPr>
            <a:r>
              <a:rPr lang="hr-HR" sz="2000" dirty="0">
                <a:latin typeface="Times New Roman" pitchFamily="18" charset="0"/>
                <a:cs typeface="Times New Roman" pitchFamily="18" charset="0"/>
              </a:rPr>
              <a:t>Sada nacrtamo </a:t>
            </a:r>
            <a:r>
              <a:rPr lang="hr-HR" sz="2000" dirty="0" err="1">
                <a:latin typeface="Times New Roman" pitchFamily="18" charset="0"/>
                <a:cs typeface="Times New Roman" pitchFamily="18" charset="0"/>
              </a:rPr>
              <a:t>Vennov</a:t>
            </a:r>
            <a:r>
              <a:rPr lang="hr-HR" sz="2000" dirty="0">
                <a:latin typeface="Times New Roman" pitchFamily="18" charset="0"/>
                <a:cs typeface="Times New Roman" pitchFamily="18" charset="0"/>
              </a:rPr>
              <a:t> dijagram</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Kako ih u sportskom društvu ima 15, mora biti</a:t>
            </a:r>
          </a:p>
          <a:p>
            <a:pPr>
              <a:buNone/>
            </a:pPr>
            <a:endParaRPr lang="hr-HR" sz="2500" dirty="0">
              <a:latin typeface="Times New Roman" pitchFamily="18" charset="0"/>
              <a:cs typeface="Times New Roman" pitchFamily="18" charset="0"/>
            </a:endParaRPr>
          </a:p>
        </p:txBody>
      </p:sp>
      <p:sp>
        <p:nvSpPr>
          <p:cNvPr id="18" name="Rezervirano mjesto podnožja 17">
            <a:extLst>
              <a:ext uri="{FF2B5EF4-FFF2-40B4-BE49-F238E27FC236}">
                <a16:creationId xmlns:a16="http://schemas.microsoft.com/office/drawing/2014/main" id="{4687C228-CED9-CD17-0CD8-DD6B1D8977F9}"/>
              </a:ext>
            </a:extLst>
          </p:cNvPr>
          <p:cNvSpPr>
            <a:spLocks noGrp="1"/>
          </p:cNvSpPr>
          <p:nvPr>
            <p:ph type="ftr" sz="quarter" idx="11"/>
          </p:nvPr>
        </p:nvSpPr>
        <p:spPr/>
        <p:txBody>
          <a:bodyPr/>
          <a:lstStyle/>
          <a:p>
            <a:r>
              <a:rPr lang="pl-PL" dirty="0"/>
              <a:t>PREBROJAVANJE U SKUPU N</a:t>
            </a:r>
            <a:endParaRPr lang="hr-HR" dirty="0"/>
          </a:p>
        </p:txBody>
      </p:sp>
      <p:sp>
        <p:nvSpPr>
          <p:cNvPr id="2050" name="Rectangle 2">
            <a:extLst>
              <a:ext uri="{FF2B5EF4-FFF2-40B4-BE49-F238E27FC236}">
                <a16:creationId xmlns:a16="http://schemas.microsoft.com/office/drawing/2014/main" id="{199FB0EB-C783-C4B8-7AE0-FD14096B8DEA}"/>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a:extLst>
              <a:ext uri="{FF2B5EF4-FFF2-40B4-BE49-F238E27FC236}">
                <a16:creationId xmlns:a16="http://schemas.microsoft.com/office/drawing/2014/main" id="{530388CF-28E0-5A56-76B6-051DB3813705}"/>
              </a:ext>
            </a:extLst>
          </p:cNvPr>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a:extLst>
              <a:ext uri="{FF2B5EF4-FFF2-40B4-BE49-F238E27FC236}">
                <a16:creationId xmlns:a16="http://schemas.microsoft.com/office/drawing/2014/main" id="{88EF28AF-D46D-03C6-8138-2F87C7ADC279}"/>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a:extLst>
              <a:ext uri="{FF2B5EF4-FFF2-40B4-BE49-F238E27FC236}">
                <a16:creationId xmlns:a16="http://schemas.microsoft.com/office/drawing/2014/main" id="{9FC36087-4F02-5D35-E0D1-C0A78FBE3E6F}"/>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a:extLst>
              <a:ext uri="{FF2B5EF4-FFF2-40B4-BE49-F238E27FC236}">
                <a16:creationId xmlns:a16="http://schemas.microsoft.com/office/drawing/2014/main" id="{2279F832-387D-1284-2D84-DAC0E80E88FF}"/>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a:extLst>
              <a:ext uri="{FF2B5EF4-FFF2-40B4-BE49-F238E27FC236}">
                <a16:creationId xmlns:a16="http://schemas.microsoft.com/office/drawing/2014/main" id="{1B48D521-4870-0106-0347-6B069FD8F185}"/>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a:extLst>
              <a:ext uri="{FF2B5EF4-FFF2-40B4-BE49-F238E27FC236}">
                <a16:creationId xmlns:a16="http://schemas.microsoft.com/office/drawing/2014/main" id="{D7A63544-B640-5857-9B6B-9C1C6D19EF81}"/>
              </a:ext>
            </a:extLst>
          </p:cNvPr>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a:extLst>
              <a:ext uri="{FF2B5EF4-FFF2-40B4-BE49-F238E27FC236}">
                <a16:creationId xmlns:a16="http://schemas.microsoft.com/office/drawing/2014/main" id="{ED7BAA25-32BA-A90B-E8EC-7DF2ED8519EC}"/>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a:extLst>
              <a:ext uri="{FF2B5EF4-FFF2-40B4-BE49-F238E27FC236}">
                <a16:creationId xmlns:a16="http://schemas.microsoft.com/office/drawing/2014/main" id="{F55ADE63-49E6-4D32-2C19-AF6C351A73B6}"/>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a:extLst>
              <a:ext uri="{FF2B5EF4-FFF2-40B4-BE49-F238E27FC236}">
                <a16:creationId xmlns:a16="http://schemas.microsoft.com/office/drawing/2014/main" id="{83DF1EB3-78FE-95FD-A86E-72E35A5C8001}"/>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a:extLst>
              <a:ext uri="{FF2B5EF4-FFF2-40B4-BE49-F238E27FC236}">
                <a16:creationId xmlns:a16="http://schemas.microsoft.com/office/drawing/2014/main" id="{8D67D8C8-9126-B41A-A506-1B2EFA8567C0}"/>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pic>
        <p:nvPicPr>
          <p:cNvPr id="4" name="Slika 3" descr="Slika na kojoj se prikazuje krug, dijagram&#10;&#10;Sadržaj generiran uz AI možda nije točan.">
            <a:extLst>
              <a:ext uri="{FF2B5EF4-FFF2-40B4-BE49-F238E27FC236}">
                <a16:creationId xmlns:a16="http://schemas.microsoft.com/office/drawing/2014/main" id="{66EEC5C2-E10B-4645-AFAE-BF853F491B9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600" y="3789040"/>
            <a:ext cx="2920324" cy="1495272"/>
          </a:xfrm>
          <a:prstGeom prst="rect">
            <a:avLst/>
          </a:prstGeom>
        </p:spPr>
      </p:pic>
    </p:spTree>
    <p:extLst>
      <p:ext uri="{BB962C8B-B14F-4D97-AF65-F5344CB8AC3E}">
        <p14:creationId xmlns:p14="http://schemas.microsoft.com/office/powerpoint/2010/main" val="1443059459"/>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6CC69-AC40-1036-99FE-77E00DE3581B}"/>
            </a:ext>
          </a:extLst>
        </p:cNvPr>
        <p:cNvGrpSpPr/>
        <p:nvPr/>
      </p:nvGrpSpPr>
      <p:grpSpPr>
        <a:xfrm>
          <a:off x="0" y="0"/>
          <a:ext cx="0" cy="0"/>
          <a:chOff x="0" y="0"/>
          <a:chExt cx="0" cy="0"/>
        </a:xfrm>
      </p:grpSpPr>
      <p:sp>
        <p:nvSpPr>
          <p:cNvPr id="2" name="Rezervirano mjesto sadržaja 1">
            <a:extLst>
              <a:ext uri="{FF2B5EF4-FFF2-40B4-BE49-F238E27FC236}">
                <a16:creationId xmlns:a16="http://schemas.microsoft.com/office/drawing/2014/main" id="{725347BC-836D-E223-1793-B334ABB0899E}"/>
              </a:ext>
            </a:extLst>
          </p:cNvPr>
          <p:cNvSpPr>
            <a:spLocks noGrp="1"/>
          </p:cNvSpPr>
          <p:nvPr>
            <p:ph idx="1"/>
          </p:nvPr>
        </p:nvSpPr>
        <p:spPr>
          <a:xfrm>
            <a:off x="428596" y="285728"/>
            <a:ext cx="8535892"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10.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je učenika uključeno samo u sportsko društvo, a koliko samo u školski zbor?</a:t>
            </a: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Iz prošlog zadatka znamo da ih je 10 uključeno u obje aktivnosti.</a:t>
            </a:r>
          </a:p>
          <a:p>
            <a:pPr marL="82550" indent="6350">
              <a:spcBef>
                <a:spcPct val="20000"/>
              </a:spcBef>
              <a:buNone/>
            </a:pPr>
            <a:r>
              <a:rPr lang="hr-HR" sz="2000" dirty="0">
                <a:latin typeface="Times New Roman" pitchFamily="18" charset="0"/>
                <a:cs typeface="Times New Roman" pitchFamily="18" charset="0"/>
              </a:rPr>
              <a:t>Sada nacrtamo </a:t>
            </a:r>
            <a:r>
              <a:rPr lang="hr-HR" sz="2000" dirty="0" err="1">
                <a:latin typeface="Times New Roman" pitchFamily="18" charset="0"/>
                <a:cs typeface="Times New Roman" pitchFamily="18" charset="0"/>
              </a:rPr>
              <a:t>Vennov</a:t>
            </a:r>
            <a:r>
              <a:rPr lang="hr-HR" sz="2000" dirty="0">
                <a:latin typeface="Times New Roman" pitchFamily="18" charset="0"/>
                <a:cs typeface="Times New Roman" pitchFamily="18" charset="0"/>
              </a:rPr>
              <a:t> dijagram</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Kako ih u sportskom društvu ima 15, mora biti</a:t>
            </a:r>
          </a:p>
          <a:p>
            <a:pPr>
              <a:buNone/>
            </a:pPr>
            <a:endParaRPr lang="hr-HR" sz="2500" dirty="0">
              <a:latin typeface="Times New Roman" pitchFamily="18" charset="0"/>
              <a:cs typeface="Times New Roman" pitchFamily="18" charset="0"/>
            </a:endParaRPr>
          </a:p>
        </p:txBody>
      </p:sp>
      <p:sp>
        <p:nvSpPr>
          <p:cNvPr id="18" name="Rezervirano mjesto podnožja 17">
            <a:extLst>
              <a:ext uri="{FF2B5EF4-FFF2-40B4-BE49-F238E27FC236}">
                <a16:creationId xmlns:a16="http://schemas.microsoft.com/office/drawing/2014/main" id="{9110CABF-6E64-E1D8-AEE0-2C6B294F24EE}"/>
              </a:ext>
            </a:extLst>
          </p:cNvPr>
          <p:cNvSpPr>
            <a:spLocks noGrp="1"/>
          </p:cNvSpPr>
          <p:nvPr>
            <p:ph type="ftr" sz="quarter" idx="11"/>
          </p:nvPr>
        </p:nvSpPr>
        <p:spPr/>
        <p:txBody>
          <a:bodyPr/>
          <a:lstStyle/>
          <a:p>
            <a:r>
              <a:rPr lang="pl-PL" dirty="0"/>
              <a:t>PREBROJAVANJE U SKUPU N</a:t>
            </a:r>
            <a:endParaRPr lang="hr-HR" dirty="0"/>
          </a:p>
        </p:txBody>
      </p:sp>
      <p:sp>
        <p:nvSpPr>
          <p:cNvPr id="2050" name="Rectangle 2">
            <a:extLst>
              <a:ext uri="{FF2B5EF4-FFF2-40B4-BE49-F238E27FC236}">
                <a16:creationId xmlns:a16="http://schemas.microsoft.com/office/drawing/2014/main" id="{666C8AC6-84AB-B37C-6743-C4273A9071EF}"/>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a:extLst>
              <a:ext uri="{FF2B5EF4-FFF2-40B4-BE49-F238E27FC236}">
                <a16:creationId xmlns:a16="http://schemas.microsoft.com/office/drawing/2014/main" id="{1C5A3F3E-4949-25A8-B056-A4F0C9C6C98F}"/>
              </a:ext>
            </a:extLst>
          </p:cNvPr>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a:extLst>
              <a:ext uri="{FF2B5EF4-FFF2-40B4-BE49-F238E27FC236}">
                <a16:creationId xmlns:a16="http://schemas.microsoft.com/office/drawing/2014/main" id="{148F0485-B9C3-8835-A197-670BA0B73DA5}"/>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a:extLst>
              <a:ext uri="{FF2B5EF4-FFF2-40B4-BE49-F238E27FC236}">
                <a16:creationId xmlns:a16="http://schemas.microsoft.com/office/drawing/2014/main" id="{DC890C12-DC4A-ADF3-40DC-15E5EF5ED620}"/>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a:extLst>
              <a:ext uri="{FF2B5EF4-FFF2-40B4-BE49-F238E27FC236}">
                <a16:creationId xmlns:a16="http://schemas.microsoft.com/office/drawing/2014/main" id="{CC912D7B-6564-D168-684D-80A4DDDF6412}"/>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a:extLst>
              <a:ext uri="{FF2B5EF4-FFF2-40B4-BE49-F238E27FC236}">
                <a16:creationId xmlns:a16="http://schemas.microsoft.com/office/drawing/2014/main" id="{46361A7D-40CD-BD14-0951-087CA431CB5C}"/>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a:extLst>
              <a:ext uri="{FF2B5EF4-FFF2-40B4-BE49-F238E27FC236}">
                <a16:creationId xmlns:a16="http://schemas.microsoft.com/office/drawing/2014/main" id="{EE5D7D7A-49BA-489A-E92D-D3249185F9E5}"/>
              </a:ext>
            </a:extLst>
          </p:cNvPr>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a:extLst>
              <a:ext uri="{FF2B5EF4-FFF2-40B4-BE49-F238E27FC236}">
                <a16:creationId xmlns:a16="http://schemas.microsoft.com/office/drawing/2014/main" id="{7391E229-456F-FC0A-C72E-8B7A65361656}"/>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a:extLst>
              <a:ext uri="{FF2B5EF4-FFF2-40B4-BE49-F238E27FC236}">
                <a16:creationId xmlns:a16="http://schemas.microsoft.com/office/drawing/2014/main" id="{C4E321BB-A6D2-EC37-FE97-7B292CD2BC86}"/>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a:extLst>
              <a:ext uri="{FF2B5EF4-FFF2-40B4-BE49-F238E27FC236}">
                <a16:creationId xmlns:a16="http://schemas.microsoft.com/office/drawing/2014/main" id="{D56BE3CB-628A-1420-4CB9-BFFBCFE348A5}"/>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a:extLst>
              <a:ext uri="{FF2B5EF4-FFF2-40B4-BE49-F238E27FC236}">
                <a16:creationId xmlns:a16="http://schemas.microsoft.com/office/drawing/2014/main" id="{58A6BB46-E3E3-EDF0-1122-2292FCDB0022}"/>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pic>
        <p:nvPicPr>
          <p:cNvPr id="4" name="Slika 3" descr="Slika na kojoj se prikazuje krug, dijagram&#10;&#10;Sadržaj generiran uz AI možda nije točan.">
            <a:extLst>
              <a:ext uri="{FF2B5EF4-FFF2-40B4-BE49-F238E27FC236}">
                <a16:creationId xmlns:a16="http://schemas.microsoft.com/office/drawing/2014/main" id="{96D7017B-75C6-BEEB-4F11-8C129F3B4A6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600" y="3789040"/>
            <a:ext cx="2920324" cy="1495272"/>
          </a:xfrm>
          <a:prstGeom prst="rect">
            <a:avLst/>
          </a:prstGeom>
        </p:spPr>
      </p:pic>
      <p:pic>
        <p:nvPicPr>
          <p:cNvPr id="5" name="Slika 4" descr="Slika na kojoj se prikazuje krug, dijagram">
            <a:extLst>
              <a:ext uri="{FF2B5EF4-FFF2-40B4-BE49-F238E27FC236}">
                <a16:creationId xmlns:a16="http://schemas.microsoft.com/office/drawing/2014/main" id="{652759C8-3AAA-EDF9-AD48-CAC4769321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158" y="3789040"/>
            <a:ext cx="2981903" cy="1495273"/>
          </a:xfrm>
          <a:prstGeom prst="rect">
            <a:avLst/>
          </a:prstGeom>
        </p:spPr>
      </p:pic>
    </p:spTree>
    <p:extLst>
      <p:ext uri="{BB962C8B-B14F-4D97-AF65-F5344CB8AC3E}">
        <p14:creationId xmlns:p14="http://schemas.microsoft.com/office/powerpoint/2010/main" val="2571345511"/>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E6D2D-DAF1-FC2E-43FA-10FE6C527C5D}"/>
            </a:ext>
          </a:extLst>
        </p:cNvPr>
        <p:cNvGrpSpPr/>
        <p:nvPr/>
      </p:nvGrpSpPr>
      <p:grpSpPr>
        <a:xfrm>
          <a:off x="0" y="0"/>
          <a:ext cx="0" cy="0"/>
          <a:chOff x="0" y="0"/>
          <a:chExt cx="0" cy="0"/>
        </a:xfrm>
      </p:grpSpPr>
      <p:sp>
        <p:nvSpPr>
          <p:cNvPr id="2" name="Rezervirano mjesto sadržaja 1">
            <a:extLst>
              <a:ext uri="{FF2B5EF4-FFF2-40B4-BE49-F238E27FC236}">
                <a16:creationId xmlns:a16="http://schemas.microsoft.com/office/drawing/2014/main" id="{A3D560EB-5ED3-C925-5A7E-DFA43CFC40CB}"/>
              </a:ext>
            </a:extLst>
          </p:cNvPr>
          <p:cNvSpPr>
            <a:spLocks noGrp="1"/>
          </p:cNvSpPr>
          <p:nvPr>
            <p:ph idx="1"/>
          </p:nvPr>
        </p:nvSpPr>
        <p:spPr>
          <a:xfrm>
            <a:off x="428596" y="285728"/>
            <a:ext cx="8535892"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10.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je učenika uključeno samo u sportsko društvo, a koliko samo u školski zbor?</a:t>
            </a: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Iz prošlog zadatka znamo da ih je 10 uključeno u obje aktivnosti.</a:t>
            </a:r>
          </a:p>
          <a:p>
            <a:pPr marL="82550" indent="6350">
              <a:spcBef>
                <a:spcPct val="20000"/>
              </a:spcBef>
              <a:buNone/>
            </a:pPr>
            <a:r>
              <a:rPr lang="hr-HR" sz="2000" dirty="0">
                <a:latin typeface="Times New Roman" pitchFamily="18" charset="0"/>
                <a:cs typeface="Times New Roman" pitchFamily="18" charset="0"/>
              </a:rPr>
              <a:t>Sada nacrtamo </a:t>
            </a:r>
            <a:r>
              <a:rPr lang="hr-HR" sz="2000" dirty="0" err="1">
                <a:latin typeface="Times New Roman" pitchFamily="18" charset="0"/>
                <a:cs typeface="Times New Roman" pitchFamily="18" charset="0"/>
              </a:rPr>
              <a:t>Vennov</a:t>
            </a:r>
            <a:r>
              <a:rPr lang="hr-HR" sz="2000" dirty="0">
                <a:latin typeface="Times New Roman" pitchFamily="18" charset="0"/>
                <a:cs typeface="Times New Roman" pitchFamily="18" charset="0"/>
              </a:rPr>
              <a:t> dijagram</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Kako ih u sportskom društvu ima 15, mora biti               to jest samo u zboru</a:t>
            </a:r>
          </a:p>
          <a:p>
            <a:pPr>
              <a:buNone/>
            </a:pPr>
            <a:endParaRPr lang="hr-HR" sz="2500" dirty="0">
              <a:latin typeface="Times New Roman" pitchFamily="18" charset="0"/>
              <a:cs typeface="Times New Roman" pitchFamily="18" charset="0"/>
            </a:endParaRPr>
          </a:p>
        </p:txBody>
      </p:sp>
      <p:sp>
        <p:nvSpPr>
          <p:cNvPr id="18" name="Rezervirano mjesto podnožja 17">
            <a:extLst>
              <a:ext uri="{FF2B5EF4-FFF2-40B4-BE49-F238E27FC236}">
                <a16:creationId xmlns:a16="http://schemas.microsoft.com/office/drawing/2014/main" id="{46445D22-6737-0EEE-E8A4-C34A1F1E7844}"/>
              </a:ext>
            </a:extLst>
          </p:cNvPr>
          <p:cNvSpPr>
            <a:spLocks noGrp="1"/>
          </p:cNvSpPr>
          <p:nvPr>
            <p:ph type="ftr" sz="quarter" idx="11"/>
          </p:nvPr>
        </p:nvSpPr>
        <p:spPr/>
        <p:txBody>
          <a:bodyPr/>
          <a:lstStyle/>
          <a:p>
            <a:r>
              <a:rPr lang="pl-PL" dirty="0"/>
              <a:t>PREBROJAVANJE U SKUPU N</a:t>
            </a:r>
            <a:endParaRPr lang="hr-HR" dirty="0"/>
          </a:p>
        </p:txBody>
      </p:sp>
      <p:sp>
        <p:nvSpPr>
          <p:cNvPr id="2050" name="Rectangle 2">
            <a:extLst>
              <a:ext uri="{FF2B5EF4-FFF2-40B4-BE49-F238E27FC236}">
                <a16:creationId xmlns:a16="http://schemas.microsoft.com/office/drawing/2014/main" id="{450FF9BD-1D9D-1F29-10AB-35868F4EB263}"/>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a:extLst>
              <a:ext uri="{FF2B5EF4-FFF2-40B4-BE49-F238E27FC236}">
                <a16:creationId xmlns:a16="http://schemas.microsoft.com/office/drawing/2014/main" id="{346D02FA-9C80-1DBE-259D-C95D1B43BF33}"/>
              </a:ext>
            </a:extLst>
          </p:cNvPr>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a:extLst>
              <a:ext uri="{FF2B5EF4-FFF2-40B4-BE49-F238E27FC236}">
                <a16:creationId xmlns:a16="http://schemas.microsoft.com/office/drawing/2014/main" id="{97687F0A-8E79-EAA6-E385-C8E6738F32B8}"/>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a:extLst>
              <a:ext uri="{FF2B5EF4-FFF2-40B4-BE49-F238E27FC236}">
                <a16:creationId xmlns:a16="http://schemas.microsoft.com/office/drawing/2014/main" id="{1DE0C444-A3A1-5B72-AC67-D01580EACA66}"/>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a:extLst>
              <a:ext uri="{FF2B5EF4-FFF2-40B4-BE49-F238E27FC236}">
                <a16:creationId xmlns:a16="http://schemas.microsoft.com/office/drawing/2014/main" id="{7950B454-DF50-E0E1-F9E2-54D7281B297D}"/>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a:extLst>
              <a:ext uri="{FF2B5EF4-FFF2-40B4-BE49-F238E27FC236}">
                <a16:creationId xmlns:a16="http://schemas.microsoft.com/office/drawing/2014/main" id="{4C72276A-09E3-FFA2-5E27-C630B1BA998C}"/>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a:extLst>
              <a:ext uri="{FF2B5EF4-FFF2-40B4-BE49-F238E27FC236}">
                <a16:creationId xmlns:a16="http://schemas.microsoft.com/office/drawing/2014/main" id="{E98AA030-FE3E-952D-D4E2-A02D65DB0F33}"/>
              </a:ext>
            </a:extLst>
          </p:cNvPr>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a:extLst>
              <a:ext uri="{FF2B5EF4-FFF2-40B4-BE49-F238E27FC236}">
                <a16:creationId xmlns:a16="http://schemas.microsoft.com/office/drawing/2014/main" id="{D3CF6A80-FBDC-165F-029D-9900B6CAA7FB}"/>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a:extLst>
              <a:ext uri="{FF2B5EF4-FFF2-40B4-BE49-F238E27FC236}">
                <a16:creationId xmlns:a16="http://schemas.microsoft.com/office/drawing/2014/main" id="{FE66EF64-28CA-375B-96F6-6058AE0CA0F2}"/>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a:extLst>
              <a:ext uri="{FF2B5EF4-FFF2-40B4-BE49-F238E27FC236}">
                <a16:creationId xmlns:a16="http://schemas.microsoft.com/office/drawing/2014/main" id="{285B152A-764B-DE06-4A05-3457CCC0B9B0}"/>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a:extLst>
              <a:ext uri="{FF2B5EF4-FFF2-40B4-BE49-F238E27FC236}">
                <a16:creationId xmlns:a16="http://schemas.microsoft.com/office/drawing/2014/main" id="{4B2CFBA7-5DC6-7FE7-80EB-00D351270758}"/>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pic>
        <p:nvPicPr>
          <p:cNvPr id="4" name="Slika 3" descr="Slika na kojoj se prikazuje krug, dijagram&#10;&#10;Sadržaj generiran uz AI možda nije točan.">
            <a:extLst>
              <a:ext uri="{FF2B5EF4-FFF2-40B4-BE49-F238E27FC236}">
                <a16:creationId xmlns:a16="http://schemas.microsoft.com/office/drawing/2014/main" id="{21394E82-C033-4BFD-34B3-23C2C5196CA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600" y="3789040"/>
            <a:ext cx="2920324" cy="1495272"/>
          </a:xfrm>
          <a:prstGeom prst="rect">
            <a:avLst/>
          </a:prstGeom>
        </p:spPr>
      </p:pic>
      <p:pic>
        <p:nvPicPr>
          <p:cNvPr id="5" name="Slika 4" descr="Slika na kojoj se prikazuje krug, dijagram">
            <a:extLst>
              <a:ext uri="{FF2B5EF4-FFF2-40B4-BE49-F238E27FC236}">
                <a16:creationId xmlns:a16="http://schemas.microsoft.com/office/drawing/2014/main" id="{7824CBAD-7159-603D-D637-9841B54C30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158" y="3789040"/>
            <a:ext cx="2981903" cy="1495273"/>
          </a:xfrm>
          <a:prstGeom prst="rect">
            <a:avLst/>
          </a:prstGeom>
        </p:spPr>
      </p:pic>
    </p:spTree>
    <p:extLst>
      <p:ext uri="{BB962C8B-B14F-4D97-AF65-F5344CB8AC3E}">
        <p14:creationId xmlns:p14="http://schemas.microsoft.com/office/powerpoint/2010/main" val="3404009287"/>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78481-A2C1-2A7A-2AC8-37982C32D48A}"/>
            </a:ext>
          </a:extLst>
        </p:cNvPr>
        <p:cNvGrpSpPr/>
        <p:nvPr/>
      </p:nvGrpSpPr>
      <p:grpSpPr>
        <a:xfrm>
          <a:off x="0" y="0"/>
          <a:ext cx="0" cy="0"/>
          <a:chOff x="0" y="0"/>
          <a:chExt cx="0" cy="0"/>
        </a:xfrm>
      </p:grpSpPr>
      <p:sp>
        <p:nvSpPr>
          <p:cNvPr id="2" name="Rezervirano mjesto sadržaja 1">
            <a:extLst>
              <a:ext uri="{FF2B5EF4-FFF2-40B4-BE49-F238E27FC236}">
                <a16:creationId xmlns:a16="http://schemas.microsoft.com/office/drawing/2014/main" id="{1F0D5396-7CEE-B78B-B62F-A7696773E683}"/>
              </a:ext>
            </a:extLst>
          </p:cNvPr>
          <p:cNvSpPr>
            <a:spLocks noGrp="1"/>
          </p:cNvSpPr>
          <p:nvPr>
            <p:ph idx="1"/>
          </p:nvPr>
        </p:nvSpPr>
        <p:spPr>
          <a:xfrm>
            <a:off x="428596" y="285728"/>
            <a:ext cx="8535892"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10.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je učenika uključeno samo u sportsko društvo, a koliko samo u školski zbor?</a:t>
            </a: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Iz prošlog zadatka znamo da ih je 10 uključeno u obje aktivnosti.</a:t>
            </a:r>
          </a:p>
          <a:p>
            <a:pPr marL="82550" indent="6350">
              <a:spcBef>
                <a:spcPct val="20000"/>
              </a:spcBef>
              <a:buNone/>
            </a:pPr>
            <a:r>
              <a:rPr lang="hr-HR" sz="2000" dirty="0">
                <a:latin typeface="Times New Roman" pitchFamily="18" charset="0"/>
                <a:cs typeface="Times New Roman" pitchFamily="18" charset="0"/>
              </a:rPr>
              <a:t>Sada nacrtamo </a:t>
            </a:r>
            <a:r>
              <a:rPr lang="hr-HR" sz="2000" dirty="0" err="1">
                <a:latin typeface="Times New Roman" pitchFamily="18" charset="0"/>
                <a:cs typeface="Times New Roman" pitchFamily="18" charset="0"/>
              </a:rPr>
              <a:t>Vennov</a:t>
            </a:r>
            <a:r>
              <a:rPr lang="hr-HR" sz="2000" dirty="0">
                <a:latin typeface="Times New Roman" pitchFamily="18" charset="0"/>
                <a:cs typeface="Times New Roman" pitchFamily="18" charset="0"/>
              </a:rPr>
              <a:t> dijagram</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Kako ih u sportskom društvu ima 15, mora biti               to jest samo u zboru</a:t>
            </a:r>
          </a:p>
          <a:p>
            <a:pPr>
              <a:buNone/>
            </a:pPr>
            <a:endParaRPr lang="hr-HR" sz="2500" dirty="0">
              <a:latin typeface="Times New Roman" pitchFamily="18" charset="0"/>
              <a:cs typeface="Times New Roman" pitchFamily="18" charset="0"/>
            </a:endParaRPr>
          </a:p>
        </p:txBody>
      </p:sp>
      <p:sp>
        <p:nvSpPr>
          <p:cNvPr id="18" name="Rezervirano mjesto podnožja 17">
            <a:extLst>
              <a:ext uri="{FF2B5EF4-FFF2-40B4-BE49-F238E27FC236}">
                <a16:creationId xmlns:a16="http://schemas.microsoft.com/office/drawing/2014/main" id="{D6B230FD-2B37-CA07-7172-D288FA1D6F49}"/>
              </a:ext>
            </a:extLst>
          </p:cNvPr>
          <p:cNvSpPr>
            <a:spLocks noGrp="1"/>
          </p:cNvSpPr>
          <p:nvPr>
            <p:ph type="ftr" sz="quarter" idx="11"/>
          </p:nvPr>
        </p:nvSpPr>
        <p:spPr/>
        <p:txBody>
          <a:bodyPr/>
          <a:lstStyle/>
          <a:p>
            <a:r>
              <a:rPr lang="pl-PL" dirty="0"/>
              <a:t>PREBROJAVANJE U SKUPU N</a:t>
            </a:r>
            <a:endParaRPr lang="hr-HR" dirty="0"/>
          </a:p>
        </p:txBody>
      </p:sp>
      <p:sp>
        <p:nvSpPr>
          <p:cNvPr id="2050" name="Rectangle 2">
            <a:extLst>
              <a:ext uri="{FF2B5EF4-FFF2-40B4-BE49-F238E27FC236}">
                <a16:creationId xmlns:a16="http://schemas.microsoft.com/office/drawing/2014/main" id="{314914C5-D378-ABF3-D113-D0CB277F5BC4}"/>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a:extLst>
              <a:ext uri="{FF2B5EF4-FFF2-40B4-BE49-F238E27FC236}">
                <a16:creationId xmlns:a16="http://schemas.microsoft.com/office/drawing/2014/main" id="{2E6EBB20-3A4F-5307-3DEA-D394B7AC0C64}"/>
              </a:ext>
            </a:extLst>
          </p:cNvPr>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a:extLst>
              <a:ext uri="{FF2B5EF4-FFF2-40B4-BE49-F238E27FC236}">
                <a16:creationId xmlns:a16="http://schemas.microsoft.com/office/drawing/2014/main" id="{2CFE759D-87A5-B595-D554-C211EF268D8A}"/>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a:extLst>
              <a:ext uri="{FF2B5EF4-FFF2-40B4-BE49-F238E27FC236}">
                <a16:creationId xmlns:a16="http://schemas.microsoft.com/office/drawing/2014/main" id="{52B6FDBB-D632-0D89-480C-20C6D47BF65E}"/>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a:extLst>
              <a:ext uri="{FF2B5EF4-FFF2-40B4-BE49-F238E27FC236}">
                <a16:creationId xmlns:a16="http://schemas.microsoft.com/office/drawing/2014/main" id="{EF54B68E-ED2E-300F-55C0-EB75485AD094}"/>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a:extLst>
              <a:ext uri="{FF2B5EF4-FFF2-40B4-BE49-F238E27FC236}">
                <a16:creationId xmlns:a16="http://schemas.microsoft.com/office/drawing/2014/main" id="{A9A7EA5B-2931-40C6-D1DF-6C5587CF1191}"/>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a:extLst>
              <a:ext uri="{FF2B5EF4-FFF2-40B4-BE49-F238E27FC236}">
                <a16:creationId xmlns:a16="http://schemas.microsoft.com/office/drawing/2014/main" id="{ED66FC3A-2C96-6E66-8066-49B4A36C055D}"/>
              </a:ext>
            </a:extLst>
          </p:cNvPr>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a:extLst>
              <a:ext uri="{FF2B5EF4-FFF2-40B4-BE49-F238E27FC236}">
                <a16:creationId xmlns:a16="http://schemas.microsoft.com/office/drawing/2014/main" id="{6FDA80FE-C4E2-7ACB-8CBF-34891A2C96AF}"/>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a:extLst>
              <a:ext uri="{FF2B5EF4-FFF2-40B4-BE49-F238E27FC236}">
                <a16:creationId xmlns:a16="http://schemas.microsoft.com/office/drawing/2014/main" id="{8FEA89B0-485D-A527-66A4-2BFA8E55156D}"/>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a:extLst>
              <a:ext uri="{FF2B5EF4-FFF2-40B4-BE49-F238E27FC236}">
                <a16:creationId xmlns:a16="http://schemas.microsoft.com/office/drawing/2014/main" id="{6FCE7954-7AD4-C97E-219C-AEA2275DAC76}"/>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a:extLst>
              <a:ext uri="{FF2B5EF4-FFF2-40B4-BE49-F238E27FC236}">
                <a16:creationId xmlns:a16="http://schemas.microsoft.com/office/drawing/2014/main" id="{4BE31695-8AE7-9BA2-2DB3-E717D6C43A9D}"/>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pic>
        <p:nvPicPr>
          <p:cNvPr id="4" name="Slika 3" descr="Slika na kojoj se prikazuje krug, dijagram&#10;&#10;Sadržaj generiran uz AI možda nije točan.">
            <a:extLst>
              <a:ext uri="{FF2B5EF4-FFF2-40B4-BE49-F238E27FC236}">
                <a16:creationId xmlns:a16="http://schemas.microsoft.com/office/drawing/2014/main" id="{48DC19B7-2C5B-1386-6F5D-565BE0E683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600" y="3789040"/>
            <a:ext cx="2920324" cy="1495272"/>
          </a:xfrm>
          <a:prstGeom prst="rect">
            <a:avLst/>
          </a:prstGeom>
        </p:spPr>
      </p:pic>
      <p:pic>
        <p:nvPicPr>
          <p:cNvPr id="5" name="Slika 4" descr="Slika na kojoj se prikazuje krug, dijagram">
            <a:extLst>
              <a:ext uri="{FF2B5EF4-FFF2-40B4-BE49-F238E27FC236}">
                <a16:creationId xmlns:a16="http://schemas.microsoft.com/office/drawing/2014/main" id="{8DF3889F-8483-9515-2C7C-D6DBFB4EA4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158" y="3789040"/>
            <a:ext cx="2981903" cy="1495273"/>
          </a:xfrm>
          <a:prstGeom prst="rect">
            <a:avLst/>
          </a:prstGeom>
        </p:spPr>
      </p:pic>
      <p:pic>
        <p:nvPicPr>
          <p:cNvPr id="6" name="Slika 5" descr="Slika na kojoj se prikazuje krug, dijagram, uzorak">
            <a:extLst>
              <a:ext uri="{FF2B5EF4-FFF2-40B4-BE49-F238E27FC236}">
                <a16:creationId xmlns:a16="http://schemas.microsoft.com/office/drawing/2014/main" id="{F706D3D2-B94D-748B-843E-C237D7F5D4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4297" y="3784260"/>
            <a:ext cx="2969060" cy="1495272"/>
          </a:xfrm>
          <a:prstGeom prst="rect">
            <a:avLst/>
          </a:prstGeom>
        </p:spPr>
      </p:pic>
    </p:spTree>
    <p:extLst>
      <p:ext uri="{BB962C8B-B14F-4D97-AF65-F5344CB8AC3E}">
        <p14:creationId xmlns:p14="http://schemas.microsoft.com/office/powerpoint/2010/main" val="1253151421"/>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0C546-A2C4-4278-93F3-E3DA34C15A15}"/>
            </a:ext>
          </a:extLst>
        </p:cNvPr>
        <p:cNvGrpSpPr/>
        <p:nvPr/>
      </p:nvGrpSpPr>
      <p:grpSpPr>
        <a:xfrm>
          <a:off x="0" y="0"/>
          <a:ext cx="0" cy="0"/>
          <a:chOff x="0" y="0"/>
          <a:chExt cx="0" cy="0"/>
        </a:xfrm>
      </p:grpSpPr>
      <p:sp>
        <p:nvSpPr>
          <p:cNvPr id="2" name="Rezervirano mjesto sadržaja 1">
            <a:extLst>
              <a:ext uri="{FF2B5EF4-FFF2-40B4-BE49-F238E27FC236}">
                <a16:creationId xmlns:a16="http://schemas.microsoft.com/office/drawing/2014/main" id="{1638EDF3-EE1B-F5B0-9EEA-D48F0E175287}"/>
              </a:ext>
            </a:extLst>
          </p:cNvPr>
          <p:cNvSpPr>
            <a:spLocks noGrp="1"/>
          </p:cNvSpPr>
          <p:nvPr>
            <p:ph idx="1"/>
          </p:nvPr>
        </p:nvSpPr>
        <p:spPr>
          <a:xfrm>
            <a:off x="428596" y="285728"/>
            <a:ext cx="8535892"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10. zadatak</a:t>
            </a:r>
            <a:r>
              <a:rPr lang="hr-HR" sz="2800" dirty="0">
                <a:latin typeface="Times New Roman" pitchFamily="18" charset="0"/>
                <a:cs typeface="Times New Roman" pitchFamily="18" charset="0"/>
              </a:rPr>
              <a:t>: </a:t>
            </a:r>
            <a:r>
              <a:rPr lang="hr-HR" dirty="0">
                <a:latin typeface="Times New Roman" pitchFamily="18" charset="0"/>
                <a:cs typeface="Times New Roman" pitchFamily="18" charset="0"/>
              </a:rPr>
              <a:t>U nekom je razredu 28 učenika i većina ih je uključena u barem jednu od dviju školskih aktivnosti:       15 učenika je u sportskom društvu, a 16 pjeva u školskom zboru. Sedam učenika nije niti u jednoj od ovih skupina. Koliko je učenika uključeno samo u sportsko društvo, a koliko samo u školski zbor?</a:t>
            </a:r>
            <a:endParaRPr lang="hr-HR" sz="2400" dirty="0">
              <a:latin typeface="Times New Roman" pitchFamily="18" charset="0"/>
              <a:cs typeface="Times New Roman" pitchFamily="18" charset="0"/>
            </a:endParaRPr>
          </a:p>
          <a:p>
            <a:pPr marL="82550" indent="6350">
              <a:spcBef>
                <a:spcPct val="20000"/>
              </a:spcBef>
              <a:buNone/>
            </a:pPr>
            <a:r>
              <a:rPr lang="hr-HR" sz="2000" dirty="0">
                <a:latin typeface="Times New Roman" pitchFamily="18" charset="0"/>
                <a:cs typeface="Times New Roman" pitchFamily="18" charset="0"/>
              </a:rPr>
              <a:t>Iz prošlog zadatka znamo da ih je 10 uključeno u obje aktivnosti.</a:t>
            </a:r>
          </a:p>
          <a:p>
            <a:pPr marL="82550" indent="6350">
              <a:spcBef>
                <a:spcPct val="20000"/>
              </a:spcBef>
              <a:buNone/>
            </a:pPr>
            <a:r>
              <a:rPr lang="hr-HR" sz="2000" dirty="0">
                <a:latin typeface="Times New Roman" pitchFamily="18" charset="0"/>
                <a:cs typeface="Times New Roman" pitchFamily="18" charset="0"/>
              </a:rPr>
              <a:t>Sada nacrtamo </a:t>
            </a:r>
            <a:r>
              <a:rPr lang="hr-HR" sz="2000" dirty="0" err="1">
                <a:latin typeface="Times New Roman" pitchFamily="18" charset="0"/>
                <a:cs typeface="Times New Roman" pitchFamily="18" charset="0"/>
              </a:rPr>
              <a:t>Vennov</a:t>
            </a:r>
            <a:r>
              <a:rPr lang="hr-HR" sz="2000" dirty="0">
                <a:latin typeface="Times New Roman" pitchFamily="18" charset="0"/>
                <a:cs typeface="Times New Roman" pitchFamily="18" charset="0"/>
              </a:rPr>
              <a:t> dijagram</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r>
              <a:rPr lang="hr-HR" sz="2000" dirty="0">
                <a:latin typeface="Times New Roman" pitchFamily="18" charset="0"/>
                <a:cs typeface="Times New Roman" pitchFamily="18" charset="0"/>
              </a:rPr>
              <a:t>Dakle 5 učenika uključeni su samo sportsko društvo, a 6 učenika samo u zbor.  </a:t>
            </a:r>
            <a:endParaRPr lang="hr-HR" sz="2000" dirty="0"/>
          </a:p>
          <a:p>
            <a:pPr>
              <a:buNone/>
            </a:pPr>
            <a:endParaRPr lang="hr-HR" sz="2500" dirty="0">
              <a:latin typeface="Times New Roman" pitchFamily="18" charset="0"/>
              <a:cs typeface="Times New Roman" pitchFamily="18" charset="0"/>
            </a:endParaRPr>
          </a:p>
        </p:txBody>
      </p:sp>
      <p:sp>
        <p:nvSpPr>
          <p:cNvPr id="18" name="Rezervirano mjesto podnožja 17">
            <a:extLst>
              <a:ext uri="{FF2B5EF4-FFF2-40B4-BE49-F238E27FC236}">
                <a16:creationId xmlns:a16="http://schemas.microsoft.com/office/drawing/2014/main" id="{84FAD705-6943-5440-D07A-F6790AA7E7F6}"/>
              </a:ext>
            </a:extLst>
          </p:cNvPr>
          <p:cNvSpPr>
            <a:spLocks noGrp="1"/>
          </p:cNvSpPr>
          <p:nvPr>
            <p:ph type="ftr" sz="quarter" idx="11"/>
          </p:nvPr>
        </p:nvSpPr>
        <p:spPr/>
        <p:txBody>
          <a:bodyPr/>
          <a:lstStyle/>
          <a:p>
            <a:r>
              <a:rPr lang="pl-PL" dirty="0"/>
              <a:t>PREBROJAVANJE U SKUPU N</a:t>
            </a:r>
            <a:endParaRPr lang="hr-HR" dirty="0"/>
          </a:p>
        </p:txBody>
      </p:sp>
      <p:sp>
        <p:nvSpPr>
          <p:cNvPr id="2050" name="Rectangle 2">
            <a:extLst>
              <a:ext uri="{FF2B5EF4-FFF2-40B4-BE49-F238E27FC236}">
                <a16:creationId xmlns:a16="http://schemas.microsoft.com/office/drawing/2014/main" id="{E9F40918-DD18-1419-3B87-990F63169A55}"/>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a:extLst>
              <a:ext uri="{FF2B5EF4-FFF2-40B4-BE49-F238E27FC236}">
                <a16:creationId xmlns:a16="http://schemas.microsoft.com/office/drawing/2014/main" id="{FFD1F1E7-ADB8-04D0-3C2E-3E405508B75D}"/>
              </a:ext>
            </a:extLst>
          </p:cNvPr>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2" name="Rectangle 2">
            <a:extLst>
              <a:ext uri="{FF2B5EF4-FFF2-40B4-BE49-F238E27FC236}">
                <a16:creationId xmlns:a16="http://schemas.microsoft.com/office/drawing/2014/main" id="{5E7DC6DB-1E89-857D-D1CA-D32458B2430E}"/>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3" name="Rectangle 3">
            <a:extLst>
              <a:ext uri="{FF2B5EF4-FFF2-40B4-BE49-F238E27FC236}">
                <a16:creationId xmlns:a16="http://schemas.microsoft.com/office/drawing/2014/main" id="{9407B1FA-7AD1-6BF4-1A0F-010209F1CB99}"/>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5" name="Rectangle 5">
            <a:extLst>
              <a:ext uri="{FF2B5EF4-FFF2-40B4-BE49-F238E27FC236}">
                <a16:creationId xmlns:a16="http://schemas.microsoft.com/office/drawing/2014/main" id="{83611129-E0CD-4E84-39B5-311D3F8179CC}"/>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66" name="Rectangle 6">
            <a:extLst>
              <a:ext uri="{FF2B5EF4-FFF2-40B4-BE49-F238E27FC236}">
                <a16:creationId xmlns:a16="http://schemas.microsoft.com/office/drawing/2014/main" id="{5A468E48-A7E2-C092-A479-C4889671779F}"/>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68" name="Rectangle 8">
            <a:extLst>
              <a:ext uri="{FF2B5EF4-FFF2-40B4-BE49-F238E27FC236}">
                <a16:creationId xmlns:a16="http://schemas.microsoft.com/office/drawing/2014/main" id="{C278860A-F773-F0AD-7DC6-F4C3582380F6}"/>
              </a:ext>
            </a:extLst>
          </p:cNvPr>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0" name="Rectangle 10">
            <a:extLst>
              <a:ext uri="{FF2B5EF4-FFF2-40B4-BE49-F238E27FC236}">
                <a16:creationId xmlns:a16="http://schemas.microsoft.com/office/drawing/2014/main" id="{667D58DC-82CC-5B77-3216-9F21F3F5EB15}"/>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1" name="Rectangle 11">
            <a:extLst>
              <a:ext uri="{FF2B5EF4-FFF2-40B4-BE49-F238E27FC236}">
                <a16:creationId xmlns:a16="http://schemas.microsoft.com/office/drawing/2014/main" id="{F66CBED3-D3D2-6F3B-D6B2-0713056A38F1}"/>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
        <p:nvSpPr>
          <p:cNvPr id="40973" name="Rectangle 13">
            <a:extLst>
              <a:ext uri="{FF2B5EF4-FFF2-40B4-BE49-F238E27FC236}">
                <a16:creationId xmlns:a16="http://schemas.microsoft.com/office/drawing/2014/main" id="{26BDC96A-34F8-2A27-32EF-8E68D378EA01}"/>
              </a:ext>
            </a:extLst>
          </p:cNvPr>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40974" name="Rectangle 14">
            <a:extLst>
              <a:ext uri="{FF2B5EF4-FFF2-40B4-BE49-F238E27FC236}">
                <a16:creationId xmlns:a16="http://schemas.microsoft.com/office/drawing/2014/main" id="{8CA35F35-091D-1B63-026D-1E059801DAB3}"/>
              </a:ext>
            </a:extLst>
          </p:cNvPr>
          <p:cNvSpPr>
            <a:spLocks noChangeArrowheads="1"/>
          </p:cNvSpPr>
          <p:nvPr/>
        </p:nvSpPr>
        <p:spPr bwMode="auto">
          <a:xfrm>
            <a:off x="0" y="9334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pic>
        <p:nvPicPr>
          <p:cNvPr id="4" name="Slika 3" descr="Slika na kojoj se prikazuje krug, dijagram&#10;&#10;Sadržaj generiran uz AI možda nije točan.">
            <a:extLst>
              <a:ext uri="{FF2B5EF4-FFF2-40B4-BE49-F238E27FC236}">
                <a16:creationId xmlns:a16="http://schemas.microsoft.com/office/drawing/2014/main" id="{C2BC991F-1865-C8E4-F5A9-1EBE9F55AF6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600" y="3789040"/>
            <a:ext cx="2920324" cy="1495272"/>
          </a:xfrm>
          <a:prstGeom prst="rect">
            <a:avLst/>
          </a:prstGeom>
        </p:spPr>
      </p:pic>
      <p:pic>
        <p:nvPicPr>
          <p:cNvPr id="5" name="Slika 4" descr="Slika na kojoj se prikazuje krug, dijagram">
            <a:extLst>
              <a:ext uri="{FF2B5EF4-FFF2-40B4-BE49-F238E27FC236}">
                <a16:creationId xmlns:a16="http://schemas.microsoft.com/office/drawing/2014/main" id="{75D1C9AF-B930-01E0-F8ED-5C6D9E3AAA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158" y="3789040"/>
            <a:ext cx="2981903" cy="1495273"/>
          </a:xfrm>
          <a:prstGeom prst="rect">
            <a:avLst/>
          </a:prstGeom>
        </p:spPr>
      </p:pic>
      <p:pic>
        <p:nvPicPr>
          <p:cNvPr id="6" name="Slika 5" descr="Slika na kojoj se prikazuje krug, dijagram, uzorak">
            <a:extLst>
              <a:ext uri="{FF2B5EF4-FFF2-40B4-BE49-F238E27FC236}">
                <a16:creationId xmlns:a16="http://schemas.microsoft.com/office/drawing/2014/main" id="{CF490098-8C37-D132-2975-2AECB207BA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4297" y="3784260"/>
            <a:ext cx="2969060" cy="1495272"/>
          </a:xfrm>
          <a:prstGeom prst="rect">
            <a:avLst/>
          </a:prstGeom>
        </p:spPr>
      </p:pic>
    </p:spTree>
    <p:extLst>
      <p:ext uri="{BB962C8B-B14F-4D97-AF65-F5344CB8AC3E}">
        <p14:creationId xmlns:p14="http://schemas.microsoft.com/office/powerpoint/2010/main" val="1864706418"/>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11. zadatak</a:t>
            </a:r>
            <a:r>
              <a:rPr lang="hr-HR" sz="2800" dirty="0">
                <a:latin typeface="Times New Roman" pitchFamily="18" charset="0"/>
                <a:cs typeface="Times New Roman" pitchFamily="18" charset="0"/>
              </a:rPr>
              <a:t>: Koliko znamenaka ima broj 123456789101112131415…596061?</a:t>
            </a:r>
          </a:p>
          <a:p>
            <a:pPr>
              <a:buNone/>
            </a:pPr>
            <a:r>
              <a:rPr lang="hr-HR" dirty="0"/>
              <a:t>		</a:t>
            </a:r>
            <a:endParaRPr lang="hr-HR" sz="28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28596" y="1214422"/>
            <a:ext cx="8229600" cy="5126055"/>
          </a:xfrm>
        </p:spPr>
        <p:txBody>
          <a:bodyPr>
            <a:normAutofit/>
          </a:bodyPr>
          <a:lstStyle/>
          <a:p>
            <a:pPr marL="609600" indent="-609600">
              <a:buNone/>
            </a:pPr>
            <a:r>
              <a:rPr lang="sl-SI" sz="2800" dirty="0">
                <a:latin typeface="Times New Roman" pitchFamily="18" charset="0"/>
                <a:cs typeface="Times New Roman" pitchFamily="18" charset="0"/>
              </a:rPr>
              <a:t>Imamo tri osnovne metode (pravila) prebrojavanja:</a:t>
            </a:r>
          </a:p>
          <a:p>
            <a:pPr marL="609600" indent="-609600">
              <a:buFont typeface="Wingdings" pitchFamily="2" charset="2"/>
              <a:buAutoNum type="arabicPeriod"/>
            </a:pPr>
            <a:r>
              <a:rPr lang="sl-SI" b="1" dirty="0">
                <a:latin typeface="Times New Roman" pitchFamily="18" charset="0"/>
                <a:cs typeface="Times New Roman" pitchFamily="18" charset="0"/>
              </a:rPr>
              <a:t>pravilo jednakosti </a:t>
            </a:r>
          </a:p>
          <a:p>
            <a:pPr marL="609600" indent="-609600">
              <a:buFont typeface="Wingdings" pitchFamily="2" charset="2"/>
              <a:buAutoNum type="arabicPeriod"/>
            </a:pPr>
            <a:r>
              <a:rPr lang="sl-SI" b="1" dirty="0">
                <a:latin typeface="Times New Roman" pitchFamily="18" charset="0"/>
                <a:cs typeface="Times New Roman" pitchFamily="18" charset="0"/>
              </a:rPr>
              <a:t>pravilo zbroja</a:t>
            </a:r>
          </a:p>
          <a:p>
            <a:pPr marL="609600" indent="-609600">
              <a:buFont typeface="Wingdings" pitchFamily="2" charset="2"/>
              <a:buAutoNum type="arabicPeriod"/>
            </a:pPr>
            <a:r>
              <a:rPr lang="sl-SI" b="1" dirty="0">
                <a:latin typeface="Times New Roman" pitchFamily="18" charset="0"/>
                <a:cs typeface="Times New Roman" pitchFamily="18" charset="0"/>
              </a:rPr>
              <a:t>pravilo produkta</a:t>
            </a:r>
            <a:endParaRPr lang="sl-SI" b="1" dirty="0">
              <a:solidFill>
                <a:srgbClr val="FF0066"/>
              </a:solidFill>
              <a:latin typeface="Times New Roman" pitchFamily="18" charset="0"/>
              <a:cs typeface="Times New Roman" pitchFamily="18" charset="0"/>
            </a:endParaRPr>
          </a:p>
          <a:p>
            <a:pPr marL="609600" indent="-609600">
              <a:buNone/>
            </a:pPr>
            <a:endParaRPr lang="sl-SI" sz="3000" dirty="0">
              <a:solidFill>
                <a:srgbClr val="FF0066"/>
              </a:solidFill>
              <a:latin typeface="Times New Roman" pitchFamily="18" charset="0"/>
              <a:cs typeface="Times New Roman" pitchFamily="18" charset="0"/>
            </a:endParaRPr>
          </a:p>
          <a:p>
            <a:pPr marL="609600" indent="-609600">
              <a:buNone/>
            </a:pPr>
            <a:r>
              <a:rPr lang="sl-SI" sz="3000" dirty="0">
                <a:latin typeface="Times New Roman" pitchFamily="18" charset="0"/>
                <a:cs typeface="Times New Roman" pitchFamily="18" charset="0"/>
              </a:rPr>
              <a:t>Prebrojavamo:</a:t>
            </a:r>
          </a:p>
          <a:p>
            <a:pPr marL="609600" indent="-609600"/>
            <a:r>
              <a:rPr lang="hr-HR" sz="2800" dirty="0">
                <a:latin typeface="Times New Roman" pitchFamily="18" charset="0"/>
                <a:cs typeface="Times New Roman" pitchFamily="18" charset="0"/>
              </a:rPr>
              <a:t>Koliko ima objekata s nekim danim svojstvom?</a:t>
            </a:r>
          </a:p>
          <a:p>
            <a:pPr marL="609600" indent="-609600"/>
            <a:r>
              <a:rPr lang="hr-HR" sz="2800" dirty="0">
                <a:latin typeface="Times New Roman" pitchFamily="18" charset="0"/>
                <a:cs typeface="Times New Roman" pitchFamily="18" charset="0"/>
              </a:rPr>
              <a:t>Na koliko se načina može dogoditi određeni događaj?</a:t>
            </a:r>
          </a:p>
          <a:p>
            <a:endParaRPr lang="hr-HR"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 name="Naslov 1"/>
          <p:cNvSpPr>
            <a:spLocks noGrp="1"/>
          </p:cNvSpPr>
          <p:nvPr>
            <p:ph type="title"/>
          </p:nvPr>
        </p:nvSpPr>
        <p:spPr>
          <a:xfrm>
            <a:off x="457200" y="274638"/>
            <a:ext cx="8229600" cy="796908"/>
          </a:xfrm>
        </p:spPr>
        <p:txBody>
          <a:bodyPr>
            <a:normAutofit/>
          </a:bodyPr>
          <a:lstStyle/>
          <a:p>
            <a:r>
              <a:rPr lang="hr-HR" b="1" dirty="0">
                <a:effectLst/>
                <a:latin typeface="Times New Roman" pitchFamily="18" charset="0"/>
                <a:cs typeface="Times New Roman" pitchFamily="18" charset="0"/>
              </a:rPr>
              <a:t>Metode prebrojavanja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11. zadatak</a:t>
            </a:r>
            <a:r>
              <a:rPr lang="hr-HR" sz="2800" dirty="0">
                <a:latin typeface="Times New Roman" pitchFamily="18" charset="0"/>
                <a:cs typeface="Times New Roman" pitchFamily="18" charset="0"/>
              </a:rPr>
              <a:t>: Koliko znamenaka ima broj 123456789101112131415…596061?</a:t>
            </a:r>
          </a:p>
          <a:p>
            <a:pPr marL="82550" indent="6350">
              <a:lnSpc>
                <a:spcPct val="90000"/>
              </a:lnSpc>
              <a:spcBef>
                <a:spcPct val="20000"/>
              </a:spcBef>
              <a:buNone/>
            </a:pPr>
            <a:endParaRPr lang="hr-HR" sz="2100" dirty="0">
              <a:latin typeface="Times New Roman" pitchFamily="18" charset="0"/>
              <a:cs typeface="Times New Roman" pitchFamily="18" charset="0"/>
            </a:endParaRPr>
          </a:p>
          <a:p>
            <a:pPr marL="82550" indent="6350">
              <a:lnSpc>
                <a:spcPct val="90000"/>
              </a:lnSpc>
              <a:spcBef>
                <a:spcPct val="20000"/>
              </a:spcBef>
              <a:buNone/>
            </a:pPr>
            <a:r>
              <a:rPr lang="hr-HR" sz="2400" dirty="0">
                <a:latin typeface="Times New Roman" pitchFamily="18" charset="0"/>
                <a:cs typeface="Times New Roman" pitchFamily="18" charset="0"/>
              </a:rPr>
              <a:t>Pitamo se koliko smo znamenaka zapisali zapisujući brojeve od 1 do 61.</a:t>
            </a:r>
          </a:p>
          <a:p>
            <a:pPr marL="82550" indent="6350">
              <a:lnSpc>
                <a:spcPct val="90000"/>
              </a:lnSpc>
              <a:spcBef>
                <a:spcPct val="20000"/>
              </a:spcBef>
              <a:buNone/>
            </a:pPr>
            <a:endParaRPr lang="hr-HR" sz="2400" dirty="0">
              <a:latin typeface="Times New Roman" pitchFamily="18" charset="0"/>
              <a:cs typeface="Times New Roman" pitchFamily="18" charset="0"/>
            </a:endParaRPr>
          </a:p>
          <a:p>
            <a:pPr>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11. zadatak</a:t>
            </a:r>
            <a:r>
              <a:rPr lang="hr-HR" sz="2800" dirty="0">
                <a:latin typeface="Times New Roman" pitchFamily="18" charset="0"/>
                <a:cs typeface="Times New Roman" pitchFamily="18" charset="0"/>
              </a:rPr>
              <a:t>: Koliko znamenaka ima broj 123456789101112131415…596061?</a:t>
            </a:r>
          </a:p>
          <a:p>
            <a:pPr marL="82550" indent="6350">
              <a:lnSpc>
                <a:spcPct val="90000"/>
              </a:lnSpc>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400" dirty="0">
                <a:latin typeface="Times New Roman" pitchFamily="18" charset="0"/>
                <a:cs typeface="Times New Roman" pitchFamily="18" charset="0"/>
              </a:rPr>
              <a:t>Pitamo se koliko smo znamenaka zapisali zapisujući brojeve od 1 do 61.</a:t>
            </a:r>
          </a:p>
          <a:p>
            <a:pPr marL="82550" indent="6350">
              <a:lnSpc>
                <a:spcPct val="90000"/>
              </a:lnSpc>
              <a:spcBef>
                <a:spcPct val="20000"/>
              </a:spcBef>
              <a:buNone/>
            </a:pPr>
            <a:r>
              <a:rPr lang="hr-HR" sz="2400" dirty="0">
                <a:latin typeface="Times New Roman" pitchFamily="18" charset="0"/>
                <a:cs typeface="Times New Roman" pitchFamily="18" charset="0"/>
              </a:rPr>
              <a:t>Dani broj ćemo razdijeliti na dva dijela:</a:t>
            </a:r>
          </a:p>
          <a:p>
            <a:pPr marL="82550" indent="6350">
              <a:lnSpc>
                <a:spcPct val="90000"/>
              </a:lnSpc>
              <a:spcBef>
                <a:spcPct val="20000"/>
              </a:spcBef>
            </a:pPr>
            <a:r>
              <a:rPr lang="hr-HR" sz="2400" dirty="0">
                <a:latin typeface="Times New Roman" pitchFamily="18" charset="0"/>
                <a:cs typeface="Times New Roman" pitchFamily="18" charset="0"/>
              </a:rPr>
              <a:t> jednoznamenkasti  123456789  za koji je potrebno 9 znamenaka</a:t>
            </a:r>
          </a:p>
          <a:p>
            <a:pPr marL="82550" indent="6350">
              <a:lnSpc>
                <a:spcPct val="90000"/>
              </a:lnSpc>
              <a:spcBef>
                <a:spcPct val="20000"/>
              </a:spcBef>
              <a:buNone/>
            </a:pPr>
            <a:endParaRPr lang="hr-HR" sz="2400" dirty="0">
              <a:latin typeface="Times New Roman" pitchFamily="18" charset="0"/>
              <a:cs typeface="Times New Roman" pitchFamily="18" charset="0"/>
            </a:endParaRPr>
          </a:p>
          <a:p>
            <a:pPr>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11. zadatak</a:t>
            </a:r>
            <a:r>
              <a:rPr lang="hr-HR" sz="2800" dirty="0">
                <a:latin typeface="Times New Roman" pitchFamily="18" charset="0"/>
                <a:cs typeface="Times New Roman" pitchFamily="18" charset="0"/>
              </a:rPr>
              <a:t>: Koliko znamenaka ima broj 123456789101112131415…596061?</a:t>
            </a:r>
          </a:p>
          <a:p>
            <a:pPr marL="82550" indent="6350">
              <a:lnSpc>
                <a:spcPct val="90000"/>
              </a:lnSpc>
              <a:spcBef>
                <a:spcPct val="20000"/>
              </a:spcBef>
              <a:buNone/>
            </a:pPr>
            <a:r>
              <a:rPr lang="hr-HR" sz="2400" dirty="0">
                <a:latin typeface="Times New Roman" pitchFamily="18" charset="0"/>
                <a:cs typeface="Times New Roman" pitchFamily="18" charset="0"/>
              </a:rPr>
              <a:t> </a:t>
            </a:r>
          </a:p>
          <a:p>
            <a:pPr marL="82550" indent="6350">
              <a:lnSpc>
                <a:spcPct val="90000"/>
              </a:lnSpc>
              <a:spcBef>
                <a:spcPct val="20000"/>
              </a:spcBef>
              <a:buNone/>
            </a:pPr>
            <a:r>
              <a:rPr lang="hr-HR" sz="2400" dirty="0">
                <a:latin typeface="Times New Roman" pitchFamily="18" charset="0"/>
                <a:cs typeface="Times New Roman" pitchFamily="18" charset="0"/>
              </a:rPr>
              <a:t>Pitamo se koliko smo znamenaka zapisali zapisujući brojeve od 1 do 61.</a:t>
            </a:r>
          </a:p>
          <a:p>
            <a:pPr marL="82550" indent="6350">
              <a:lnSpc>
                <a:spcPct val="90000"/>
              </a:lnSpc>
              <a:spcBef>
                <a:spcPct val="20000"/>
              </a:spcBef>
              <a:buNone/>
            </a:pPr>
            <a:r>
              <a:rPr lang="hr-HR" sz="2400" dirty="0">
                <a:latin typeface="Times New Roman" pitchFamily="18" charset="0"/>
                <a:cs typeface="Times New Roman" pitchFamily="18" charset="0"/>
              </a:rPr>
              <a:t>Dani broj ćemo razdijeliti na dva dijela:</a:t>
            </a:r>
          </a:p>
          <a:p>
            <a:pPr marL="82550" indent="6350">
              <a:lnSpc>
                <a:spcPct val="90000"/>
              </a:lnSpc>
              <a:spcBef>
                <a:spcPct val="20000"/>
              </a:spcBef>
            </a:pPr>
            <a:r>
              <a:rPr lang="hr-HR" sz="2400" dirty="0">
                <a:latin typeface="Times New Roman" pitchFamily="18" charset="0"/>
                <a:cs typeface="Times New Roman" pitchFamily="18" charset="0"/>
              </a:rPr>
              <a:t> jednoznamenkasti  123456789  za koji je potrebno 9 znamenaka</a:t>
            </a:r>
          </a:p>
          <a:p>
            <a:pPr marL="82550" indent="6350">
              <a:lnSpc>
                <a:spcPct val="90000"/>
              </a:lnSpc>
              <a:spcBef>
                <a:spcPct val="20000"/>
              </a:spcBef>
            </a:pPr>
            <a:r>
              <a:rPr lang="hr-HR" sz="2400" dirty="0">
                <a:latin typeface="Times New Roman" pitchFamily="18" charset="0"/>
                <a:cs typeface="Times New Roman" pitchFamily="18" charset="0"/>
              </a:rPr>
              <a:t> dvoznamenkasti 101112131415…596061</a:t>
            </a:r>
          </a:p>
          <a:p>
            <a:pPr marL="82550" indent="6350">
              <a:lnSpc>
                <a:spcPct val="90000"/>
              </a:lnSpc>
              <a:spcBef>
                <a:spcPct val="20000"/>
              </a:spcBef>
              <a:buNone/>
            </a:pPr>
            <a:endParaRPr lang="hr-HR" sz="2400" dirty="0">
              <a:latin typeface="Times New Roman" pitchFamily="18" charset="0"/>
              <a:cs typeface="Times New Roman" pitchFamily="18" charset="0"/>
            </a:endParaRPr>
          </a:p>
          <a:p>
            <a:pPr>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11. zadatak</a:t>
            </a:r>
            <a:r>
              <a:rPr lang="hr-HR" sz="2800" dirty="0">
                <a:latin typeface="Times New Roman" pitchFamily="18" charset="0"/>
                <a:cs typeface="Times New Roman" pitchFamily="18" charset="0"/>
              </a:rPr>
              <a:t>: Koliko znamenaka ima broj 123456789101112131415…596061?</a:t>
            </a:r>
          </a:p>
          <a:p>
            <a:pPr marL="82550" indent="6350">
              <a:lnSpc>
                <a:spcPct val="90000"/>
              </a:lnSpc>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400" dirty="0">
                <a:latin typeface="Times New Roman" pitchFamily="18" charset="0"/>
                <a:cs typeface="Times New Roman" pitchFamily="18" charset="0"/>
              </a:rPr>
              <a:t>Pitamo se koliko smo znamenaka zapisali zapisujući brojeve od 1 do 61.</a:t>
            </a:r>
          </a:p>
          <a:p>
            <a:pPr marL="82550" indent="6350">
              <a:lnSpc>
                <a:spcPct val="90000"/>
              </a:lnSpc>
              <a:spcBef>
                <a:spcPct val="20000"/>
              </a:spcBef>
              <a:buNone/>
            </a:pPr>
            <a:r>
              <a:rPr lang="hr-HR" sz="2400" dirty="0">
                <a:latin typeface="Times New Roman" pitchFamily="18" charset="0"/>
                <a:cs typeface="Times New Roman" pitchFamily="18" charset="0"/>
              </a:rPr>
              <a:t>Dani broj ćemo razdijeliti na dva dijela:</a:t>
            </a:r>
          </a:p>
          <a:p>
            <a:pPr marL="82550" indent="6350">
              <a:lnSpc>
                <a:spcPct val="90000"/>
              </a:lnSpc>
              <a:spcBef>
                <a:spcPct val="20000"/>
              </a:spcBef>
            </a:pPr>
            <a:r>
              <a:rPr lang="hr-HR" sz="2400" dirty="0">
                <a:latin typeface="Times New Roman" pitchFamily="18" charset="0"/>
                <a:cs typeface="Times New Roman" pitchFamily="18" charset="0"/>
              </a:rPr>
              <a:t> jednoznamenkasti  123456789  za koji je potrebno 9 znamenaka</a:t>
            </a:r>
          </a:p>
          <a:p>
            <a:pPr marL="82550" indent="6350">
              <a:lnSpc>
                <a:spcPct val="90000"/>
              </a:lnSpc>
              <a:spcBef>
                <a:spcPct val="20000"/>
              </a:spcBef>
            </a:pPr>
            <a:r>
              <a:rPr lang="hr-HR" sz="2400" dirty="0">
                <a:latin typeface="Times New Roman" pitchFamily="18" charset="0"/>
                <a:cs typeface="Times New Roman" pitchFamily="18" charset="0"/>
              </a:rPr>
              <a:t> dvoznamenkasti 101112131415…596061</a:t>
            </a:r>
          </a:p>
          <a:p>
            <a:pPr marL="82550" indent="6350">
              <a:lnSpc>
                <a:spcPct val="90000"/>
              </a:lnSpc>
              <a:spcBef>
                <a:spcPct val="20000"/>
              </a:spcBef>
              <a:buNone/>
            </a:pPr>
            <a:r>
              <a:rPr lang="hr-HR" sz="2400" dirty="0">
                <a:latin typeface="Times New Roman" pitchFamily="18" charset="0"/>
                <a:cs typeface="Times New Roman" pitchFamily="18" charset="0"/>
              </a:rPr>
              <a:t>Koliko ima dvoznamenkastih brojeva od 10 do 61?</a:t>
            </a:r>
          </a:p>
          <a:p>
            <a:pPr marL="82550" indent="6350">
              <a:lnSpc>
                <a:spcPct val="90000"/>
              </a:lnSpc>
              <a:spcBef>
                <a:spcPct val="20000"/>
              </a:spcBef>
              <a:buNone/>
            </a:pPr>
            <a:endParaRPr lang="hr-HR" sz="2400" dirty="0">
              <a:latin typeface="Times New Roman" pitchFamily="18" charset="0"/>
              <a:cs typeface="Times New Roman" pitchFamily="18" charset="0"/>
            </a:endParaRPr>
          </a:p>
          <a:p>
            <a:pPr>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11. zadatak</a:t>
            </a:r>
            <a:r>
              <a:rPr lang="hr-HR" sz="2800" dirty="0">
                <a:latin typeface="Times New Roman" pitchFamily="18" charset="0"/>
                <a:cs typeface="Times New Roman" pitchFamily="18" charset="0"/>
              </a:rPr>
              <a:t>: Koliko znamenaka ima broj 123456789101112131415…596061?</a:t>
            </a:r>
          </a:p>
          <a:p>
            <a:pPr marL="82550" indent="6350">
              <a:lnSpc>
                <a:spcPct val="90000"/>
              </a:lnSpc>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400" dirty="0">
                <a:latin typeface="Times New Roman" pitchFamily="18" charset="0"/>
                <a:cs typeface="Times New Roman" pitchFamily="18" charset="0"/>
              </a:rPr>
              <a:t>Pitamo se koliko smo znamenaka zapisali zapisujući brojeve od 1 do 61.</a:t>
            </a:r>
          </a:p>
          <a:p>
            <a:pPr marL="82550" indent="6350">
              <a:lnSpc>
                <a:spcPct val="90000"/>
              </a:lnSpc>
              <a:spcBef>
                <a:spcPct val="20000"/>
              </a:spcBef>
              <a:buNone/>
            </a:pPr>
            <a:r>
              <a:rPr lang="hr-HR" sz="2400" dirty="0">
                <a:latin typeface="Times New Roman" pitchFamily="18" charset="0"/>
                <a:cs typeface="Times New Roman" pitchFamily="18" charset="0"/>
              </a:rPr>
              <a:t>Dani broj ćemo razdijeliti na dva dijela:</a:t>
            </a:r>
          </a:p>
          <a:p>
            <a:pPr marL="82550" indent="6350">
              <a:lnSpc>
                <a:spcPct val="90000"/>
              </a:lnSpc>
              <a:spcBef>
                <a:spcPct val="20000"/>
              </a:spcBef>
            </a:pPr>
            <a:r>
              <a:rPr lang="hr-HR" sz="2400" dirty="0">
                <a:latin typeface="Times New Roman" pitchFamily="18" charset="0"/>
                <a:cs typeface="Times New Roman" pitchFamily="18" charset="0"/>
              </a:rPr>
              <a:t> jednoznamenkasti  123456789  za koji je potrebno 9 znamenaka</a:t>
            </a:r>
          </a:p>
          <a:p>
            <a:pPr marL="82550" indent="6350">
              <a:lnSpc>
                <a:spcPct val="90000"/>
              </a:lnSpc>
              <a:spcBef>
                <a:spcPct val="20000"/>
              </a:spcBef>
            </a:pPr>
            <a:r>
              <a:rPr lang="hr-HR" sz="2400" dirty="0">
                <a:latin typeface="Times New Roman" pitchFamily="18" charset="0"/>
                <a:cs typeface="Times New Roman" pitchFamily="18" charset="0"/>
              </a:rPr>
              <a:t> dvoznamenkasti 101112131415…596061</a:t>
            </a:r>
          </a:p>
          <a:p>
            <a:pPr marL="82550" indent="6350">
              <a:lnSpc>
                <a:spcPct val="90000"/>
              </a:lnSpc>
              <a:spcBef>
                <a:spcPct val="20000"/>
              </a:spcBef>
              <a:buNone/>
            </a:pPr>
            <a:r>
              <a:rPr lang="hr-HR" sz="2400" dirty="0">
                <a:latin typeface="Times New Roman" pitchFamily="18" charset="0"/>
                <a:cs typeface="Times New Roman" pitchFamily="18" charset="0"/>
              </a:rPr>
              <a:t>Koliko ima dvoznamenkastih brojeva od 10 do 61?</a:t>
            </a:r>
          </a:p>
          <a:p>
            <a:pPr marL="82550" indent="6350">
              <a:lnSpc>
                <a:spcPct val="90000"/>
              </a:lnSpc>
              <a:spcBef>
                <a:spcPct val="20000"/>
              </a:spcBef>
              <a:buNone/>
            </a:pPr>
            <a:r>
              <a:rPr lang="hr-HR" sz="2400" dirty="0">
                <a:latin typeface="Times New Roman" pitchFamily="18" charset="0"/>
                <a:cs typeface="Times New Roman" pitchFamily="18" charset="0"/>
              </a:rPr>
              <a:t> 61 ukupno u nizu  −  9 jednoznamenkastih = 52 </a:t>
            </a:r>
          </a:p>
          <a:p>
            <a:pPr marL="82550" indent="6350">
              <a:lnSpc>
                <a:spcPct val="90000"/>
              </a:lnSpc>
              <a:spcBef>
                <a:spcPct val="20000"/>
              </a:spcBef>
              <a:buNone/>
            </a:pPr>
            <a:r>
              <a:rPr lang="hr-HR" sz="2400" dirty="0">
                <a:latin typeface="Times New Roman" pitchFamily="18" charset="0"/>
                <a:cs typeface="Times New Roman" pitchFamily="18" charset="0"/>
              </a:rPr>
              <a:t> </a:t>
            </a:r>
          </a:p>
          <a:p>
            <a:pPr marL="82550" indent="6350">
              <a:lnSpc>
                <a:spcPct val="90000"/>
              </a:lnSpc>
              <a:spcBef>
                <a:spcPct val="20000"/>
              </a:spcBef>
              <a:buNone/>
            </a:pPr>
            <a:endParaRPr lang="hr-HR" sz="2400" dirty="0">
              <a:latin typeface="Times New Roman" pitchFamily="18" charset="0"/>
              <a:cs typeface="Times New Roman" pitchFamily="18" charset="0"/>
            </a:endParaRPr>
          </a:p>
          <a:p>
            <a:pPr>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lstStyle/>
          <a:p>
            <a:pPr marL="82550" indent="6350">
              <a:lnSpc>
                <a:spcPct val="90000"/>
              </a:lnSpc>
              <a:spcBef>
                <a:spcPct val="20000"/>
              </a:spcBef>
              <a:buNone/>
            </a:pPr>
            <a:r>
              <a:rPr lang="hr-HR" sz="2800" u="sng" dirty="0">
                <a:latin typeface="Times New Roman" pitchFamily="18" charset="0"/>
                <a:cs typeface="Times New Roman" pitchFamily="18" charset="0"/>
              </a:rPr>
              <a:t>11. zadatak</a:t>
            </a:r>
            <a:r>
              <a:rPr lang="hr-HR" sz="2800" dirty="0">
                <a:latin typeface="Times New Roman" pitchFamily="18" charset="0"/>
                <a:cs typeface="Times New Roman" pitchFamily="18" charset="0"/>
              </a:rPr>
              <a:t>: Koliko znamenaka ima broj 123456789101112131415…596061?</a:t>
            </a:r>
          </a:p>
          <a:p>
            <a:pPr marL="82550" indent="6350">
              <a:lnSpc>
                <a:spcPct val="90000"/>
              </a:lnSpc>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400" dirty="0">
                <a:latin typeface="Times New Roman" pitchFamily="18" charset="0"/>
                <a:cs typeface="Times New Roman" pitchFamily="18" charset="0"/>
              </a:rPr>
              <a:t>Pitamo se koliko smo znamenaka zapisali zapisujući brojeve od 1 do 61.</a:t>
            </a:r>
          </a:p>
          <a:p>
            <a:pPr marL="82550" indent="6350">
              <a:lnSpc>
                <a:spcPct val="90000"/>
              </a:lnSpc>
              <a:spcBef>
                <a:spcPct val="20000"/>
              </a:spcBef>
              <a:buNone/>
            </a:pPr>
            <a:r>
              <a:rPr lang="hr-HR" sz="2400" dirty="0">
                <a:latin typeface="Times New Roman" pitchFamily="18" charset="0"/>
                <a:cs typeface="Times New Roman" pitchFamily="18" charset="0"/>
              </a:rPr>
              <a:t>Dani broj ćemo razdijeliti na dva dijela:</a:t>
            </a:r>
          </a:p>
          <a:p>
            <a:pPr marL="82550" indent="6350">
              <a:lnSpc>
                <a:spcPct val="90000"/>
              </a:lnSpc>
              <a:spcBef>
                <a:spcPct val="20000"/>
              </a:spcBef>
            </a:pPr>
            <a:r>
              <a:rPr lang="hr-HR" sz="2400" dirty="0">
                <a:latin typeface="Times New Roman" pitchFamily="18" charset="0"/>
                <a:cs typeface="Times New Roman" pitchFamily="18" charset="0"/>
              </a:rPr>
              <a:t> jednoznamenkasti  123456789  za koji je potrebno 9 znamenaka</a:t>
            </a:r>
          </a:p>
          <a:p>
            <a:pPr marL="82550" indent="6350">
              <a:lnSpc>
                <a:spcPct val="90000"/>
              </a:lnSpc>
              <a:spcBef>
                <a:spcPct val="20000"/>
              </a:spcBef>
            </a:pPr>
            <a:r>
              <a:rPr lang="hr-HR" sz="2400" dirty="0">
                <a:latin typeface="Times New Roman" pitchFamily="18" charset="0"/>
                <a:cs typeface="Times New Roman" pitchFamily="18" charset="0"/>
              </a:rPr>
              <a:t> dvoznamenkasti 101112131415…596061</a:t>
            </a:r>
          </a:p>
          <a:p>
            <a:pPr marL="82550" indent="6350">
              <a:lnSpc>
                <a:spcPct val="90000"/>
              </a:lnSpc>
              <a:spcBef>
                <a:spcPct val="20000"/>
              </a:spcBef>
              <a:buNone/>
            </a:pPr>
            <a:r>
              <a:rPr lang="hr-HR" sz="2400" dirty="0">
                <a:latin typeface="Times New Roman" pitchFamily="18" charset="0"/>
                <a:cs typeface="Times New Roman" pitchFamily="18" charset="0"/>
              </a:rPr>
              <a:t>Koliko ima dvoznamenkastih brojeva od 10 do 61?</a:t>
            </a:r>
          </a:p>
          <a:p>
            <a:pPr marL="82550" indent="6350">
              <a:lnSpc>
                <a:spcPct val="90000"/>
              </a:lnSpc>
              <a:spcBef>
                <a:spcPct val="20000"/>
              </a:spcBef>
              <a:buNone/>
            </a:pPr>
            <a:r>
              <a:rPr lang="hr-HR" sz="2400" dirty="0">
                <a:latin typeface="Times New Roman" pitchFamily="18" charset="0"/>
                <a:cs typeface="Times New Roman" pitchFamily="18" charset="0"/>
              </a:rPr>
              <a:t> 61 ukupno u nizu  −  9 jednoznamenkastih = 52 </a:t>
            </a:r>
          </a:p>
          <a:p>
            <a:pPr marL="82550" indent="6350">
              <a:lnSpc>
                <a:spcPct val="90000"/>
              </a:lnSpc>
              <a:spcBef>
                <a:spcPct val="20000"/>
              </a:spcBef>
              <a:buNone/>
            </a:pPr>
            <a:r>
              <a:rPr lang="hr-HR" sz="2400" dirty="0">
                <a:latin typeface="Times New Roman" pitchFamily="18" charset="0"/>
                <a:cs typeface="Times New Roman" pitchFamily="18" charset="0"/>
              </a:rPr>
              <a:t> Pa je za njihovo ispisivanje potrebno 52 ∙ 2 = 104 znamenke</a:t>
            </a:r>
          </a:p>
          <a:p>
            <a:pPr marL="82550" indent="6350">
              <a:lnSpc>
                <a:spcPct val="90000"/>
              </a:lnSpc>
              <a:spcBef>
                <a:spcPct val="20000"/>
              </a:spcBef>
              <a:buNone/>
            </a:pPr>
            <a:endParaRPr lang="hr-HR" sz="2400" dirty="0">
              <a:latin typeface="Times New Roman" pitchFamily="18" charset="0"/>
              <a:cs typeface="Times New Roman" pitchFamily="18" charset="0"/>
            </a:endParaRPr>
          </a:p>
          <a:p>
            <a:pPr>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normAutofit/>
          </a:bodyPr>
          <a:lstStyle/>
          <a:p>
            <a:pPr marL="82550" indent="6350">
              <a:lnSpc>
                <a:spcPct val="90000"/>
              </a:lnSpc>
              <a:spcBef>
                <a:spcPct val="20000"/>
              </a:spcBef>
              <a:buNone/>
            </a:pPr>
            <a:r>
              <a:rPr lang="hr-HR" sz="2800" u="sng" dirty="0">
                <a:latin typeface="Times New Roman" pitchFamily="18" charset="0"/>
                <a:cs typeface="Times New Roman" pitchFamily="18" charset="0"/>
              </a:rPr>
              <a:t>11. zadatak</a:t>
            </a:r>
            <a:r>
              <a:rPr lang="hr-HR" sz="2800" dirty="0">
                <a:latin typeface="Times New Roman" pitchFamily="18" charset="0"/>
                <a:cs typeface="Times New Roman" pitchFamily="18" charset="0"/>
              </a:rPr>
              <a:t>: Koliko znamenaka ima broj 123456789101112131415…596061?</a:t>
            </a:r>
          </a:p>
          <a:p>
            <a:pPr marL="82550" indent="6350">
              <a:lnSpc>
                <a:spcPct val="90000"/>
              </a:lnSpc>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400" dirty="0">
                <a:latin typeface="Times New Roman" pitchFamily="18" charset="0"/>
                <a:cs typeface="Times New Roman" pitchFamily="18" charset="0"/>
              </a:rPr>
              <a:t>Pitamo se koliko smo znamenaka zapisali zapisujući brojeve od 1 do 61.</a:t>
            </a:r>
          </a:p>
          <a:p>
            <a:pPr marL="82550" indent="6350">
              <a:lnSpc>
                <a:spcPct val="90000"/>
              </a:lnSpc>
              <a:spcBef>
                <a:spcPct val="20000"/>
              </a:spcBef>
              <a:buNone/>
            </a:pPr>
            <a:r>
              <a:rPr lang="hr-HR" sz="2400" dirty="0">
                <a:latin typeface="Times New Roman" pitchFamily="18" charset="0"/>
                <a:cs typeface="Times New Roman" pitchFamily="18" charset="0"/>
              </a:rPr>
              <a:t>Dani broj ćemo razdijeliti na dva dijela:</a:t>
            </a:r>
          </a:p>
          <a:p>
            <a:pPr marL="82550" indent="6350">
              <a:lnSpc>
                <a:spcPct val="90000"/>
              </a:lnSpc>
              <a:spcBef>
                <a:spcPct val="20000"/>
              </a:spcBef>
            </a:pPr>
            <a:r>
              <a:rPr lang="hr-HR" sz="2400" dirty="0">
                <a:latin typeface="Times New Roman" pitchFamily="18" charset="0"/>
                <a:cs typeface="Times New Roman" pitchFamily="18" charset="0"/>
              </a:rPr>
              <a:t> jednoznamenkasti  123456789  za koji je potrebno 9 znamenaka</a:t>
            </a:r>
          </a:p>
          <a:p>
            <a:pPr marL="82550" indent="6350">
              <a:lnSpc>
                <a:spcPct val="90000"/>
              </a:lnSpc>
              <a:spcBef>
                <a:spcPct val="20000"/>
              </a:spcBef>
            </a:pPr>
            <a:r>
              <a:rPr lang="hr-HR" sz="2400" dirty="0">
                <a:latin typeface="Times New Roman" pitchFamily="18" charset="0"/>
                <a:cs typeface="Times New Roman" pitchFamily="18" charset="0"/>
              </a:rPr>
              <a:t> dvoznamenkasti 101112131415…596061</a:t>
            </a:r>
          </a:p>
          <a:p>
            <a:pPr marL="82550" indent="6350">
              <a:lnSpc>
                <a:spcPct val="90000"/>
              </a:lnSpc>
              <a:spcBef>
                <a:spcPct val="20000"/>
              </a:spcBef>
              <a:buNone/>
            </a:pPr>
            <a:r>
              <a:rPr lang="hr-HR" sz="2400" dirty="0">
                <a:latin typeface="Times New Roman" pitchFamily="18" charset="0"/>
                <a:cs typeface="Times New Roman" pitchFamily="18" charset="0"/>
              </a:rPr>
              <a:t>Koliko ima dvoznamenkastih brojeva od 10 do 61?</a:t>
            </a:r>
          </a:p>
          <a:p>
            <a:pPr marL="82550" indent="6350">
              <a:lnSpc>
                <a:spcPct val="90000"/>
              </a:lnSpc>
              <a:spcBef>
                <a:spcPct val="20000"/>
              </a:spcBef>
              <a:buNone/>
            </a:pPr>
            <a:r>
              <a:rPr lang="hr-HR" sz="2400" dirty="0">
                <a:latin typeface="Times New Roman" pitchFamily="18" charset="0"/>
                <a:cs typeface="Times New Roman" pitchFamily="18" charset="0"/>
              </a:rPr>
              <a:t> 61 ukupno u nizu  −  9 jednoznamenkastih = 52  </a:t>
            </a:r>
          </a:p>
          <a:p>
            <a:pPr marL="82550" indent="6350">
              <a:lnSpc>
                <a:spcPct val="90000"/>
              </a:lnSpc>
              <a:spcBef>
                <a:spcPct val="20000"/>
              </a:spcBef>
              <a:buNone/>
            </a:pPr>
            <a:r>
              <a:rPr lang="hr-HR" sz="2400" dirty="0">
                <a:latin typeface="Times New Roman" pitchFamily="18" charset="0"/>
                <a:cs typeface="Times New Roman" pitchFamily="18" charset="0"/>
              </a:rPr>
              <a:t> Pa je za njihovo ispisivanje potrebno 52 ∙ 2 = 104 znamenke </a:t>
            </a:r>
          </a:p>
          <a:p>
            <a:pPr>
              <a:buNone/>
            </a:pPr>
            <a:r>
              <a:rPr lang="hr-HR" sz="2400" dirty="0">
                <a:latin typeface="Times New Roman" pitchFamily="18" charset="0"/>
                <a:cs typeface="Times New Roman" pitchFamily="18" charset="0"/>
              </a:rPr>
              <a:t>Zaključujemo da zadani broj ima 9 + 104 = </a:t>
            </a:r>
            <a:r>
              <a:rPr lang="hr-HR" sz="2400" b="1" dirty="0">
                <a:latin typeface="Times New Roman" pitchFamily="18" charset="0"/>
                <a:cs typeface="Times New Roman" pitchFamily="18" charset="0"/>
              </a:rPr>
              <a:t>113</a:t>
            </a:r>
            <a:r>
              <a:rPr lang="hr-HR" sz="2400" dirty="0">
                <a:latin typeface="Times New Roman" pitchFamily="18" charset="0"/>
                <a:cs typeface="Times New Roman" pitchFamily="18" charset="0"/>
              </a:rPr>
              <a:t> znamenki.</a:t>
            </a: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7" name="Rezervirano mjesto podnožja 6"/>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
        <p:nvSpPr>
          <p:cNvPr id="2051" name="Rectangle 3"/>
          <p:cNvSpPr>
            <a:spLocks noChangeArrowheads="1"/>
          </p:cNvSpPr>
          <p:nvPr/>
        </p:nvSpPr>
        <p:spPr bwMode="auto">
          <a:xfrm>
            <a:off x="-1000164" y="92867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r-Latn-C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normAutofit/>
          </a:bodyPr>
          <a:lstStyle/>
          <a:p>
            <a:pPr marL="82550" indent="6350">
              <a:lnSpc>
                <a:spcPct val="90000"/>
              </a:lnSpc>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lnSpc>
                <a:spcPct val="90000"/>
              </a:lnSpc>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400" dirty="0">
                <a:latin typeface="Times New Roman" pitchFamily="18" charset="0"/>
                <a:cs typeface="Times New Roman" pitchFamily="18" charset="0"/>
              </a:rPr>
              <a:t> </a:t>
            </a: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normAutofit/>
          </a:bodyPr>
          <a:lstStyle/>
          <a:p>
            <a:pPr marL="82550" indent="6350">
              <a:lnSpc>
                <a:spcPct val="90000"/>
              </a:lnSpc>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lnSpc>
                <a:spcPct val="90000"/>
              </a:lnSpc>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200" dirty="0">
                <a:latin typeface="Times New Roman" pitchFamily="18" charset="0"/>
                <a:cs typeface="Times New Roman" pitchFamily="18" charset="0"/>
              </a:rPr>
              <a:t>Tražena 2017. znamenka je znamenka nekog prirodnog broja u tom nizu brojeva.</a:t>
            </a:r>
          </a:p>
          <a:p>
            <a:pPr marL="82550" indent="6350">
              <a:lnSpc>
                <a:spcPct val="90000"/>
              </a:lnSpc>
              <a:spcBef>
                <a:spcPct val="20000"/>
              </a:spcBef>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200" dirty="0">
              <a:latin typeface="Times New Roman" pitchFamily="18" charset="0"/>
              <a:cs typeface="Times New Roman" pitchFamily="18" charset="0"/>
            </a:endParaRPr>
          </a:p>
          <a:p>
            <a:pPr marL="82550" indent="6350">
              <a:lnSpc>
                <a:spcPct val="90000"/>
              </a:lnSpc>
              <a:spcBef>
                <a:spcPct val="20000"/>
              </a:spcBef>
              <a:buNone/>
            </a:pPr>
            <a:r>
              <a:rPr lang="hr-HR" sz="2200" dirty="0">
                <a:latin typeface="Times New Roman" pitchFamily="18" charset="0"/>
                <a:cs typeface="Times New Roman" pitchFamily="18" charset="0"/>
              </a:rPr>
              <a:t>Tražena 2017. znamenka je znamenka nekog prirodnog broja u tom nizu brojeva.</a:t>
            </a:r>
          </a:p>
          <a:p>
            <a:pPr marL="82550" indent="6350">
              <a:spcBef>
                <a:spcPct val="20000"/>
              </a:spcBef>
              <a:buNone/>
            </a:pPr>
            <a:r>
              <a:rPr lang="hr-HR" sz="2200" dirty="0">
                <a:latin typeface="Times New Roman" pitchFamily="18" charset="0"/>
                <a:cs typeface="Times New Roman" pitchFamily="18" charset="0"/>
              </a:rPr>
              <a:t>Prvo pronađimo koliko znamenaka ima taj broj.</a:t>
            </a:r>
          </a:p>
          <a:p>
            <a:pPr marL="82550" indent="6350">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a:spLocks noGrp="1"/>
          </p:cNvSpPr>
          <p:nvPr>
            <p:ph idx="1"/>
          </p:nvPr>
        </p:nvSpPr>
        <p:spPr>
          <a:xfrm>
            <a:off x="457200" y="214313"/>
            <a:ext cx="8229600" cy="5911850"/>
          </a:xfrm>
        </p:spPr>
        <p:txBody>
          <a:bodyPr>
            <a:normAutofit fontScale="97500"/>
          </a:bodyPr>
          <a:lstStyle/>
          <a:p>
            <a:r>
              <a:rPr lang="hr-HR" sz="3200" b="1" dirty="0">
                <a:solidFill>
                  <a:srgbClr val="00B0F0"/>
                </a:solidFill>
                <a:latin typeface="Calibri" pitchFamily="34" charset="0"/>
              </a:rPr>
              <a:t>Pravilo zbroja: </a:t>
            </a:r>
            <a:endParaRPr lang="sl-SI" sz="2900" dirty="0">
              <a:latin typeface="Times New Roman" pitchFamily="18" charset="0"/>
              <a:cs typeface="Times New Roman" pitchFamily="18" charset="0"/>
            </a:endParaRPr>
          </a:p>
          <a:p>
            <a:r>
              <a:rPr lang="sl-SI" sz="2900" dirty="0">
                <a:latin typeface="Times New Roman" pitchFamily="18" charset="0"/>
                <a:cs typeface="Times New Roman" pitchFamily="18" charset="0"/>
              </a:rPr>
              <a:t>Primjer 1. Na koliko se načina može između              6 muškarca, 4 žene, 5 dječaka i 3 djevojčice izabrati j</a:t>
            </a:r>
            <a:r>
              <a:rPr lang="hr-HR" sz="2900" dirty="0" err="1">
                <a:latin typeface="Times New Roman" pitchFamily="18" charset="0"/>
                <a:cs typeface="Times New Roman" pitchFamily="18" charset="0"/>
              </a:rPr>
              <a:t>edna</a:t>
            </a:r>
            <a:r>
              <a:rPr lang="hr-HR" sz="2900" dirty="0">
                <a:latin typeface="Times New Roman" pitchFamily="18" charset="0"/>
                <a:cs typeface="Times New Roman" pitchFamily="18" charset="0"/>
              </a:rPr>
              <a:t> osoba?</a:t>
            </a:r>
          </a:p>
          <a:p>
            <a:pPr>
              <a:buNone/>
            </a:pPr>
            <a:endParaRPr lang="hr-HR" dirty="0"/>
          </a:p>
          <a:p>
            <a:pPr>
              <a:buNone/>
            </a:pPr>
            <a:endParaRPr lang="hr-HR" dirty="0"/>
          </a:p>
          <a:p>
            <a:pPr>
              <a:buNone/>
            </a:pPr>
            <a:endParaRPr lang="hr-HR" dirty="0"/>
          </a:p>
          <a:p>
            <a:pPr>
              <a:buNone/>
            </a:pPr>
            <a:endParaRPr lang="hr-HR" dirty="0"/>
          </a:p>
          <a:p>
            <a:pPr>
              <a:buNone/>
            </a:pPr>
            <a:endParaRPr lang="hr-HR" b="1" dirty="0">
              <a:latin typeface="Calibri" pitchFamily="34" charset="0"/>
            </a:endParaRP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259482"/>
            <a:ext cx="8229600" cy="5650125"/>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200" dirty="0">
                <a:latin typeface="Times New Roman" pitchFamily="18" charset="0"/>
                <a:cs typeface="Times New Roman" pitchFamily="18" charset="0"/>
              </a:rPr>
              <a:t>Tražena 2017. znamenka je znamenka nekog prirodnog broja u tom nizu brojeva.</a:t>
            </a:r>
          </a:p>
          <a:p>
            <a:pPr marL="82550" indent="6350">
              <a:spcBef>
                <a:spcPct val="20000"/>
              </a:spcBef>
              <a:buNone/>
            </a:pPr>
            <a:r>
              <a:rPr lang="hr-HR" sz="2200" dirty="0">
                <a:latin typeface="Times New Roman" pitchFamily="18" charset="0"/>
                <a:cs typeface="Times New Roman" pitchFamily="18" charset="0"/>
              </a:rPr>
              <a:t> Prvo pronađimo koliko znamenaka ima taj broj.</a:t>
            </a:r>
          </a:p>
          <a:p>
            <a:pPr marL="82550" indent="6350">
              <a:spcBef>
                <a:spcPct val="20000"/>
              </a:spcBef>
            </a:pPr>
            <a:r>
              <a:rPr lang="hr-HR" sz="2200" dirty="0">
                <a:latin typeface="Times New Roman" pitchFamily="18" charset="0"/>
                <a:cs typeface="Times New Roman" pitchFamily="18" charset="0"/>
              </a:rPr>
              <a:t> jednoznamenkasti: 1, …, 9  -  ima ih 9</a:t>
            </a:r>
          </a:p>
          <a:p>
            <a:pPr marL="82550" indent="6350">
              <a:spcBef>
                <a:spcPct val="20000"/>
              </a:spcBef>
            </a:pPr>
            <a:r>
              <a:rPr lang="hr-HR" sz="2200" dirty="0">
                <a:latin typeface="Times New Roman" pitchFamily="18" charset="0"/>
                <a:cs typeface="Times New Roman" pitchFamily="18" charset="0"/>
              </a:rPr>
              <a:t> dvoznamenkasti: 10, 11, …, 99  -  ima ih 90, što znači da ima       </a:t>
            </a:r>
          </a:p>
          <a:p>
            <a:pPr marL="82550" indent="0">
              <a:spcBef>
                <a:spcPct val="20000"/>
              </a:spcBef>
              <a:buNone/>
            </a:pPr>
            <a:r>
              <a:rPr lang="hr-HR" sz="2200" dirty="0">
                <a:latin typeface="Times New Roman" pitchFamily="18" charset="0"/>
                <a:cs typeface="Times New Roman" pitchFamily="18" charset="0"/>
              </a:rPr>
              <a:t>  90 ∙ 2 = 180 znamenaka</a:t>
            </a:r>
          </a:p>
          <a:p>
            <a:pPr marL="82550" indent="6350">
              <a:spcBef>
                <a:spcPct val="20000"/>
              </a:spcBef>
            </a:pPr>
            <a:r>
              <a:rPr lang="hr-HR" sz="2200" dirty="0">
                <a:latin typeface="Times New Roman" pitchFamily="18" charset="0"/>
                <a:cs typeface="Times New Roman" pitchFamily="18" charset="0"/>
              </a:rPr>
              <a:t> troznamenkasti: 100, …, 999  -  ima ih 900, što znači da ima           </a:t>
            </a:r>
          </a:p>
          <a:p>
            <a:pPr marL="82550" indent="6350">
              <a:spcBef>
                <a:spcPct val="20000"/>
              </a:spcBef>
              <a:buNone/>
            </a:pPr>
            <a:r>
              <a:rPr lang="hr-HR" sz="2200" dirty="0">
                <a:latin typeface="Times New Roman" pitchFamily="18" charset="0"/>
                <a:cs typeface="Times New Roman" pitchFamily="18" charset="0"/>
              </a:rPr>
              <a:t>  900 ∙ 3 = 2700 znamenaka</a:t>
            </a:r>
          </a:p>
          <a:p>
            <a:pPr marL="82550" indent="6350">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5650125"/>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200" dirty="0">
                <a:latin typeface="Times New Roman" pitchFamily="18" charset="0"/>
                <a:cs typeface="Times New Roman" pitchFamily="18" charset="0"/>
              </a:rPr>
              <a:t>Tražena 2017. znamenka je znamenka nekog prirodnog broja u tom nizu brojeva.</a:t>
            </a:r>
          </a:p>
          <a:p>
            <a:pPr marL="82550" indent="6350">
              <a:spcBef>
                <a:spcPct val="20000"/>
              </a:spcBef>
              <a:buNone/>
            </a:pPr>
            <a:r>
              <a:rPr lang="hr-HR" sz="2200" dirty="0">
                <a:latin typeface="Times New Roman" pitchFamily="18" charset="0"/>
                <a:cs typeface="Times New Roman" pitchFamily="18" charset="0"/>
              </a:rPr>
              <a:t> Prvo pronađimo koliko znamenaka ima taj broj.</a:t>
            </a:r>
          </a:p>
          <a:p>
            <a:pPr marL="82550" indent="6350">
              <a:spcBef>
                <a:spcPct val="20000"/>
              </a:spcBef>
            </a:pPr>
            <a:r>
              <a:rPr lang="hr-HR" sz="2200" dirty="0">
                <a:latin typeface="Times New Roman" pitchFamily="18" charset="0"/>
                <a:cs typeface="Times New Roman" pitchFamily="18" charset="0"/>
              </a:rPr>
              <a:t> jednoznamenkasti: 1, …, 9  -  ima ih 9</a:t>
            </a:r>
          </a:p>
          <a:p>
            <a:pPr marL="82550" indent="6350">
              <a:spcBef>
                <a:spcPct val="20000"/>
              </a:spcBef>
            </a:pPr>
            <a:r>
              <a:rPr lang="hr-HR" sz="2200" dirty="0">
                <a:latin typeface="Times New Roman" pitchFamily="18" charset="0"/>
                <a:cs typeface="Times New Roman" pitchFamily="18" charset="0"/>
              </a:rPr>
              <a:t> dvoznamenkasti: 10, 11, …, 99  -  ima ih 90, što znači da ima        </a:t>
            </a:r>
          </a:p>
          <a:p>
            <a:pPr marL="82550" indent="0">
              <a:spcBef>
                <a:spcPct val="20000"/>
              </a:spcBef>
              <a:buNone/>
            </a:pPr>
            <a:r>
              <a:rPr lang="hr-HR" sz="2200" dirty="0">
                <a:latin typeface="Times New Roman" pitchFamily="18" charset="0"/>
                <a:cs typeface="Times New Roman" pitchFamily="18" charset="0"/>
              </a:rPr>
              <a:t> 90 ∙ 2 = 180 znamenaka</a:t>
            </a:r>
          </a:p>
          <a:p>
            <a:pPr marL="82550" indent="6350">
              <a:spcBef>
                <a:spcPct val="20000"/>
              </a:spcBef>
            </a:pPr>
            <a:r>
              <a:rPr lang="hr-HR" sz="2200" dirty="0">
                <a:latin typeface="Times New Roman" pitchFamily="18" charset="0"/>
                <a:cs typeface="Times New Roman" pitchFamily="18" charset="0"/>
              </a:rPr>
              <a:t> troznamenkasti: 100, …, 999  -  ima ih 900, što znači da ima           </a:t>
            </a:r>
          </a:p>
          <a:p>
            <a:pPr marL="82550" indent="6350">
              <a:spcBef>
                <a:spcPct val="20000"/>
              </a:spcBef>
              <a:buNone/>
            </a:pPr>
            <a:r>
              <a:rPr lang="hr-HR" sz="2200" dirty="0">
                <a:latin typeface="Times New Roman" pitchFamily="18" charset="0"/>
                <a:cs typeface="Times New Roman" pitchFamily="18" charset="0"/>
              </a:rPr>
              <a:t>900 ∙ 3 = 2700 znamenaka</a:t>
            </a:r>
          </a:p>
          <a:p>
            <a:pPr marL="82550" indent="6350">
              <a:spcBef>
                <a:spcPct val="20000"/>
              </a:spcBef>
              <a:buNone/>
            </a:pPr>
            <a:r>
              <a:rPr lang="hr-HR" sz="2200" dirty="0">
                <a:latin typeface="Times New Roman" pitchFamily="18" charset="0"/>
                <a:cs typeface="Times New Roman" pitchFamily="18" charset="0"/>
              </a:rPr>
              <a:t>Ovdje možemo stati jer zaključujemo da se 2017. znamenka nalazi u jednom od tih 900 troznamenkastih brojeva.</a:t>
            </a:r>
          </a:p>
          <a:p>
            <a:pPr marL="82550" indent="6350">
              <a:lnSpc>
                <a:spcPct val="90000"/>
              </a:lnSpc>
              <a:spcBef>
                <a:spcPct val="20000"/>
              </a:spcBef>
              <a:buNone/>
            </a:pPr>
            <a:r>
              <a:rPr lang="hr-HR" sz="2400" dirty="0"/>
              <a:t>	</a:t>
            </a:r>
            <a:endParaRPr lang="hr-HR" sz="2400" dirty="0">
              <a:latin typeface="Times New Roman" pitchFamily="18" charset="0"/>
              <a:cs typeface="Times New Roman" pitchFamily="18" charset="0"/>
            </a:endParaRP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400" dirty="0">
              <a:latin typeface="Times New Roman" pitchFamily="18" charset="0"/>
              <a:cs typeface="Times New Roman" pitchFamily="18" charset="0"/>
            </a:endParaRPr>
          </a:p>
          <a:p>
            <a:pPr marL="82550" indent="6350">
              <a:lnSpc>
                <a:spcPct val="90000"/>
              </a:lnSpc>
              <a:spcBef>
                <a:spcPct val="20000"/>
              </a:spcBef>
              <a:buNone/>
            </a:pPr>
            <a:r>
              <a:rPr lang="hr-HR" sz="2200" dirty="0">
                <a:latin typeface="Times New Roman" pitchFamily="18" charset="0"/>
                <a:cs typeface="Times New Roman" pitchFamily="18" charset="0"/>
              </a:rPr>
              <a:t>Tražena 2017. znamenka je znamenka nekog prirodnog broja u tom nizu brojeva.</a:t>
            </a:r>
          </a:p>
          <a:p>
            <a:pPr marL="82550" indent="6350">
              <a:spcBef>
                <a:spcPct val="20000"/>
              </a:spcBef>
              <a:buNone/>
            </a:pPr>
            <a:r>
              <a:rPr lang="hr-HR" sz="2200" dirty="0">
                <a:latin typeface="Times New Roman" pitchFamily="18" charset="0"/>
                <a:cs typeface="Times New Roman" pitchFamily="18" charset="0"/>
              </a:rPr>
              <a:t>Prvo pronađimo koliko znamenaka ima taj broj.</a:t>
            </a:r>
          </a:p>
          <a:p>
            <a:pPr marL="82550" indent="6350">
              <a:spcBef>
                <a:spcPct val="20000"/>
              </a:spcBef>
            </a:pPr>
            <a:r>
              <a:rPr lang="hr-HR" sz="2200" dirty="0">
                <a:latin typeface="Times New Roman" pitchFamily="18" charset="0"/>
                <a:cs typeface="Times New Roman" pitchFamily="18" charset="0"/>
              </a:rPr>
              <a:t> jednoznamenkasti: 1, …, 9  -  ima ih 9</a:t>
            </a:r>
          </a:p>
          <a:p>
            <a:pPr marL="82550" indent="6350">
              <a:spcBef>
                <a:spcPct val="20000"/>
              </a:spcBef>
            </a:pPr>
            <a:r>
              <a:rPr lang="hr-HR" sz="2200" dirty="0">
                <a:latin typeface="Times New Roman" pitchFamily="18" charset="0"/>
                <a:cs typeface="Times New Roman" pitchFamily="18" charset="0"/>
              </a:rPr>
              <a:t> dvoznamenkasti: 10, 11, …, 99  -  ima ih 90, što znači da ima           90 ∙ 2 = 180 znamenaka</a:t>
            </a:r>
          </a:p>
          <a:p>
            <a:pPr marL="82550" indent="6350">
              <a:spcBef>
                <a:spcPct val="20000"/>
              </a:spcBef>
            </a:pPr>
            <a:r>
              <a:rPr lang="hr-HR" sz="2200" dirty="0">
                <a:latin typeface="Times New Roman" pitchFamily="18" charset="0"/>
                <a:cs typeface="Times New Roman" pitchFamily="18" charset="0"/>
              </a:rPr>
              <a:t> troznamenkasti: 100, …, 999  -  ima ih 900, što znači da ima           </a:t>
            </a:r>
          </a:p>
          <a:p>
            <a:pPr marL="82550" indent="6350">
              <a:spcBef>
                <a:spcPct val="20000"/>
              </a:spcBef>
              <a:buNone/>
            </a:pPr>
            <a:r>
              <a:rPr lang="hr-HR" sz="2200" dirty="0">
                <a:latin typeface="Times New Roman" pitchFamily="18" charset="0"/>
                <a:cs typeface="Times New Roman" pitchFamily="18" charset="0"/>
              </a:rPr>
              <a:t>900 ∙ 3 = 2700 znamenaka</a:t>
            </a:r>
          </a:p>
          <a:p>
            <a:pPr marL="82550" indent="6350">
              <a:spcBef>
                <a:spcPct val="20000"/>
              </a:spcBef>
              <a:buNone/>
            </a:pPr>
            <a:r>
              <a:rPr lang="hr-HR" sz="2200" dirty="0">
                <a:latin typeface="Times New Roman" pitchFamily="18" charset="0"/>
                <a:cs typeface="Times New Roman" pitchFamily="18" charset="0"/>
              </a:rPr>
              <a:t>Ovdje možemo stati jer zaključujemo da se 2017. znamenka nalazi u jednom od tih 900 troznamenkastih brojeva.</a:t>
            </a:r>
          </a:p>
          <a:p>
            <a:pPr marL="82550" indent="6350">
              <a:lnSpc>
                <a:spcPct val="90000"/>
              </a:lnSpc>
              <a:spcBef>
                <a:spcPct val="20000"/>
              </a:spcBef>
              <a:buNone/>
            </a:pPr>
            <a:r>
              <a:rPr lang="hr-HR" sz="2200" dirty="0">
                <a:latin typeface="Times New Roman" pitchFamily="18" charset="0"/>
                <a:cs typeface="Times New Roman" pitchFamily="18" charset="0"/>
              </a:rPr>
              <a:t>Kako saznati o kojem se po redu troznamenkastom broj radi?</a:t>
            </a: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400" dirty="0">
              <a:latin typeface="Times New Roman" pitchFamily="18" charset="0"/>
              <a:cs typeface="Times New Roman" pitchFamily="18" charset="0"/>
            </a:endParaRPr>
          </a:p>
          <a:p>
            <a:pPr>
              <a:buNone/>
            </a:pPr>
            <a:r>
              <a:rPr lang="hr-HR" sz="2200" dirty="0">
                <a:latin typeface="Times New Roman" pitchFamily="18" charset="0"/>
                <a:cs typeface="Times New Roman" pitchFamily="18" charset="0"/>
              </a:rPr>
              <a:t>Od  2017 znamenaka oduzimamo prvo jednoznamenkaste i </a:t>
            </a:r>
          </a:p>
          <a:p>
            <a:pPr>
              <a:buNone/>
            </a:pPr>
            <a:r>
              <a:rPr lang="hr-HR" sz="2200" dirty="0">
                <a:latin typeface="Times New Roman" pitchFamily="18" charset="0"/>
                <a:cs typeface="Times New Roman" pitchFamily="18" charset="0"/>
              </a:rPr>
              <a:t>dvoznamenkaste: 2017 − 9 − 180 = 1828</a:t>
            </a: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400" dirty="0">
              <a:latin typeface="Times New Roman" pitchFamily="18" charset="0"/>
              <a:cs typeface="Times New Roman" pitchFamily="18" charset="0"/>
            </a:endParaRPr>
          </a:p>
          <a:p>
            <a:pPr>
              <a:buNone/>
            </a:pPr>
            <a:r>
              <a:rPr lang="hr-HR" sz="2200" dirty="0">
                <a:latin typeface="Times New Roman" pitchFamily="18" charset="0"/>
                <a:cs typeface="Times New Roman" pitchFamily="18" charset="0"/>
              </a:rPr>
              <a:t>Od  2017 znamenaka oduzimamo prvo jednoznamenkaste i </a:t>
            </a:r>
          </a:p>
          <a:p>
            <a:pPr>
              <a:buNone/>
            </a:pPr>
            <a:r>
              <a:rPr lang="hr-HR" sz="2200" dirty="0">
                <a:latin typeface="Times New Roman" pitchFamily="18" charset="0"/>
                <a:cs typeface="Times New Roman" pitchFamily="18" charset="0"/>
              </a:rPr>
              <a:t>dvoznamenkaste: 2017 − 9 − 180 = 1828</a:t>
            </a:r>
          </a:p>
          <a:p>
            <a:pPr>
              <a:buNone/>
            </a:pPr>
            <a:r>
              <a:rPr lang="hr-HR" sz="2200" dirty="0">
                <a:latin typeface="Times New Roman" pitchFamily="18" charset="0"/>
                <a:cs typeface="Times New Roman" pitchFamily="18" charset="0"/>
              </a:rPr>
              <a:t>Tražena znamenka je 1828. znamenka počevši od prvog</a:t>
            </a:r>
          </a:p>
          <a:p>
            <a:pPr>
              <a:buNone/>
            </a:pPr>
            <a:r>
              <a:rPr lang="hr-HR" sz="2200" dirty="0">
                <a:latin typeface="Times New Roman" pitchFamily="18" charset="0"/>
                <a:cs typeface="Times New Roman" pitchFamily="18" charset="0"/>
              </a:rPr>
              <a:t>troznamenkastog broja .  </a:t>
            </a: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400" dirty="0">
              <a:latin typeface="Times New Roman" pitchFamily="18" charset="0"/>
              <a:cs typeface="Times New Roman" pitchFamily="18" charset="0"/>
            </a:endParaRPr>
          </a:p>
          <a:p>
            <a:pPr>
              <a:buNone/>
            </a:pPr>
            <a:r>
              <a:rPr lang="hr-HR" sz="2200" dirty="0">
                <a:latin typeface="Times New Roman" pitchFamily="18" charset="0"/>
                <a:cs typeface="Times New Roman" pitchFamily="18" charset="0"/>
              </a:rPr>
              <a:t>Od  2017 znamenaka oduzimamo prvo jednoznamenkaste i </a:t>
            </a:r>
          </a:p>
          <a:p>
            <a:pPr>
              <a:buNone/>
            </a:pPr>
            <a:r>
              <a:rPr lang="hr-HR" sz="2200" dirty="0">
                <a:latin typeface="Times New Roman" pitchFamily="18" charset="0"/>
                <a:cs typeface="Times New Roman" pitchFamily="18" charset="0"/>
              </a:rPr>
              <a:t>dvoznamenkaste: 2017 − 9 − 180 = 1828</a:t>
            </a:r>
          </a:p>
          <a:p>
            <a:pPr>
              <a:buNone/>
            </a:pPr>
            <a:r>
              <a:rPr lang="hr-HR" sz="2200" dirty="0">
                <a:latin typeface="Times New Roman" pitchFamily="18" charset="0"/>
                <a:cs typeface="Times New Roman" pitchFamily="18" charset="0"/>
              </a:rPr>
              <a:t>Tražena znamenka je 1828. znamenka počevši od prvog</a:t>
            </a:r>
          </a:p>
          <a:p>
            <a:pPr>
              <a:buNone/>
            </a:pPr>
            <a:r>
              <a:rPr lang="hr-HR" sz="2200" dirty="0">
                <a:latin typeface="Times New Roman" pitchFamily="18" charset="0"/>
                <a:cs typeface="Times New Roman" pitchFamily="18" charset="0"/>
              </a:rPr>
              <a:t>troznamenkastog broja .  1828 : 3 = 609 i ostatak 1</a:t>
            </a: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400" dirty="0">
              <a:latin typeface="Times New Roman" pitchFamily="18" charset="0"/>
              <a:cs typeface="Times New Roman" pitchFamily="18" charset="0"/>
            </a:endParaRPr>
          </a:p>
          <a:p>
            <a:pPr>
              <a:buNone/>
            </a:pPr>
            <a:r>
              <a:rPr lang="hr-HR" sz="2200" dirty="0">
                <a:latin typeface="Times New Roman" pitchFamily="18" charset="0"/>
                <a:cs typeface="Times New Roman" pitchFamily="18" charset="0"/>
              </a:rPr>
              <a:t>Od  2017 znamenaka oduzimamo prvo jednoznamenkaste i </a:t>
            </a:r>
          </a:p>
          <a:p>
            <a:pPr>
              <a:buNone/>
            </a:pPr>
            <a:r>
              <a:rPr lang="hr-HR" sz="2200" dirty="0">
                <a:latin typeface="Times New Roman" pitchFamily="18" charset="0"/>
                <a:cs typeface="Times New Roman" pitchFamily="18" charset="0"/>
              </a:rPr>
              <a:t>dvoznamenkaste: 2017 − 9 − 180 = 1828</a:t>
            </a:r>
          </a:p>
          <a:p>
            <a:pPr>
              <a:buNone/>
            </a:pPr>
            <a:r>
              <a:rPr lang="hr-HR" sz="2200" dirty="0">
                <a:latin typeface="Times New Roman" pitchFamily="18" charset="0"/>
                <a:cs typeface="Times New Roman" pitchFamily="18" charset="0"/>
              </a:rPr>
              <a:t>Tražena znamenka je 1828. znamenka počevši od prvog </a:t>
            </a:r>
          </a:p>
          <a:p>
            <a:pPr>
              <a:buNone/>
            </a:pPr>
            <a:r>
              <a:rPr lang="hr-HR" sz="2200" dirty="0">
                <a:latin typeface="Times New Roman" pitchFamily="18" charset="0"/>
                <a:cs typeface="Times New Roman" pitchFamily="18" charset="0"/>
              </a:rPr>
              <a:t>troznamenkastog broja .  1828 : 3 = 609 i ostatak 1</a:t>
            </a:r>
          </a:p>
          <a:p>
            <a:pPr>
              <a:buNone/>
            </a:pPr>
            <a:r>
              <a:rPr lang="hr-HR" sz="2200" dirty="0">
                <a:latin typeface="Times New Roman" pitchFamily="18" charset="0"/>
                <a:cs typeface="Times New Roman" pitchFamily="18" charset="0"/>
              </a:rPr>
              <a:t>Zaključujemo da se radi o prvoj znamenci u 610.</a:t>
            </a:r>
          </a:p>
          <a:p>
            <a:pPr>
              <a:buNone/>
            </a:pPr>
            <a:r>
              <a:rPr lang="hr-HR" sz="2200" dirty="0">
                <a:latin typeface="Times New Roman" pitchFamily="18" charset="0"/>
                <a:cs typeface="Times New Roman" pitchFamily="18" charset="0"/>
              </a:rPr>
              <a:t>troznamenkastom broju.</a:t>
            </a: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400" dirty="0">
              <a:latin typeface="Times New Roman" pitchFamily="18" charset="0"/>
              <a:cs typeface="Times New Roman" pitchFamily="18" charset="0"/>
            </a:endParaRPr>
          </a:p>
          <a:p>
            <a:pPr>
              <a:buNone/>
            </a:pPr>
            <a:r>
              <a:rPr lang="hr-HR" sz="2200" dirty="0">
                <a:latin typeface="Times New Roman" pitchFamily="18" charset="0"/>
                <a:cs typeface="Times New Roman" pitchFamily="18" charset="0"/>
              </a:rPr>
              <a:t>Od  2017 znamenaka oduzimamo prvo jednoznamenkaste i </a:t>
            </a:r>
          </a:p>
          <a:p>
            <a:pPr>
              <a:buNone/>
            </a:pPr>
            <a:r>
              <a:rPr lang="hr-HR" sz="2200" dirty="0">
                <a:latin typeface="Times New Roman" pitchFamily="18" charset="0"/>
                <a:cs typeface="Times New Roman" pitchFamily="18" charset="0"/>
              </a:rPr>
              <a:t>dvoznamenkaste: 2017 − 9 − 180 = 1828</a:t>
            </a:r>
          </a:p>
          <a:p>
            <a:pPr>
              <a:buNone/>
            </a:pPr>
            <a:r>
              <a:rPr lang="hr-HR" sz="2200" dirty="0">
                <a:latin typeface="Times New Roman" pitchFamily="18" charset="0"/>
                <a:cs typeface="Times New Roman" pitchFamily="18" charset="0"/>
              </a:rPr>
              <a:t>Tražena znamenka je 1828. znamenka počevši od prvog</a:t>
            </a:r>
          </a:p>
          <a:p>
            <a:pPr>
              <a:buNone/>
            </a:pPr>
            <a:r>
              <a:rPr lang="hr-HR" sz="2200" dirty="0">
                <a:latin typeface="Times New Roman" pitchFamily="18" charset="0"/>
                <a:cs typeface="Times New Roman" pitchFamily="18" charset="0"/>
              </a:rPr>
              <a:t>troznamenkastog broja .  1828 : 3 = 609 i ostatak 1</a:t>
            </a:r>
          </a:p>
          <a:p>
            <a:pPr>
              <a:buNone/>
            </a:pPr>
            <a:r>
              <a:rPr lang="hr-HR" sz="2200" dirty="0">
                <a:latin typeface="Times New Roman" pitchFamily="18" charset="0"/>
                <a:cs typeface="Times New Roman" pitchFamily="18" charset="0"/>
              </a:rPr>
              <a:t>Zaključujemo da se radi o prvoj znamenci u 610.</a:t>
            </a:r>
          </a:p>
          <a:p>
            <a:pPr>
              <a:buNone/>
            </a:pPr>
            <a:r>
              <a:rPr lang="hr-HR" sz="2200" dirty="0">
                <a:latin typeface="Times New Roman" pitchFamily="18" charset="0"/>
                <a:cs typeface="Times New Roman" pitchFamily="18" charset="0"/>
              </a:rPr>
              <a:t>troznamenkastom broju.</a:t>
            </a:r>
          </a:p>
          <a:p>
            <a:pPr>
              <a:buNone/>
            </a:pPr>
            <a:r>
              <a:rPr lang="hr-HR" sz="2200" dirty="0">
                <a:latin typeface="Times New Roman" pitchFamily="18" charset="0"/>
                <a:cs typeface="Times New Roman" pitchFamily="18" charset="0"/>
              </a:rPr>
              <a:t>Kako se ispred prvog troznamenkastog broja nalazi 99 brojeva, </a:t>
            </a:r>
          </a:p>
          <a:p>
            <a:pPr>
              <a:buNone/>
            </a:pPr>
            <a:r>
              <a:rPr lang="hr-HR" sz="2200" dirty="0">
                <a:latin typeface="Times New Roman" pitchFamily="18" charset="0"/>
                <a:cs typeface="Times New Roman" pitchFamily="18" charset="0"/>
              </a:rPr>
              <a:t>610. troznamenkasti broj  je 99 + 610 = 709.</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12. zadatak</a:t>
            </a:r>
            <a:r>
              <a:rPr lang="hr-HR" sz="2800" dirty="0">
                <a:latin typeface="Times New Roman" pitchFamily="18" charset="0"/>
                <a:cs typeface="Times New Roman" pitchFamily="18" charset="0"/>
              </a:rPr>
              <a:t>: Koja znamenaka se nalazi na 2017. mjestu  u nizu 1234567891011…?</a:t>
            </a:r>
          </a:p>
          <a:p>
            <a:pPr marL="82550" indent="6350">
              <a:spcBef>
                <a:spcPct val="20000"/>
              </a:spcBef>
              <a:buNone/>
            </a:pPr>
            <a:endParaRPr lang="hr-HR" sz="2400" dirty="0">
              <a:latin typeface="Times New Roman" pitchFamily="18" charset="0"/>
              <a:cs typeface="Times New Roman" pitchFamily="18" charset="0"/>
            </a:endParaRPr>
          </a:p>
          <a:p>
            <a:pPr>
              <a:buNone/>
            </a:pPr>
            <a:r>
              <a:rPr lang="hr-HR" sz="2200" dirty="0">
                <a:latin typeface="Times New Roman" pitchFamily="18" charset="0"/>
                <a:cs typeface="Times New Roman" pitchFamily="18" charset="0"/>
              </a:rPr>
              <a:t>Od  2017 znamenaka oduzimamo prvo jednoznamenkaste i </a:t>
            </a:r>
          </a:p>
          <a:p>
            <a:pPr>
              <a:buNone/>
            </a:pPr>
            <a:r>
              <a:rPr lang="hr-HR" sz="2200" dirty="0">
                <a:latin typeface="Times New Roman" pitchFamily="18" charset="0"/>
                <a:cs typeface="Times New Roman" pitchFamily="18" charset="0"/>
              </a:rPr>
              <a:t>dvoznamenkaste: 2017 − 9 − 180 = 1828</a:t>
            </a:r>
          </a:p>
          <a:p>
            <a:pPr>
              <a:buNone/>
            </a:pPr>
            <a:r>
              <a:rPr lang="hr-HR" sz="2200" dirty="0">
                <a:latin typeface="Times New Roman" pitchFamily="18" charset="0"/>
                <a:cs typeface="Times New Roman" pitchFamily="18" charset="0"/>
              </a:rPr>
              <a:t>Tražena znamenka je 1828. znamenka počevši od prvog</a:t>
            </a:r>
          </a:p>
          <a:p>
            <a:pPr>
              <a:buNone/>
            </a:pPr>
            <a:r>
              <a:rPr lang="hr-HR" sz="2200" dirty="0">
                <a:latin typeface="Times New Roman" pitchFamily="18" charset="0"/>
                <a:cs typeface="Times New Roman" pitchFamily="18" charset="0"/>
              </a:rPr>
              <a:t>troznamenkastog broja .  1828 : 3 = 609 i ostatak 1</a:t>
            </a:r>
          </a:p>
          <a:p>
            <a:pPr>
              <a:buNone/>
            </a:pPr>
            <a:r>
              <a:rPr lang="hr-HR" sz="2200" dirty="0">
                <a:latin typeface="Times New Roman" pitchFamily="18" charset="0"/>
                <a:cs typeface="Times New Roman" pitchFamily="18" charset="0"/>
              </a:rPr>
              <a:t>Zaključujemo da se radi o prvoj znamenci u 610.</a:t>
            </a:r>
          </a:p>
          <a:p>
            <a:pPr>
              <a:buNone/>
            </a:pPr>
            <a:r>
              <a:rPr lang="hr-HR" sz="2200" dirty="0">
                <a:latin typeface="Times New Roman" pitchFamily="18" charset="0"/>
                <a:cs typeface="Times New Roman" pitchFamily="18" charset="0"/>
              </a:rPr>
              <a:t>troznamenkastom broju.</a:t>
            </a:r>
          </a:p>
          <a:p>
            <a:pPr>
              <a:buNone/>
            </a:pPr>
            <a:r>
              <a:rPr lang="hr-HR" sz="2200" dirty="0">
                <a:latin typeface="Times New Roman" pitchFamily="18" charset="0"/>
                <a:cs typeface="Times New Roman" pitchFamily="18" charset="0"/>
              </a:rPr>
              <a:t>Kako se ispred prvog troznamenkastog broja nalazi 99 brojeva, </a:t>
            </a:r>
          </a:p>
          <a:p>
            <a:pPr>
              <a:buNone/>
            </a:pPr>
            <a:r>
              <a:rPr lang="hr-HR" sz="2200" dirty="0">
                <a:latin typeface="Times New Roman" pitchFamily="18" charset="0"/>
                <a:cs typeface="Times New Roman" pitchFamily="18" charset="0"/>
              </a:rPr>
              <a:t>610. troznamenkasti broj  je 99 + 610 = 709.</a:t>
            </a:r>
          </a:p>
          <a:p>
            <a:pPr>
              <a:buNone/>
            </a:pPr>
            <a:r>
              <a:rPr lang="hr-HR" sz="2200" dirty="0">
                <a:latin typeface="Times New Roman" pitchFamily="18" charset="0"/>
                <a:cs typeface="Times New Roman" pitchFamily="18" charset="0"/>
              </a:rPr>
              <a:t>Dakle, radi se o znamenci </a:t>
            </a:r>
            <a:r>
              <a:rPr lang="hr-HR" sz="2200" b="1" dirty="0">
                <a:latin typeface="Times New Roman" pitchFamily="18" charset="0"/>
                <a:cs typeface="Times New Roman" pitchFamily="18" charset="0"/>
              </a:rPr>
              <a:t>7</a:t>
            </a:r>
            <a:r>
              <a:rPr lang="hr-HR" sz="2200" dirty="0">
                <a:latin typeface="Times New Roman" pitchFamily="18" charset="0"/>
                <a:cs typeface="Times New Roman" pitchFamily="18" charset="0"/>
              </a:rPr>
              <a:t> iz broja 709.</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13. zadatak</a:t>
            </a:r>
            <a:r>
              <a:rPr lang="hr-HR" sz="2800" dirty="0">
                <a:latin typeface="Times New Roman" pitchFamily="18" charset="0"/>
                <a:cs typeface="Times New Roman" pitchFamily="18" charset="0"/>
              </a:rPr>
              <a:t>: Zamislimo niz parnih brojeva 24681012…  a) Koja je znamenka u tom nizu stota po redu?</a:t>
            </a:r>
          </a:p>
          <a:p>
            <a:pPr marL="82550" indent="6350">
              <a:spcBef>
                <a:spcPct val="20000"/>
              </a:spcBef>
              <a:buNone/>
            </a:pPr>
            <a:r>
              <a:rPr lang="hr-HR" sz="2800" dirty="0">
                <a:latin typeface="Times New Roman" pitchFamily="18" charset="0"/>
                <a:cs typeface="Times New Roman" pitchFamily="18" charset="0"/>
              </a:rPr>
              <a:t>b) Koja  je po redu znamenka 1 iz broja 100?</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a:spLocks noGrp="1"/>
          </p:cNvSpPr>
          <p:nvPr>
            <p:ph idx="1"/>
          </p:nvPr>
        </p:nvSpPr>
        <p:spPr>
          <a:xfrm>
            <a:off x="457200" y="214313"/>
            <a:ext cx="8229600" cy="5911850"/>
          </a:xfrm>
        </p:spPr>
        <p:txBody>
          <a:bodyPr>
            <a:normAutofit fontScale="97500"/>
          </a:bodyPr>
          <a:lstStyle/>
          <a:p>
            <a:r>
              <a:rPr lang="hr-HR" sz="3200" b="1" dirty="0">
                <a:solidFill>
                  <a:srgbClr val="00B0F0"/>
                </a:solidFill>
                <a:latin typeface="Calibri" pitchFamily="34" charset="0"/>
              </a:rPr>
              <a:t>Pravilo zbroja: </a:t>
            </a:r>
            <a:endParaRPr lang="sl-SI" sz="2900" dirty="0">
              <a:latin typeface="Times New Roman" pitchFamily="18" charset="0"/>
              <a:cs typeface="Times New Roman" pitchFamily="18" charset="0"/>
            </a:endParaRPr>
          </a:p>
          <a:p>
            <a:r>
              <a:rPr lang="sl-SI" sz="2900" dirty="0">
                <a:latin typeface="Times New Roman" pitchFamily="18" charset="0"/>
                <a:cs typeface="Times New Roman" pitchFamily="18" charset="0"/>
              </a:rPr>
              <a:t>Primjer 1. Na koliko se načina može između              6 muškarca, 4 žene, 5 dječaka i 3 djevojčice izabrati j</a:t>
            </a:r>
            <a:r>
              <a:rPr lang="hr-HR" sz="2900" dirty="0" err="1">
                <a:latin typeface="Times New Roman" pitchFamily="18" charset="0"/>
                <a:cs typeface="Times New Roman" pitchFamily="18" charset="0"/>
              </a:rPr>
              <a:t>edna</a:t>
            </a:r>
            <a:r>
              <a:rPr lang="hr-HR" sz="2900" dirty="0">
                <a:latin typeface="Times New Roman" pitchFamily="18" charset="0"/>
                <a:cs typeface="Times New Roman" pitchFamily="18" charset="0"/>
              </a:rPr>
              <a:t> osoba?</a:t>
            </a:r>
          </a:p>
          <a:p>
            <a:pPr>
              <a:buNone/>
            </a:pPr>
            <a:endParaRPr lang="hr-HR" dirty="0"/>
          </a:p>
          <a:p>
            <a:pPr>
              <a:buNone/>
            </a:pPr>
            <a:endParaRPr lang="hr-HR" dirty="0"/>
          </a:p>
          <a:p>
            <a:pPr>
              <a:buNone/>
            </a:pPr>
            <a:endParaRPr lang="hr-HR" dirty="0"/>
          </a:p>
          <a:p>
            <a:pPr>
              <a:buNone/>
            </a:pPr>
            <a:endParaRPr lang="hr-HR" dirty="0"/>
          </a:p>
          <a:p>
            <a:pPr>
              <a:buNone/>
            </a:pPr>
            <a:endParaRPr lang="hr-HR" b="1" dirty="0">
              <a:latin typeface="Calibri" pitchFamily="34" charset="0"/>
            </a:endParaRPr>
          </a:p>
          <a:p>
            <a:r>
              <a:rPr lang="hr-HR" sz="2900" dirty="0">
                <a:latin typeface="Times New Roman" pitchFamily="18" charset="0"/>
                <a:cs typeface="Times New Roman" pitchFamily="18" charset="0"/>
              </a:rPr>
              <a:t>Ovaj skup ima  </a:t>
            </a:r>
            <a:r>
              <a:rPr lang="hr-HR" sz="2900" b="1" dirty="0">
                <a:latin typeface="Times New Roman" pitchFamily="18" charset="0"/>
                <a:cs typeface="Times New Roman" pitchFamily="18" charset="0"/>
              </a:rPr>
              <a:t>6 + 4 + 5 + 3 = 18  </a:t>
            </a:r>
            <a:r>
              <a:rPr lang="hr-HR" sz="2900" dirty="0">
                <a:latin typeface="Times New Roman" pitchFamily="18" charset="0"/>
                <a:cs typeface="Times New Roman" pitchFamily="18" charset="0"/>
              </a:rPr>
              <a:t>osoba pa izbor možemo učiniti na 18 načina.</a:t>
            </a:r>
          </a:p>
          <a:p>
            <a:pPr>
              <a:buNone/>
            </a:pPr>
            <a:endParaRPr lang="hr-HR" dirty="0"/>
          </a:p>
        </p:txBody>
      </p:sp>
      <p:sp>
        <p:nvSpPr>
          <p:cNvPr id="16" name="Rezervirano mjesto podnožja 15"/>
          <p:cNvSpPr>
            <a:spLocks noGrp="1"/>
          </p:cNvSpPr>
          <p:nvPr>
            <p:ph type="ftr" sz="quarter" idx="11"/>
          </p:nvPr>
        </p:nvSpPr>
        <p:spPr/>
        <p:txBody>
          <a:bodyPr/>
          <a:lstStyle/>
          <a:p>
            <a:r>
              <a:rPr lang="pl-PL"/>
              <a:t>PREBROJAVANJE U SKUPU N</a:t>
            </a:r>
            <a:endParaRPr lang="hr-HR"/>
          </a:p>
        </p:txBody>
      </p:sp>
      <p:grpSp>
        <p:nvGrpSpPr>
          <p:cNvPr id="2" name="Group 3"/>
          <p:cNvGrpSpPr>
            <a:grpSpLocks/>
          </p:cNvGrpSpPr>
          <p:nvPr/>
        </p:nvGrpSpPr>
        <p:grpSpPr bwMode="auto">
          <a:xfrm>
            <a:off x="3490913" y="2060575"/>
            <a:ext cx="2268537" cy="1584325"/>
            <a:chOff x="1881" y="2506"/>
            <a:chExt cx="2178" cy="1149"/>
          </a:xfrm>
        </p:grpSpPr>
        <p:sp>
          <p:nvSpPr>
            <p:cNvPr id="6" name="Oval 4"/>
            <p:cNvSpPr>
              <a:spLocks noChangeArrowheads="1"/>
            </p:cNvSpPr>
            <p:nvPr/>
          </p:nvSpPr>
          <p:spPr bwMode="auto">
            <a:xfrm flipV="1">
              <a:off x="1882" y="2523"/>
              <a:ext cx="2177" cy="1113"/>
            </a:xfrm>
            <a:prstGeom prst="ellipse">
              <a:avLst/>
            </a:prstGeom>
            <a:solidFill>
              <a:srgbClr val="FFFFFF"/>
            </a:solidFill>
            <a:ln w="57150">
              <a:solidFill>
                <a:schemeClr val="accent1"/>
              </a:solidFill>
              <a:round/>
              <a:headEnd/>
              <a:tailEnd/>
            </a:ln>
          </p:spPr>
          <p:txBody>
            <a:bodyPr rot="10800000"/>
            <a:lstStyle/>
            <a:p>
              <a:endParaRPr lang="en-US"/>
            </a:p>
          </p:txBody>
        </p:sp>
        <p:cxnSp>
          <p:nvCxnSpPr>
            <p:cNvPr id="7" name="AutoShape 5"/>
            <p:cNvCxnSpPr>
              <a:cxnSpLocks noChangeShapeType="1"/>
              <a:stCxn id="6" idx="4"/>
              <a:endCxn id="6" idx="0"/>
            </p:cNvCxnSpPr>
            <p:nvPr/>
          </p:nvCxnSpPr>
          <p:spPr bwMode="auto">
            <a:xfrm>
              <a:off x="2970" y="2506"/>
              <a:ext cx="0" cy="1149"/>
            </a:xfrm>
            <a:prstGeom prst="straightConnector1">
              <a:avLst/>
            </a:prstGeom>
            <a:noFill/>
            <a:ln w="38100">
              <a:solidFill>
                <a:schemeClr val="accent1"/>
              </a:solidFill>
              <a:round/>
              <a:headEnd/>
              <a:tailEnd/>
            </a:ln>
          </p:spPr>
        </p:cxnSp>
        <p:cxnSp>
          <p:nvCxnSpPr>
            <p:cNvPr id="8" name="AutoShape 6"/>
            <p:cNvCxnSpPr>
              <a:cxnSpLocks noChangeShapeType="1"/>
            </p:cNvCxnSpPr>
            <p:nvPr/>
          </p:nvCxnSpPr>
          <p:spPr bwMode="auto">
            <a:xfrm>
              <a:off x="3515" y="2611"/>
              <a:ext cx="0" cy="919"/>
            </a:xfrm>
            <a:prstGeom prst="straightConnector1">
              <a:avLst/>
            </a:prstGeom>
            <a:noFill/>
            <a:ln w="38100">
              <a:solidFill>
                <a:schemeClr val="accent1"/>
              </a:solidFill>
              <a:round/>
              <a:headEnd/>
              <a:tailEnd/>
            </a:ln>
          </p:spPr>
        </p:cxnSp>
        <p:cxnSp>
          <p:nvCxnSpPr>
            <p:cNvPr id="9" name="AutoShape 7"/>
            <p:cNvCxnSpPr>
              <a:cxnSpLocks noChangeShapeType="1"/>
            </p:cNvCxnSpPr>
            <p:nvPr/>
          </p:nvCxnSpPr>
          <p:spPr bwMode="auto">
            <a:xfrm flipH="1">
              <a:off x="2377" y="2611"/>
              <a:ext cx="4" cy="919"/>
            </a:xfrm>
            <a:prstGeom prst="straightConnector1">
              <a:avLst/>
            </a:prstGeom>
            <a:noFill/>
            <a:ln w="38100">
              <a:solidFill>
                <a:schemeClr val="accent1"/>
              </a:solidFill>
              <a:round/>
              <a:headEnd/>
              <a:tailEnd/>
            </a:ln>
          </p:spPr>
        </p:cxnSp>
        <p:sp>
          <p:nvSpPr>
            <p:cNvPr id="10" name="Text Box 8"/>
            <p:cNvSpPr txBox="1">
              <a:spLocks noChangeArrowheads="1"/>
            </p:cNvSpPr>
            <p:nvPr/>
          </p:nvSpPr>
          <p:spPr bwMode="auto">
            <a:xfrm>
              <a:off x="2988" y="2838"/>
              <a:ext cx="362" cy="465"/>
            </a:xfrm>
            <a:prstGeom prst="rect">
              <a:avLst/>
            </a:prstGeom>
            <a:noFill/>
            <a:ln w="9525">
              <a:noFill/>
              <a:miter lim="800000"/>
              <a:headEnd/>
              <a:tailEnd/>
            </a:ln>
          </p:spPr>
          <p:txBody>
            <a:bodyPr>
              <a:spAutoFit/>
            </a:bodyPr>
            <a:lstStyle/>
            <a:p>
              <a:pPr>
                <a:spcBef>
                  <a:spcPct val="50000"/>
                </a:spcBef>
              </a:pPr>
              <a:r>
                <a:rPr lang="hr-HR" sz="3600" b="1" dirty="0">
                  <a:latin typeface="Bookman Old Style" pitchFamily="18" charset="0"/>
                </a:rPr>
                <a:t>5</a:t>
              </a:r>
            </a:p>
          </p:txBody>
        </p:sp>
        <p:sp>
          <p:nvSpPr>
            <p:cNvPr id="11" name="Text Box 9"/>
            <p:cNvSpPr txBox="1">
              <a:spLocks noChangeArrowheads="1"/>
            </p:cNvSpPr>
            <p:nvPr/>
          </p:nvSpPr>
          <p:spPr bwMode="auto">
            <a:xfrm>
              <a:off x="2435" y="2840"/>
              <a:ext cx="362" cy="465"/>
            </a:xfrm>
            <a:prstGeom prst="rect">
              <a:avLst/>
            </a:prstGeom>
            <a:noFill/>
            <a:ln w="9525">
              <a:noFill/>
              <a:miter lim="800000"/>
              <a:headEnd/>
              <a:tailEnd/>
            </a:ln>
          </p:spPr>
          <p:txBody>
            <a:bodyPr>
              <a:spAutoFit/>
            </a:bodyPr>
            <a:lstStyle/>
            <a:p>
              <a:pPr>
                <a:spcBef>
                  <a:spcPct val="50000"/>
                </a:spcBef>
              </a:pPr>
              <a:r>
                <a:rPr lang="hr-HR" sz="3600" b="1" dirty="0">
                  <a:solidFill>
                    <a:srgbClr val="000000"/>
                  </a:solidFill>
                  <a:latin typeface="Bookman Old Style" pitchFamily="18" charset="0"/>
                </a:rPr>
                <a:t>4</a:t>
              </a:r>
            </a:p>
          </p:txBody>
        </p:sp>
        <p:sp>
          <p:nvSpPr>
            <p:cNvPr id="12" name="Text Box 10"/>
            <p:cNvSpPr txBox="1">
              <a:spLocks noChangeArrowheads="1"/>
            </p:cNvSpPr>
            <p:nvPr/>
          </p:nvSpPr>
          <p:spPr bwMode="auto">
            <a:xfrm>
              <a:off x="1881" y="2840"/>
              <a:ext cx="362" cy="469"/>
            </a:xfrm>
            <a:prstGeom prst="rect">
              <a:avLst/>
            </a:prstGeom>
            <a:noFill/>
            <a:ln w="9525">
              <a:noFill/>
              <a:miter lim="800000"/>
              <a:headEnd/>
              <a:tailEnd/>
            </a:ln>
          </p:spPr>
          <p:txBody>
            <a:bodyPr>
              <a:spAutoFit/>
            </a:bodyPr>
            <a:lstStyle/>
            <a:p>
              <a:pPr>
                <a:spcBef>
                  <a:spcPct val="50000"/>
                </a:spcBef>
              </a:pPr>
              <a:r>
                <a:rPr lang="hr-HR" sz="3600" b="1" dirty="0">
                  <a:latin typeface="Bookman Old Style" pitchFamily="18" charset="0"/>
                </a:rPr>
                <a:t>6</a:t>
              </a:r>
            </a:p>
          </p:txBody>
        </p:sp>
        <p:sp>
          <p:nvSpPr>
            <p:cNvPr id="13" name="Text Box 11"/>
            <p:cNvSpPr txBox="1">
              <a:spLocks noChangeArrowheads="1"/>
            </p:cNvSpPr>
            <p:nvPr/>
          </p:nvSpPr>
          <p:spPr bwMode="auto">
            <a:xfrm>
              <a:off x="3541" y="2840"/>
              <a:ext cx="362" cy="469"/>
            </a:xfrm>
            <a:prstGeom prst="rect">
              <a:avLst/>
            </a:prstGeom>
            <a:noFill/>
            <a:ln w="9525">
              <a:noFill/>
              <a:miter lim="800000"/>
              <a:headEnd/>
              <a:tailEnd/>
            </a:ln>
          </p:spPr>
          <p:txBody>
            <a:bodyPr>
              <a:spAutoFit/>
            </a:bodyPr>
            <a:lstStyle/>
            <a:p>
              <a:pPr>
                <a:spcBef>
                  <a:spcPct val="50000"/>
                </a:spcBef>
              </a:pPr>
              <a:r>
                <a:rPr lang="hr-HR" sz="3600" b="1" dirty="0">
                  <a:latin typeface="Bookman Old Style" pitchFamily="18" charset="0"/>
                </a:rPr>
                <a:t>3</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13. zadatak</a:t>
            </a:r>
            <a:r>
              <a:rPr lang="hr-HR" sz="2800" dirty="0">
                <a:latin typeface="Times New Roman" pitchFamily="18" charset="0"/>
                <a:cs typeface="Times New Roman" pitchFamily="18" charset="0"/>
              </a:rPr>
              <a:t>: Zamislimo niz parnih brojeva 24681012…  a) Koja je znamenka u tom nizu stota po redu?</a:t>
            </a:r>
          </a:p>
          <a:p>
            <a:pPr>
              <a:buNone/>
            </a:pPr>
            <a:endParaRPr lang="hr-HR" sz="2400" dirty="0">
              <a:latin typeface="Times New Roman" pitchFamily="18" charset="0"/>
              <a:cs typeface="Times New Roman" pitchFamily="18" charset="0"/>
            </a:endParaRPr>
          </a:p>
          <a:p>
            <a:pPr>
              <a:buNone/>
            </a:pPr>
            <a:r>
              <a:rPr lang="hr-HR" sz="2400" dirty="0">
                <a:latin typeface="Times New Roman" pitchFamily="18" charset="0"/>
                <a:cs typeface="Times New Roman" pitchFamily="18" charset="0"/>
              </a:rPr>
              <a:t>Jednoznamenkastih  parnih brojeva ima 4  -  </a:t>
            </a:r>
            <a:r>
              <a:rPr lang="hr-HR" sz="2400" dirty="0" err="1">
                <a:latin typeface="Times New Roman" pitchFamily="18" charset="0"/>
                <a:cs typeface="Times New Roman" pitchFamily="18" charset="0"/>
              </a:rPr>
              <a:t>4</a:t>
            </a:r>
            <a:r>
              <a:rPr lang="hr-HR" sz="2400" dirty="0">
                <a:latin typeface="Times New Roman" pitchFamily="18" charset="0"/>
                <a:cs typeface="Times New Roman" pitchFamily="18" charset="0"/>
              </a:rPr>
              <a:t> znamenke,</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13. zadatak</a:t>
            </a:r>
            <a:r>
              <a:rPr lang="hr-HR" sz="2800" dirty="0">
                <a:latin typeface="Times New Roman" pitchFamily="18" charset="0"/>
                <a:cs typeface="Times New Roman" pitchFamily="18" charset="0"/>
              </a:rPr>
              <a:t>: Zamislimo niz parnih brojeva 24681012…  a) Koja je znamenka u tom nizu stota po redu?</a:t>
            </a:r>
          </a:p>
          <a:p>
            <a:pPr>
              <a:buNone/>
            </a:pPr>
            <a:endParaRPr lang="hr-HR" sz="2400" dirty="0">
              <a:latin typeface="Times New Roman" pitchFamily="18" charset="0"/>
              <a:cs typeface="Times New Roman" pitchFamily="18" charset="0"/>
            </a:endParaRPr>
          </a:p>
          <a:p>
            <a:pPr>
              <a:buNone/>
            </a:pPr>
            <a:r>
              <a:rPr lang="hr-HR" sz="2400" dirty="0">
                <a:latin typeface="Times New Roman" pitchFamily="18" charset="0"/>
                <a:cs typeface="Times New Roman" pitchFamily="18" charset="0"/>
              </a:rPr>
              <a:t>Jednoznamenkastih  parnih brojeva ima 4  -  </a:t>
            </a:r>
            <a:r>
              <a:rPr lang="hr-HR" sz="2400" dirty="0" err="1">
                <a:latin typeface="Times New Roman" pitchFamily="18" charset="0"/>
                <a:cs typeface="Times New Roman" pitchFamily="18" charset="0"/>
              </a:rPr>
              <a:t>4</a:t>
            </a:r>
            <a:r>
              <a:rPr lang="hr-HR" sz="2400" dirty="0">
                <a:latin typeface="Times New Roman" pitchFamily="18" charset="0"/>
                <a:cs typeface="Times New Roman" pitchFamily="18" charset="0"/>
              </a:rPr>
              <a:t> znamenke,</a:t>
            </a:r>
          </a:p>
          <a:p>
            <a:pPr>
              <a:buNone/>
            </a:pPr>
            <a:r>
              <a:rPr lang="hr-HR" sz="2400" dirty="0">
                <a:latin typeface="Times New Roman" pitchFamily="18" charset="0"/>
                <a:cs typeface="Times New Roman" pitchFamily="18" charset="0"/>
              </a:rPr>
              <a:t>dvoznamenkastih 90 : 2 = 45  -  90 znamenki</a:t>
            </a:r>
          </a:p>
          <a:p>
            <a:pPr>
              <a:buNone/>
            </a:pPr>
            <a:r>
              <a:rPr lang="hr-HR" sz="2400" dirty="0">
                <a:latin typeface="Times New Roman" pitchFamily="18" charset="0"/>
                <a:cs typeface="Times New Roman" pitchFamily="18" charset="0"/>
              </a:rPr>
              <a:t>troznamenkastih 900 : 2 = 450  - 1350 znamenki  </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13. zadatak</a:t>
            </a:r>
            <a:r>
              <a:rPr lang="hr-HR" sz="2800" dirty="0">
                <a:latin typeface="Times New Roman" pitchFamily="18" charset="0"/>
                <a:cs typeface="Times New Roman" pitchFamily="18" charset="0"/>
              </a:rPr>
              <a:t>: Zamislimo niz parnih brojeva 24681012…  a) Koja je znamenka u tom nizu stota po redu?</a:t>
            </a:r>
          </a:p>
          <a:p>
            <a:pPr>
              <a:buNone/>
            </a:pPr>
            <a:endParaRPr lang="hr-HR" sz="2400" dirty="0">
              <a:latin typeface="Times New Roman" pitchFamily="18" charset="0"/>
              <a:cs typeface="Times New Roman" pitchFamily="18" charset="0"/>
            </a:endParaRPr>
          </a:p>
          <a:p>
            <a:pPr>
              <a:buNone/>
            </a:pPr>
            <a:r>
              <a:rPr lang="hr-HR" sz="2400" dirty="0">
                <a:latin typeface="Times New Roman" pitchFamily="18" charset="0"/>
                <a:cs typeface="Times New Roman" pitchFamily="18" charset="0"/>
              </a:rPr>
              <a:t>Jednoznamenkastih  parnih brojeva ima 4  -  </a:t>
            </a:r>
            <a:r>
              <a:rPr lang="hr-HR" sz="2400" dirty="0" err="1">
                <a:latin typeface="Times New Roman" pitchFamily="18" charset="0"/>
                <a:cs typeface="Times New Roman" pitchFamily="18" charset="0"/>
              </a:rPr>
              <a:t>4</a:t>
            </a:r>
            <a:r>
              <a:rPr lang="hr-HR" sz="2400" dirty="0">
                <a:latin typeface="Times New Roman" pitchFamily="18" charset="0"/>
                <a:cs typeface="Times New Roman" pitchFamily="18" charset="0"/>
              </a:rPr>
              <a:t> znamenke,</a:t>
            </a:r>
          </a:p>
          <a:p>
            <a:pPr>
              <a:buNone/>
            </a:pPr>
            <a:r>
              <a:rPr lang="hr-HR" sz="2400" dirty="0">
                <a:latin typeface="Times New Roman" pitchFamily="18" charset="0"/>
                <a:cs typeface="Times New Roman" pitchFamily="18" charset="0"/>
              </a:rPr>
              <a:t>dvoznamenkastih 90 : 2 = 45  -  90 znamenki</a:t>
            </a:r>
          </a:p>
          <a:p>
            <a:pPr>
              <a:buNone/>
            </a:pPr>
            <a:r>
              <a:rPr lang="hr-HR" sz="2400" dirty="0">
                <a:latin typeface="Times New Roman" pitchFamily="18" charset="0"/>
                <a:cs typeface="Times New Roman" pitchFamily="18" charset="0"/>
              </a:rPr>
              <a:t>troznamenkastih 900 : 2 = 450  - 1350 znamenki  </a:t>
            </a:r>
          </a:p>
          <a:p>
            <a:pPr>
              <a:buNone/>
            </a:pPr>
            <a:r>
              <a:rPr lang="hr-HR" sz="2400" dirty="0">
                <a:latin typeface="Times New Roman" pitchFamily="18" charset="0"/>
                <a:cs typeface="Times New Roman" pitchFamily="18" charset="0"/>
              </a:rPr>
              <a:t>Zaključujemo da radi o troznamenkastom parnom broju.</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13. zadatak</a:t>
            </a:r>
            <a:r>
              <a:rPr lang="hr-HR" sz="2800" dirty="0">
                <a:latin typeface="Times New Roman" pitchFamily="18" charset="0"/>
                <a:cs typeface="Times New Roman" pitchFamily="18" charset="0"/>
              </a:rPr>
              <a:t>: Zamislimo niz parnih brojeva 24681012…  a) Koja je znamenka u tom nizu stota po redu?</a:t>
            </a:r>
          </a:p>
          <a:p>
            <a:pPr>
              <a:buNone/>
            </a:pPr>
            <a:endParaRPr lang="hr-HR" sz="2400" dirty="0">
              <a:latin typeface="Times New Roman" pitchFamily="18" charset="0"/>
              <a:cs typeface="Times New Roman" pitchFamily="18" charset="0"/>
            </a:endParaRPr>
          </a:p>
          <a:p>
            <a:pPr>
              <a:buNone/>
            </a:pPr>
            <a:r>
              <a:rPr lang="hr-HR" sz="2400" dirty="0">
                <a:latin typeface="Times New Roman" pitchFamily="18" charset="0"/>
                <a:cs typeface="Times New Roman" pitchFamily="18" charset="0"/>
              </a:rPr>
              <a:t>Jednoznamenkastih  parnih brojeva ima 4  -  </a:t>
            </a:r>
            <a:r>
              <a:rPr lang="hr-HR" sz="2400" dirty="0" err="1">
                <a:latin typeface="Times New Roman" pitchFamily="18" charset="0"/>
                <a:cs typeface="Times New Roman" pitchFamily="18" charset="0"/>
              </a:rPr>
              <a:t>4</a:t>
            </a:r>
            <a:r>
              <a:rPr lang="hr-HR" sz="2400" dirty="0">
                <a:latin typeface="Times New Roman" pitchFamily="18" charset="0"/>
                <a:cs typeface="Times New Roman" pitchFamily="18" charset="0"/>
              </a:rPr>
              <a:t> znamenke,</a:t>
            </a:r>
          </a:p>
          <a:p>
            <a:pPr>
              <a:buNone/>
            </a:pPr>
            <a:r>
              <a:rPr lang="hr-HR" sz="2400" dirty="0">
                <a:latin typeface="Times New Roman" pitchFamily="18" charset="0"/>
                <a:cs typeface="Times New Roman" pitchFamily="18" charset="0"/>
              </a:rPr>
              <a:t>dvoznamenkastih 90 : 2 = 45  -  90 znamenki</a:t>
            </a:r>
          </a:p>
          <a:p>
            <a:pPr>
              <a:buNone/>
            </a:pPr>
            <a:r>
              <a:rPr lang="hr-HR" sz="2400" dirty="0">
                <a:latin typeface="Times New Roman" pitchFamily="18" charset="0"/>
                <a:cs typeface="Times New Roman" pitchFamily="18" charset="0"/>
              </a:rPr>
              <a:t>troznamenkastih 900 : 2 = 450  - 1350 znamenki  </a:t>
            </a:r>
          </a:p>
          <a:p>
            <a:pPr>
              <a:buNone/>
            </a:pPr>
            <a:r>
              <a:rPr lang="hr-HR" sz="2400" dirty="0">
                <a:latin typeface="Times New Roman" pitchFamily="18" charset="0"/>
                <a:cs typeface="Times New Roman" pitchFamily="18" charset="0"/>
              </a:rPr>
              <a:t>Zaključujemo da radi o troznamenkastom parnom broju.</a:t>
            </a:r>
          </a:p>
          <a:p>
            <a:pPr>
              <a:buNone/>
            </a:pPr>
            <a:r>
              <a:rPr lang="hr-HR" sz="2400" dirty="0">
                <a:latin typeface="Times New Roman" pitchFamily="18" charset="0"/>
                <a:cs typeface="Times New Roman" pitchFamily="18" charset="0"/>
              </a:rPr>
              <a:t>100 − 90 – 4 = 6</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13. zadatak</a:t>
            </a:r>
            <a:r>
              <a:rPr lang="hr-HR" sz="2800" dirty="0">
                <a:latin typeface="Times New Roman" pitchFamily="18" charset="0"/>
                <a:cs typeface="Times New Roman" pitchFamily="18" charset="0"/>
              </a:rPr>
              <a:t>: Zamislimo niz parnih brojeva 24681012…  a) Koja je znamenka u tom nizu stota po redu?</a:t>
            </a:r>
          </a:p>
          <a:p>
            <a:pPr>
              <a:buNone/>
            </a:pPr>
            <a:endParaRPr lang="hr-HR" sz="2400" dirty="0">
              <a:latin typeface="Times New Roman" pitchFamily="18" charset="0"/>
              <a:cs typeface="Times New Roman" pitchFamily="18" charset="0"/>
            </a:endParaRPr>
          </a:p>
          <a:p>
            <a:pPr>
              <a:buNone/>
            </a:pPr>
            <a:r>
              <a:rPr lang="hr-HR" sz="2400" dirty="0">
                <a:latin typeface="Times New Roman" pitchFamily="18" charset="0"/>
                <a:cs typeface="Times New Roman" pitchFamily="18" charset="0"/>
              </a:rPr>
              <a:t>Jednoznamenkastih  parnih brojeva ima 4  -  </a:t>
            </a:r>
            <a:r>
              <a:rPr lang="hr-HR" sz="2400" dirty="0" err="1">
                <a:latin typeface="Times New Roman" pitchFamily="18" charset="0"/>
                <a:cs typeface="Times New Roman" pitchFamily="18" charset="0"/>
              </a:rPr>
              <a:t>4</a:t>
            </a:r>
            <a:r>
              <a:rPr lang="hr-HR" sz="2400" dirty="0">
                <a:latin typeface="Times New Roman" pitchFamily="18" charset="0"/>
                <a:cs typeface="Times New Roman" pitchFamily="18" charset="0"/>
              </a:rPr>
              <a:t> znamenke,</a:t>
            </a:r>
          </a:p>
          <a:p>
            <a:pPr>
              <a:buNone/>
            </a:pPr>
            <a:r>
              <a:rPr lang="hr-HR" sz="2400" dirty="0">
                <a:latin typeface="Times New Roman" pitchFamily="18" charset="0"/>
                <a:cs typeface="Times New Roman" pitchFamily="18" charset="0"/>
              </a:rPr>
              <a:t>dvoznamenkastih 90 : 2 = 45  -  90 znamenki</a:t>
            </a:r>
          </a:p>
          <a:p>
            <a:pPr>
              <a:buNone/>
            </a:pPr>
            <a:r>
              <a:rPr lang="hr-HR" sz="2400" dirty="0">
                <a:latin typeface="Times New Roman" pitchFamily="18" charset="0"/>
                <a:cs typeface="Times New Roman" pitchFamily="18" charset="0"/>
              </a:rPr>
              <a:t>troznamenkastih 900 : 2 = 450  - 1350 znamenki  </a:t>
            </a:r>
          </a:p>
          <a:p>
            <a:pPr>
              <a:buNone/>
            </a:pPr>
            <a:r>
              <a:rPr lang="hr-HR" sz="2400" dirty="0">
                <a:latin typeface="Times New Roman" pitchFamily="18" charset="0"/>
                <a:cs typeface="Times New Roman" pitchFamily="18" charset="0"/>
              </a:rPr>
              <a:t>Zaključujemo da radi o troznamenkastom parnom broju.</a:t>
            </a:r>
          </a:p>
          <a:p>
            <a:pPr>
              <a:buNone/>
            </a:pPr>
            <a:r>
              <a:rPr lang="hr-HR" sz="2400" dirty="0">
                <a:latin typeface="Times New Roman" pitchFamily="18" charset="0"/>
                <a:cs typeface="Times New Roman" pitchFamily="18" charset="0"/>
              </a:rPr>
              <a:t>100 − 90 – 4 = 6</a:t>
            </a:r>
          </a:p>
          <a:p>
            <a:pPr>
              <a:buNone/>
            </a:pPr>
            <a:r>
              <a:rPr lang="hr-HR" sz="2400" dirty="0">
                <a:latin typeface="Times New Roman" pitchFamily="18" charset="0"/>
                <a:cs typeface="Times New Roman" pitchFamily="18" charset="0"/>
              </a:rPr>
              <a:t>To je šesta znamenka u troznamenkastim parnim brojevima</a:t>
            </a: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13. zadatak</a:t>
            </a:r>
            <a:r>
              <a:rPr lang="hr-HR" sz="2800" dirty="0">
                <a:latin typeface="Times New Roman" pitchFamily="18" charset="0"/>
                <a:cs typeface="Times New Roman" pitchFamily="18" charset="0"/>
              </a:rPr>
              <a:t>: Zamislimo niz parnih brojeva 24681012…  a) Koja je znamenka u tom nizu stota po redu?</a:t>
            </a:r>
          </a:p>
          <a:p>
            <a:pPr>
              <a:buNone/>
            </a:pPr>
            <a:endParaRPr lang="hr-HR" sz="2400" dirty="0">
              <a:latin typeface="Times New Roman" pitchFamily="18" charset="0"/>
              <a:cs typeface="Times New Roman" pitchFamily="18" charset="0"/>
            </a:endParaRPr>
          </a:p>
          <a:p>
            <a:pPr>
              <a:buNone/>
            </a:pPr>
            <a:r>
              <a:rPr lang="hr-HR" sz="2400" dirty="0">
                <a:latin typeface="Times New Roman" pitchFamily="18" charset="0"/>
                <a:cs typeface="Times New Roman" pitchFamily="18" charset="0"/>
              </a:rPr>
              <a:t>Jednoznamenkastih  parnih brojeva ima 4  -  </a:t>
            </a:r>
            <a:r>
              <a:rPr lang="hr-HR" sz="2400" dirty="0" err="1">
                <a:latin typeface="Times New Roman" pitchFamily="18" charset="0"/>
                <a:cs typeface="Times New Roman" pitchFamily="18" charset="0"/>
              </a:rPr>
              <a:t>4</a:t>
            </a:r>
            <a:r>
              <a:rPr lang="hr-HR" sz="2400" dirty="0">
                <a:latin typeface="Times New Roman" pitchFamily="18" charset="0"/>
                <a:cs typeface="Times New Roman" pitchFamily="18" charset="0"/>
              </a:rPr>
              <a:t> znamenke,</a:t>
            </a:r>
          </a:p>
          <a:p>
            <a:pPr>
              <a:buNone/>
            </a:pPr>
            <a:r>
              <a:rPr lang="hr-HR" sz="2400" dirty="0">
                <a:latin typeface="Times New Roman" pitchFamily="18" charset="0"/>
                <a:cs typeface="Times New Roman" pitchFamily="18" charset="0"/>
              </a:rPr>
              <a:t>dvoznamenkastih 90 : 2 = 45  -  90 znamenki</a:t>
            </a:r>
          </a:p>
          <a:p>
            <a:pPr>
              <a:buNone/>
            </a:pPr>
            <a:r>
              <a:rPr lang="hr-HR" sz="2400" dirty="0">
                <a:latin typeface="Times New Roman" pitchFamily="18" charset="0"/>
                <a:cs typeface="Times New Roman" pitchFamily="18" charset="0"/>
              </a:rPr>
              <a:t>troznamenkastih 900 : 2 = 450  - 1350 znamenki  </a:t>
            </a:r>
          </a:p>
          <a:p>
            <a:pPr>
              <a:buNone/>
            </a:pPr>
            <a:r>
              <a:rPr lang="hr-HR" sz="2400" dirty="0">
                <a:latin typeface="Times New Roman" pitchFamily="18" charset="0"/>
                <a:cs typeface="Times New Roman" pitchFamily="18" charset="0"/>
              </a:rPr>
              <a:t>Zaključujemo da radi o troznamenkastom parnom broju.</a:t>
            </a:r>
          </a:p>
          <a:p>
            <a:pPr>
              <a:buNone/>
            </a:pPr>
            <a:r>
              <a:rPr lang="hr-HR" sz="2400" dirty="0">
                <a:latin typeface="Times New Roman" pitchFamily="18" charset="0"/>
                <a:cs typeface="Times New Roman" pitchFamily="18" charset="0"/>
              </a:rPr>
              <a:t>100 − 90 – 4 = 6</a:t>
            </a:r>
          </a:p>
          <a:p>
            <a:pPr>
              <a:buNone/>
            </a:pPr>
            <a:r>
              <a:rPr lang="hr-HR" sz="2400" dirty="0">
                <a:latin typeface="Times New Roman" pitchFamily="18" charset="0"/>
                <a:cs typeface="Times New Roman" pitchFamily="18" charset="0"/>
              </a:rPr>
              <a:t>To je šesta znamenka u troznamenkastim parnim brojevima, </a:t>
            </a:r>
          </a:p>
          <a:p>
            <a:pPr>
              <a:buNone/>
            </a:pPr>
            <a:r>
              <a:rPr lang="hr-HR" sz="2400" dirty="0">
                <a:latin typeface="Times New Roman" pitchFamily="18" charset="0"/>
                <a:cs typeface="Times New Roman" pitchFamily="18" charset="0"/>
              </a:rPr>
              <a:t>što znači da se radi o znamenci </a:t>
            </a:r>
            <a:r>
              <a:rPr lang="hr-HR" sz="2400" b="1" dirty="0">
                <a:latin typeface="Times New Roman" pitchFamily="18" charset="0"/>
                <a:cs typeface="Times New Roman" pitchFamily="18" charset="0"/>
              </a:rPr>
              <a:t>2</a:t>
            </a:r>
            <a:r>
              <a:rPr lang="hr-HR" sz="2400" dirty="0">
                <a:latin typeface="Times New Roman" pitchFamily="18" charset="0"/>
                <a:cs typeface="Times New Roman" pitchFamily="18" charset="0"/>
              </a:rPr>
              <a:t> broja 102.</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13. zadatak</a:t>
            </a:r>
            <a:r>
              <a:rPr lang="hr-HR" sz="2800" dirty="0">
                <a:latin typeface="Times New Roman" pitchFamily="18" charset="0"/>
                <a:cs typeface="Times New Roman" pitchFamily="18" charset="0"/>
              </a:rPr>
              <a:t>: Zamislimo niz parnih brojeva 24681012…  </a:t>
            </a:r>
          </a:p>
          <a:p>
            <a:pPr marL="82550" indent="6350">
              <a:spcBef>
                <a:spcPct val="20000"/>
              </a:spcBef>
              <a:buNone/>
            </a:pPr>
            <a:r>
              <a:rPr lang="hr-HR" sz="2800" dirty="0">
                <a:latin typeface="Times New Roman" pitchFamily="18" charset="0"/>
                <a:cs typeface="Times New Roman" pitchFamily="18" charset="0"/>
              </a:rPr>
              <a:t>b) Koja je po redu znamenka 1 iz broja 100?</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13. zadatak</a:t>
            </a:r>
            <a:r>
              <a:rPr lang="hr-HR" sz="2800" dirty="0">
                <a:latin typeface="Times New Roman" pitchFamily="18" charset="0"/>
                <a:cs typeface="Times New Roman" pitchFamily="18" charset="0"/>
              </a:rPr>
              <a:t>: Zamislimo niz parnih brojeva 24681012…  </a:t>
            </a:r>
          </a:p>
          <a:p>
            <a:pPr marL="82550" indent="6350">
              <a:spcBef>
                <a:spcPct val="20000"/>
              </a:spcBef>
              <a:buNone/>
            </a:pPr>
            <a:r>
              <a:rPr lang="hr-HR" sz="2800" dirty="0">
                <a:latin typeface="Times New Roman" pitchFamily="18" charset="0"/>
                <a:cs typeface="Times New Roman" pitchFamily="18" charset="0"/>
              </a:rPr>
              <a:t>b) Koja je po redu znamenka 1 iz broja 100?</a:t>
            </a:r>
          </a:p>
          <a:p>
            <a:pPr marL="82550" indent="6350">
              <a:spcBef>
                <a:spcPct val="20000"/>
              </a:spcBef>
              <a:buNone/>
            </a:pPr>
            <a:endParaRPr lang="hr-HR" sz="2400" dirty="0">
              <a:latin typeface="Times New Roman" pitchFamily="18" charset="0"/>
              <a:cs typeface="Times New Roman" pitchFamily="18" charset="0"/>
            </a:endParaRPr>
          </a:p>
          <a:p>
            <a:pPr marL="82550" indent="6350">
              <a:spcBef>
                <a:spcPct val="20000"/>
              </a:spcBef>
              <a:buNone/>
            </a:pPr>
            <a:r>
              <a:rPr lang="hr-HR" sz="2400" dirty="0">
                <a:latin typeface="Times New Roman" pitchFamily="18" charset="0"/>
                <a:cs typeface="Times New Roman" pitchFamily="18" charset="0"/>
              </a:rPr>
              <a:t>Znamenka  1 iz broja 100 je 95. po redu jer je 4 + 90 +1 = 95. </a:t>
            </a: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14. zadatak</a:t>
            </a:r>
            <a:r>
              <a:rPr lang="hr-HR" sz="2800" dirty="0">
                <a:latin typeface="Times New Roman" pitchFamily="18" charset="0"/>
                <a:cs typeface="Times New Roman" pitchFamily="18" charset="0"/>
              </a:rPr>
              <a:t>: Zbroji sve prirodne brojeve od 1 do 99.</a:t>
            </a: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14. zadatak</a:t>
            </a:r>
            <a:r>
              <a:rPr lang="hr-HR" sz="2800" dirty="0">
                <a:latin typeface="Times New Roman" pitchFamily="18" charset="0"/>
                <a:cs typeface="Times New Roman" pitchFamily="18" charset="0"/>
              </a:rPr>
              <a:t>: Zbroji sve prirodne brojeve od 1 do 99.</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Ovaj problem naziva se </a:t>
            </a:r>
            <a:r>
              <a:rPr lang="hr-HR" sz="2800" dirty="0" err="1">
                <a:latin typeface="Times New Roman" pitchFamily="18" charset="0"/>
                <a:cs typeface="Times New Roman" pitchFamily="18" charset="0"/>
              </a:rPr>
              <a:t>Gaussovom</a:t>
            </a:r>
            <a:r>
              <a:rPr lang="hr-HR" sz="2800" dirty="0">
                <a:latin typeface="Times New Roman" pitchFamily="18" charset="0"/>
                <a:cs typeface="Times New Roman" pitchFamily="18" charset="0"/>
              </a:rPr>
              <a:t> dosjetkom.</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8" name="Rezervirano mjesto podnožja 7"/>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1"/>
          <p:cNvSpPr>
            <a:spLocks noGrp="1"/>
          </p:cNvSpPr>
          <p:nvPr>
            <p:ph idx="1"/>
          </p:nvPr>
        </p:nvSpPr>
        <p:spPr>
          <a:xfrm>
            <a:off x="457200" y="214313"/>
            <a:ext cx="8229600" cy="5911850"/>
          </a:xfrm>
        </p:spPr>
        <p:txBody>
          <a:bodyPr>
            <a:normAutofit fontScale="97500"/>
          </a:bodyPr>
          <a:lstStyle/>
          <a:p>
            <a:r>
              <a:rPr lang="hr-HR" sz="3200" b="1" dirty="0">
                <a:solidFill>
                  <a:srgbClr val="00B0F0"/>
                </a:solidFill>
                <a:latin typeface="Calibri" pitchFamily="34" charset="0"/>
              </a:rPr>
              <a:t>Pravilo produkta:</a:t>
            </a:r>
          </a:p>
          <a:p>
            <a:r>
              <a:rPr lang="sl-SI" sz="2900" dirty="0">
                <a:latin typeface="Times New Roman" pitchFamily="18" charset="0"/>
                <a:cs typeface="Times New Roman" pitchFamily="18" charset="0"/>
              </a:rPr>
              <a:t>Primjer 2. </a:t>
            </a:r>
            <a:r>
              <a:rPr lang="hr-HR" sz="2900" dirty="0">
                <a:latin typeface="Times New Roman" pitchFamily="18" charset="0"/>
                <a:cs typeface="Times New Roman" pitchFamily="18" charset="0"/>
              </a:rPr>
              <a:t>Školska knjižnica sadrži 10 knjiga iz matematike, 8 iz fizike, 5 iz kemije i 12 iz biologije. Na koliko načina učenik može uzeti po jednu knjigu iz ta četiri predmeta?</a:t>
            </a:r>
          </a:p>
          <a:p>
            <a:pPr>
              <a:buNone/>
            </a:pPr>
            <a:endParaRPr lang="hr-HR" b="1" dirty="0">
              <a:latin typeface="Calibri" pitchFamily="34" charset="0"/>
            </a:endParaRPr>
          </a:p>
          <a:p>
            <a:pPr>
              <a:buNone/>
            </a:pPr>
            <a:endParaRPr lang="hr-HR" dirty="0"/>
          </a:p>
        </p:txBody>
      </p:sp>
      <p:sp>
        <p:nvSpPr>
          <p:cNvPr id="6" name="Rezervirano mjesto podnožja 5"/>
          <p:cNvSpPr>
            <a:spLocks noGrp="1"/>
          </p:cNvSpPr>
          <p:nvPr>
            <p:ph type="ftr" sz="quarter" idx="11"/>
          </p:nvPr>
        </p:nvSpPr>
        <p:spPr/>
        <p:txBody>
          <a:bodyPr/>
          <a:lstStyle/>
          <a:p>
            <a:r>
              <a:rPr lang="pl-PL"/>
              <a:t>PREBROJAVANJE U SKUPU N</a:t>
            </a:r>
            <a:endParaRPr lang="hr-H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14. zadatak</a:t>
            </a:r>
            <a:r>
              <a:rPr lang="hr-HR" sz="2800" dirty="0">
                <a:latin typeface="Times New Roman" pitchFamily="18" charset="0"/>
                <a:cs typeface="Times New Roman" pitchFamily="18" charset="0"/>
              </a:rPr>
              <a:t>: Zbroji sve prirodne brojeve od 1 do 99.</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Ovaj problem naziva se </a:t>
            </a:r>
            <a:r>
              <a:rPr lang="hr-HR" sz="2800" dirty="0" err="1">
                <a:latin typeface="Times New Roman" pitchFamily="18" charset="0"/>
                <a:cs typeface="Times New Roman" pitchFamily="18" charset="0"/>
              </a:rPr>
              <a:t>Gaussovom</a:t>
            </a:r>
            <a:r>
              <a:rPr lang="hr-HR" sz="2800" dirty="0">
                <a:latin typeface="Times New Roman" pitchFamily="18" charset="0"/>
                <a:cs typeface="Times New Roman" pitchFamily="18" charset="0"/>
              </a:rPr>
              <a:t> dosjetkom.</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  1   +   2   +   3   + … +  98  +  99      </a:t>
            </a:r>
          </a:p>
          <a:p>
            <a:pPr marL="82550" indent="6350">
              <a:spcBef>
                <a:spcPct val="20000"/>
              </a:spcBef>
              <a:buNone/>
            </a:pPr>
            <a:r>
              <a:rPr lang="hr-HR" sz="2800" dirty="0">
                <a:latin typeface="Times New Roman" pitchFamily="18" charset="0"/>
                <a:cs typeface="Times New Roman" pitchFamily="18" charset="0"/>
              </a:rPr>
              <a:t> 99  +  98  +  97  + … +   2   +   1     +</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8" name="Rezervirano mjesto podnožja 7"/>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cxnSp>
        <p:nvCxnSpPr>
          <p:cNvPr id="5" name="Ravni poveznik 4"/>
          <p:cNvCxnSpPr/>
          <p:nvPr/>
        </p:nvCxnSpPr>
        <p:spPr>
          <a:xfrm>
            <a:off x="500034" y="3286124"/>
            <a:ext cx="51435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Ravni poveznik 8"/>
          <p:cNvCxnSpPr/>
          <p:nvPr/>
        </p:nvCxnSpPr>
        <p:spPr>
          <a:xfrm rot="5400000">
            <a:off x="5393537" y="2821777"/>
            <a:ext cx="714380" cy="71438"/>
          </a:xfrm>
          <a:prstGeom prst="line">
            <a:avLst/>
          </a:prstGeom>
          <a:ln>
            <a:solidFill>
              <a:schemeClr val="tx1"/>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14. zadatak</a:t>
            </a:r>
            <a:r>
              <a:rPr lang="hr-HR" sz="2800" dirty="0">
                <a:latin typeface="Times New Roman" pitchFamily="18" charset="0"/>
                <a:cs typeface="Times New Roman" pitchFamily="18" charset="0"/>
              </a:rPr>
              <a:t>: Zbroji sve prirodne brojeve od 1 do 99.</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Ovaj problem naziva se </a:t>
            </a:r>
            <a:r>
              <a:rPr lang="hr-HR" sz="2800" dirty="0" err="1">
                <a:latin typeface="Times New Roman" pitchFamily="18" charset="0"/>
                <a:cs typeface="Times New Roman" pitchFamily="18" charset="0"/>
              </a:rPr>
              <a:t>Gaussovom</a:t>
            </a:r>
            <a:r>
              <a:rPr lang="hr-HR" sz="2800" dirty="0">
                <a:latin typeface="Times New Roman" pitchFamily="18" charset="0"/>
                <a:cs typeface="Times New Roman" pitchFamily="18" charset="0"/>
              </a:rPr>
              <a:t> dosjetkom.</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  1   +   2   +   3   + … +  98  +  99</a:t>
            </a:r>
          </a:p>
          <a:p>
            <a:pPr marL="82550" indent="6350">
              <a:spcBef>
                <a:spcPct val="20000"/>
              </a:spcBef>
              <a:buNone/>
            </a:pPr>
            <a:r>
              <a:rPr lang="hr-HR" sz="2800" dirty="0">
                <a:latin typeface="Times New Roman" pitchFamily="18" charset="0"/>
                <a:cs typeface="Times New Roman" pitchFamily="18" charset="0"/>
              </a:rPr>
              <a:t> 99  +  98  +  97  + … +   2   +   1     +</a:t>
            </a:r>
          </a:p>
          <a:p>
            <a:pPr marL="82550" indent="6350">
              <a:spcBef>
                <a:spcPct val="20000"/>
              </a:spcBef>
              <a:buNone/>
            </a:pPr>
            <a:r>
              <a:rPr lang="hr-HR" sz="2800" dirty="0">
                <a:latin typeface="Times New Roman" pitchFamily="18" charset="0"/>
                <a:cs typeface="Times New Roman" pitchFamily="18" charset="0"/>
              </a:rPr>
              <a:t>100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9" name="Rezervirano mjesto podnožja 8"/>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cxnSp>
        <p:nvCxnSpPr>
          <p:cNvPr id="5" name="Ravni poveznik 4"/>
          <p:cNvCxnSpPr/>
          <p:nvPr/>
        </p:nvCxnSpPr>
        <p:spPr>
          <a:xfrm>
            <a:off x="500034" y="3286124"/>
            <a:ext cx="51435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Ravni poveznik 5"/>
          <p:cNvCxnSpPr/>
          <p:nvPr/>
        </p:nvCxnSpPr>
        <p:spPr>
          <a:xfrm rot="5400000">
            <a:off x="5393537" y="2821777"/>
            <a:ext cx="714380" cy="71438"/>
          </a:xfrm>
          <a:prstGeom prst="line">
            <a:avLst/>
          </a:prstGeom>
          <a:ln>
            <a:solidFill>
              <a:schemeClr val="tx1"/>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14. zadatak</a:t>
            </a:r>
            <a:r>
              <a:rPr lang="hr-HR" sz="2800" dirty="0">
                <a:latin typeface="Times New Roman" pitchFamily="18" charset="0"/>
                <a:cs typeface="Times New Roman" pitchFamily="18" charset="0"/>
              </a:rPr>
              <a:t>: Zbroji sve prirodne brojeve od 1 do 99.</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Ovaj problem naziva se </a:t>
            </a:r>
            <a:r>
              <a:rPr lang="hr-HR" sz="2800" dirty="0" err="1">
                <a:latin typeface="Times New Roman" pitchFamily="18" charset="0"/>
                <a:cs typeface="Times New Roman" pitchFamily="18" charset="0"/>
              </a:rPr>
              <a:t>Gaussovom</a:t>
            </a:r>
            <a:r>
              <a:rPr lang="hr-HR" sz="2800" dirty="0">
                <a:latin typeface="Times New Roman" pitchFamily="18" charset="0"/>
                <a:cs typeface="Times New Roman" pitchFamily="18" charset="0"/>
              </a:rPr>
              <a:t> dosjetkom.</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  1   +   2   +   3   + … +  98  +  99</a:t>
            </a:r>
          </a:p>
          <a:p>
            <a:pPr marL="82550" indent="6350">
              <a:spcBef>
                <a:spcPct val="20000"/>
              </a:spcBef>
              <a:buNone/>
            </a:pPr>
            <a:r>
              <a:rPr lang="hr-HR" sz="2800" dirty="0">
                <a:latin typeface="Times New Roman" pitchFamily="18" charset="0"/>
                <a:cs typeface="Times New Roman" pitchFamily="18" charset="0"/>
              </a:rPr>
              <a:t> 99  +  98  +  97  + … +   2   +   1     +</a:t>
            </a:r>
          </a:p>
          <a:p>
            <a:pPr marL="82550" indent="6350">
              <a:spcBef>
                <a:spcPct val="20000"/>
              </a:spcBef>
              <a:buNone/>
            </a:pPr>
            <a:r>
              <a:rPr lang="hr-HR" sz="2800" dirty="0">
                <a:latin typeface="Times New Roman" pitchFamily="18" charset="0"/>
                <a:cs typeface="Times New Roman" pitchFamily="18" charset="0"/>
              </a:rPr>
              <a:t>100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a:t>
            </a:r>
          </a:p>
          <a:p>
            <a:pPr marL="82550" indent="6350">
              <a:spcBef>
                <a:spcPct val="20000"/>
              </a:spcBef>
              <a:buNone/>
            </a:pPr>
            <a:r>
              <a:rPr lang="hr-HR" sz="2800" dirty="0">
                <a:latin typeface="Times New Roman" pitchFamily="18" charset="0"/>
                <a:cs typeface="Times New Roman" pitchFamily="18" charset="0"/>
              </a:rPr>
              <a:t>Koliko  ima 100  koje zbrajamo?</a:t>
            </a: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9" name="Rezervirano mjesto podnožja 8"/>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cxnSp>
        <p:nvCxnSpPr>
          <p:cNvPr id="5" name="Ravni poveznik 4"/>
          <p:cNvCxnSpPr/>
          <p:nvPr/>
        </p:nvCxnSpPr>
        <p:spPr>
          <a:xfrm>
            <a:off x="500034" y="3286124"/>
            <a:ext cx="51435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Ravni poveznik 5"/>
          <p:cNvCxnSpPr/>
          <p:nvPr/>
        </p:nvCxnSpPr>
        <p:spPr>
          <a:xfrm rot="5400000">
            <a:off x="5393537" y="2821777"/>
            <a:ext cx="714380" cy="71438"/>
          </a:xfrm>
          <a:prstGeom prst="line">
            <a:avLst/>
          </a:prstGeom>
          <a:ln>
            <a:solidFill>
              <a:schemeClr val="tx1"/>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14. zadatak</a:t>
            </a:r>
            <a:r>
              <a:rPr lang="hr-HR" sz="2800" dirty="0">
                <a:latin typeface="Times New Roman" pitchFamily="18" charset="0"/>
                <a:cs typeface="Times New Roman" pitchFamily="18" charset="0"/>
              </a:rPr>
              <a:t>: Zbroji sve prirodne brojeve od 1 do 99.</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Ovaj problem naziva se </a:t>
            </a:r>
            <a:r>
              <a:rPr lang="hr-HR" sz="2800" dirty="0" err="1">
                <a:latin typeface="Times New Roman" pitchFamily="18" charset="0"/>
                <a:cs typeface="Times New Roman" pitchFamily="18" charset="0"/>
              </a:rPr>
              <a:t>Gaussovom</a:t>
            </a:r>
            <a:r>
              <a:rPr lang="hr-HR" sz="2800" dirty="0">
                <a:latin typeface="Times New Roman" pitchFamily="18" charset="0"/>
                <a:cs typeface="Times New Roman" pitchFamily="18" charset="0"/>
              </a:rPr>
              <a:t> dosjetkom.</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  1   +   2   +   3   + … +  98  +  99</a:t>
            </a:r>
          </a:p>
          <a:p>
            <a:pPr marL="82550" indent="6350">
              <a:spcBef>
                <a:spcPct val="20000"/>
              </a:spcBef>
              <a:buNone/>
            </a:pPr>
            <a:r>
              <a:rPr lang="hr-HR" sz="2800" dirty="0">
                <a:latin typeface="Times New Roman" pitchFamily="18" charset="0"/>
                <a:cs typeface="Times New Roman" pitchFamily="18" charset="0"/>
              </a:rPr>
              <a:t> 99  +  98  +  97  + … +   2   +   1     +</a:t>
            </a:r>
          </a:p>
          <a:p>
            <a:pPr marL="82550" indent="6350">
              <a:spcBef>
                <a:spcPct val="20000"/>
              </a:spcBef>
              <a:buNone/>
            </a:pPr>
            <a:r>
              <a:rPr lang="hr-HR" sz="2800" dirty="0">
                <a:latin typeface="Times New Roman" pitchFamily="18" charset="0"/>
                <a:cs typeface="Times New Roman" pitchFamily="18" charset="0"/>
              </a:rPr>
              <a:t>100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a:t>
            </a:r>
          </a:p>
          <a:p>
            <a:pPr marL="82550" indent="6350">
              <a:spcBef>
                <a:spcPct val="20000"/>
              </a:spcBef>
              <a:buNone/>
            </a:pPr>
            <a:r>
              <a:rPr lang="hr-HR" sz="2800" dirty="0">
                <a:latin typeface="Times New Roman" pitchFamily="18" charset="0"/>
                <a:cs typeface="Times New Roman" pitchFamily="18" charset="0"/>
              </a:rPr>
              <a:t>Koliko  ima 100  koje zbrajamo?  99 ∙ 100 = 9900</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9" name="Rezervirano mjesto podnožja 8"/>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cxnSp>
        <p:nvCxnSpPr>
          <p:cNvPr id="5" name="Ravni poveznik 4"/>
          <p:cNvCxnSpPr/>
          <p:nvPr/>
        </p:nvCxnSpPr>
        <p:spPr>
          <a:xfrm>
            <a:off x="500034" y="3286124"/>
            <a:ext cx="51435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Ravni poveznik 5"/>
          <p:cNvCxnSpPr/>
          <p:nvPr/>
        </p:nvCxnSpPr>
        <p:spPr>
          <a:xfrm rot="5400000">
            <a:off x="5393537" y="2821777"/>
            <a:ext cx="714380" cy="71438"/>
          </a:xfrm>
          <a:prstGeom prst="line">
            <a:avLst/>
          </a:prstGeom>
          <a:ln>
            <a:solidFill>
              <a:schemeClr val="tx1"/>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u="sng" dirty="0">
                <a:latin typeface="Times New Roman" pitchFamily="18" charset="0"/>
                <a:cs typeface="Times New Roman" pitchFamily="18" charset="0"/>
              </a:rPr>
              <a:t>14. zadatak</a:t>
            </a:r>
            <a:r>
              <a:rPr lang="hr-HR" sz="2800" dirty="0">
                <a:latin typeface="Times New Roman" pitchFamily="18" charset="0"/>
                <a:cs typeface="Times New Roman" pitchFamily="18" charset="0"/>
              </a:rPr>
              <a:t>: Zbroji sve prirodne brojeve od 1 do 99.</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Ovaj problem naziva se </a:t>
            </a:r>
            <a:r>
              <a:rPr lang="hr-HR" sz="2800" dirty="0" err="1">
                <a:latin typeface="Times New Roman" pitchFamily="18" charset="0"/>
                <a:cs typeface="Times New Roman" pitchFamily="18" charset="0"/>
              </a:rPr>
              <a:t>Gaussovom</a:t>
            </a:r>
            <a:r>
              <a:rPr lang="hr-HR" sz="2800" dirty="0">
                <a:latin typeface="Times New Roman" pitchFamily="18" charset="0"/>
                <a:cs typeface="Times New Roman" pitchFamily="18" charset="0"/>
              </a:rPr>
              <a:t> dosjetkom.</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  1   +   2   +   3   + … +  98  +  99</a:t>
            </a:r>
          </a:p>
          <a:p>
            <a:pPr marL="82550" indent="6350">
              <a:spcBef>
                <a:spcPct val="20000"/>
              </a:spcBef>
              <a:buNone/>
            </a:pPr>
            <a:r>
              <a:rPr lang="hr-HR" sz="2800" dirty="0">
                <a:latin typeface="Times New Roman" pitchFamily="18" charset="0"/>
                <a:cs typeface="Times New Roman" pitchFamily="18" charset="0"/>
              </a:rPr>
              <a:t> 99  +  98  +  97  + … +   2   +   1     +</a:t>
            </a:r>
          </a:p>
          <a:p>
            <a:pPr marL="82550" indent="6350">
              <a:spcBef>
                <a:spcPct val="20000"/>
              </a:spcBef>
              <a:buNone/>
            </a:pPr>
            <a:r>
              <a:rPr lang="hr-HR" sz="2800" dirty="0">
                <a:latin typeface="Times New Roman" pitchFamily="18" charset="0"/>
                <a:cs typeface="Times New Roman" pitchFamily="18" charset="0"/>
              </a:rPr>
              <a:t>100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 </a:t>
            </a:r>
            <a:r>
              <a:rPr lang="hr-HR" sz="2800" dirty="0" err="1">
                <a:latin typeface="Times New Roman" pitchFamily="18" charset="0"/>
                <a:cs typeface="Times New Roman" pitchFamily="18" charset="0"/>
              </a:rPr>
              <a:t>100</a:t>
            </a:r>
            <a:r>
              <a:rPr lang="hr-HR" sz="2800" dirty="0">
                <a:latin typeface="Times New Roman" pitchFamily="18" charset="0"/>
                <a:cs typeface="Times New Roman" pitchFamily="18" charset="0"/>
              </a:rPr>
              <a:t> </a:t>
            </a:r>
          </a:p>
          <a:p>
            <a:pPr marL="82550" indent="6350">
              <a:spcBef>
                <a:spcPct val="20000"/>
              </a:spcBef>
              <a:buNone/>
            </a:pPr>
            <a:r>
              <a:rPr lang="hr-HR" sz="2800" dirty="0">
                <a:latin typeface="Times New Roman" pitchFamily="18" charset="0"/>
                <a:cs typeface="Times New Roman" pitchFamily="18" charset="0"/>
              </a:rPr>
              <a:t>Koliko  ima 100  koje zbrajamo?  99 ∙ 100 = 9900</a:t>
            </a:r>
          </a:p>
          <a:p>
            <a:pPr marL="82550" indent="6350">
              <a:spcBef>
                <a:spcPct val="20000"/>
              </a:spcBef>
              <a:buNone/>
            </a:pPr>
            <a:r>
              <a:rPr lang="hr-HR" sz="2800" dirty="0">
                <a:latin typeface="Times New Roman" pitchFamily="18" charset="0"/>
                <a:cs typeface="Times New Roman" pitchFamily="18" charset="0"/>
              </a:rPr>
              <a:t>Budući da je ovo dvostruko nego što smo trebali zbrojiti, ovaj zbroj treba podijeliti s 2.</a:t>
            </a:r>
          </a:p>
          <a:p>
            <a:pPr marL="82550" indent="6350">
              <a:spcBef>
                <a:spcPct val="20000"/>
              </a:spcBef>
              <a:buNone/>
            </a:pPr>
            <a:r>
              <a:rPr lang="hr-HR" sz="2800" dirty="0">
                <a:latin typeface="Times New Roman" pitchFamily="18" charset="0"/>
                <a:cs typeface="Times New Roman" pitchFamily="18" charset="0"/>
              </a:rPr>
              <a:t>Tako dobivamo rezultat 9900 : 2 = </a:t>
            </a:r>
            <a:r>
              <a:rPr lang="hr-HR" sz="2800" b="1" dirty="0">
                <a:latin typeface="Times New Roman" pitchFamily="18" charset="0"/>
                <a:cs typeface="Times New Roman" pitchFamily="18" charset="0"/>
              </a:rPr>
              <a:t>4950</a:t>
            </a: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9" name="Rezervirano mjesto podnožja 8"/>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cxnSp>
        <p:nvCxnSpPr>
          <p:cNvPr id="5" name="Ravni poveznik 4"/>
          <p:cNvCxnSpPr/>
          <p:nvPr/>
        </p:nvCxnSpPr>
        <p:spPr>
          <a:xfrm>
            <a:off x="500034" y="3286124"/>
            <a:ext cx="514353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Ravni poveznik 5"/>
          <p:cNvCxnSpPr/>
          <p:nvPr/>
        </p:nvCxnSpPr>
        <p:spPr>
          <a:xfrm rot="5400000">
            <a:off x="5393537" y="2821777"/>
            <a:ext cx="714380" cy="71438"/>
          </a:xfrm>
          <a:prstGeom prst="line">
            <a:avLst/>
          </a:prstGeom>
          <a:ln>
            <a:solidFill>
              <a:schemeClr val="tx1"/>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dirty="0">
                <a:latin typeface="Times New Roman" pitchFamily="18" charset="0"/>
                <a:cs typeface="Times New Roman" pitchFamily="18" charset="0"/>
              </a:rPr>
              <a:t>Pokušajmo sada uz pomoć ove </a:t>
            </a:r>
            <a:r>
              <a:rPr lang="hr-HR" sz="2800" dirty="0" err="1">
                <a:latin typeface="Times New Roman" pitchFamily="18" charset="0"/>
                <a:cs typeface="Times New Roman" pitchFamily="18" charset="0"/>
              </a:rPr>
              <a:t>Gaussove</a:t>
            </a:r>
            <a:r>
              <a:rPr lang="hr-HR" sz="2800" dirty="0">
                <a:latin typeface="Times New Roman" pitchFamily="18" charset="0"/>
                <a:cs typeface="Times New Roman" pitchFamily="18" charset="0"/>
              </a:rPr>
              <a:t> dosjetke doći nekako do pravila za zbroj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 prirodnih brojeva</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Što je Gauss trebao zbrojiti? </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dirty="0">
                <a:latin typeface="Times New Roman" pitchFamily="18" charset="0"/>
                <a:cs typeface="Times New Roman" pitchFamily="18" charset="0"/>
              </a:rPr>
              <a:t>Pokušajmo sada uz pomoć ove </a:t>
            </a:r>
            <a:r>
              <a:rPr lang="hr-HR" sz="2800" dirty="0" err="1">
                <a:latin typeface="Times New Roman" pitchFamily="18" charset="0"/>
                <a:cs typeface="Times New Roman" pitchFamily="18" charset="0"/>
              </a:rPr>
              <a:t>Gaussove</a:t>
            </a:r>
            <a:r>
              <a:rPr lang="hr-HR" sz="2800" dirty="0">
                <a:latin typeface="Times New Roman" pitchFamily="18" charset="0"/>
                <a:cs typeface="Times New Roman" pitchFamily="18" charset="0"/>
              </a:rPr>
              <a:t> dosjetke doći nekako do pravila za zbroj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 prirodnih brojeva</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Što je Gauss trebao zbrojiti? Prvih 99 prirodnih brojeva </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dirty="0">
                <a:latin typeface="Times New Roman" pitchFamily="18" charset="0"/>
                <a:cs typeface="Times New Roman" pitchFamily="18" charset="0"/>
              </a:rPr>
              <a:t>Pokušajmo sada uz pomoć ove </a:t>
            </a:r>
            <a:r>
              <a:rPr lang="hr-HR" sz="2800" dirty="0" err="1">
                <a:latin typeface="Times New Roman" pitchFamily="18" charset="0"/>
                <a:cs typeface="Times New Roman" pitchFamily="18" charset="0"/>
              </a:rPr>
              <a:t>Gaussove</a:t>
            </a:r>
            <a:r>
              <a:rPr lang="hr-HR" sz="2800" dirty="0">
                <a:latin typeface="Times New Roman" pitchFamily="18" charset="0"/>
                <a:cs typeface="Times New Roman" pitchFamily="18" charset="0"/>
              </a:rPr>
              <a:t> dosjetke doći nekako do pravila za zbroj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 prirodnih brojeva</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Što je Gauss trebao zbrojiti? Prvih 99 prirodnih brojeva</a:t>
            </a:r>
          </a:p>
          <a:p>
            <a:pPr marL="82550" indent="6350">
              <a:spcBef>
                <a:spcPct val="20000"/>
              </a:spcBef>
              <a:buNone/>
            </a:pPr>
            <a:r>
              <a:rPr lang="hr-HR" sz="2800" dirty="0">
                <a:latin typeface="Times New Roman" pitchFamily="18" charset="0"/>
                <a:cs typeface="Times New Roman" pitchFamily="18" charset="0"/>
              </a:rPr>
              <a:t>Što je pomnožio?  </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dirty="0">
                <a:latin typeface="Times New Roman" pitchFamily="18" charset="0"/>
                <a:cs typeface="Times New Roman" pitchFamily="18" charset="0"/>
              </a:rPr>
              <a:t>Pokušajmo sada uz pomoć ove </a:t>
            </a:r>
            <a:r>
              <a:rPr lang="hr-HR" sz="2800" dirty="0" err="1">
                <a:latin typeface="Times New Roman" pitchFamily="18" charset="0"/>
                <a:cs typeface="Times New Roman" pitchFamily="18" charset="0"/>
              </a:rPr>
              <a:t>Gaussove</a:t>
            </a:r>
            <a:r>
              <a:rPr lang="hr-HR" sz="2800" dirty="0">
                <a:latin typeface="Times New Roman" pitchFamily="18" charset="0"/>
                <a:cs typeface="Times New Roman" pitchFamily="18" charset="0"/>
              </a:rPr>
              <a:t> dosjetke doći nekako do pravila za zbroj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 prirodnih brojeva</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Što je Gauss trebao zbrojiti? Prvih 99 prirodnih brojeva</a:t>
            </a:r>
          </a:p>
          <a:p>
            <a:pPr marL="82550" indent="6350">
              <a:spcBef>
                <a:spcPct val="20000"/>
              </a:spcBef>
              <a:buNone/>
            </a:pPr>
            <a:r>
              <a:rPr lang="hr-HR" sz="2800" dirty="0">
                <a:latin typeface="Times New Roman" pitchFamily="18" charset="0"/>
                <a:cs typeface="Times New Roman" pitchFamily="18" charset="0"/>
              </a:rPr>
              <a:t>Što je pomnožio?  99 sa njegovim sljedbenikom </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28596" y="285728"/>
            <a:ext cx="8229600" cy="6215106"/>
          </a:xfrm>
        </p:spPr>
        <p:txBody>
          <a:bodyPr>
            <a:normAutofit/>
          </a:bodyPr>
          <a:lstStyle/>
          <a:p>
            <a:pPr marL="82550" indent="6350">
              <a:spcBef>
                <a:spcPct val="20000"/>
              </a:spcBef>
              <a:buNone/>
            </a:pPr>
            <a:r>
              <a:rPr lang="hr-HR" sz="2800" dirty="0">
                <a:latin typeface="Times New Roman" pitchFamily="18" charset="0"/>
                <a:cs typeface="Times New Roman" pitchFamily="18" charset="0"/>
              </a:rPr>
              <a:t>Pokušajmo sada uz pomoć ove </a:t>
            </a:r>
            <a:r>
              <a:rPr lang="hr-HR" sz="2800" dirty="0" err="1">
                <a:latin typeface="Times New Roman" pitchFamily="18" charset="0"/>
                <a:cs typeface="Times New Roman" pitchFamily="18" charset="0"/>
              </a:rPr>
              <a:t>Gaussove</a:t>
            </a:r>
            <a:r>
              <a:rPr lang="hr-HR" sz="2800" dirty="0">
                <a:latin typeface="Times New Roman" pitchFamily="18" charset="0"/>
                <a:cs typeface="Times New Roman" pitchFamily="18" charset="0"/>
              </a:rPr>
              <a:t> dosjetke doći nekako do pravila za zbroj prvih </a:t>
            </a:r>
            <a:r>
              <a:rPr lang="hr-HR" sz="2800" i="1" dirty="0">
                <a:latin typeface="Times New Roman" pitchFamily="18" charset="0"/>
                <a:cs typeface="Times New Roman" pitchFamily="18" charset="0"/>
              </a:rPr>
              <a:t>n </a:t>
            </a:r>
            <a:r>
              <a:rPr lang="hr-HR" sz="2800" dirty="0">
                <a:latin typeface="Times New Roman" pitchFamily="18" charset="0"/>
                <a:cs typeface="Times New Roman" pitchFamily="18" charset="0"/>
              </a:rPr>
              <a:t> prirodnih brojeva</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r>
              <a:rPr lang="hr-HR" sz="2800" dirty="0">
                <a:latin typeface="Times New Roman" pitchFamily="18" charset="0"/>
                <a:cs typeface="Times New Roman" pitchFamily="18" charset="0"/>
              </a:rPr>
              <a:t>Što je Gauss trebao zbrojiti? Prvih 99 prirodnih brojeva</a:t>
            </a:r>
          </a:p>
          <a:p>
            <a:pPr marL="82550" indent="6350">
              <a:spcBef>
                <a:spcPct val="20000"/>
              </a:spcBef>
              <a:buNone/>
            </a:pPr>
            <a:r>
              <a:rPr lang="hr-HR" sz="2800" dirty="0">
                <a:latin typeface="Times New Roman" pitchFamily="18" charset="0"/>
                <a:cs typeface="Times New Roman" pitchFamily="18" charset="0"/>
              </a:rPr>
              <a:t>Što je pomnožio?  99 sa njegovim sljedbenikom </a:t>
            </a:r>
          </a:p>
          <a:p>
            <a:pPr marL="82550" indent="6350">
              <a:spcBef>
                <a:spcPct val="20000"/>
              </a:spcBef>
              <a:buNone/>
            </a:pPr>
            <a:r>
              <a:rPr lang="hr-HR" sz="2800" dirty="0">
                <a:latin typeface="Times New Roman" pitchFamily="18" charset="0"/>
                <a:cs typeface="Times New Roman" pitchFamily="18" charset="0"/>
              </a:rPr>
              <a:t>A potom što je napravio? </a:t>
            </a: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800" dirty="0">
              <a:latin typeface="Times New Roman" pitchFamily="18" charset="0"/>
              <a:cs typeface="Times New Roman" pitchFamily="18" charset="0"/>
            </a:endParaRPr>
          </a:p>
          <a:p>
            <a:pPr marL="82550" indent="6350">
              <a:spcBef>
                <a:spcPct val="20000"/>
              </a:spcBef>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a:p>
            <a:pPr>
              <a:buNone/>
            </a:pPr>
            <a:endParaRPr lang="hr-HR" sz="2400" dirty="0">
              <a:latin typeface="Times New Roman" pitchFamily="18" charset="0"/>
              <a:cs typeface="Times New Roman" pitchFamily="18" charset="0"/>
            </a:endParaRPr>
          </a:p>
        </p:txBody>
      </p:sp>
      <p:sp>
        <p:nvSpPr>
          <p:cNvPr id="6" name="Rezervirano mjesto podnožja 5"/>
          <p:cNvSpPr>
            <a:spLocks noGrp="1"/>
          </p:cNvSpPr>
          <p:nvPr>
            <p:ph type="ftr" sz="quarter" idx="11"/>
          </p:nvPr>
        </p:nvSpPr>
        <p:spPr/>
        <p:txBody>
          <a:bodyPr/>
          <a:lstStyle/>
          <a:p>
            <a:r>
              <a:rPr lang="pl-PL"/>
              <a:t>PREBROJAVANJE U SKUPU N</a:t>
            </a:r>
            <a:endParaRPr lang="hr-H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hr-H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omilanje">
  <a:themeElements>
    <a:clrScheme name="Plava">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omilanj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Gomilanj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1217</TotalTime>
  <Words>7752</Words>
  <Application>Microsoft Office PowerPoint</Application>
  <PresentationFormat>Prikaz na zaslonu (4:3)</PresentationFormat>
  <Paragraphs>1191</Paragraphs>
  <Slides>115</Slides>
  <Notes>2</Notes>
  <HiddenSlides>0</HiddenSlides>
  <MMClips>0</MMClips>
  <ScaleCrop>false</ScaleCrop>
  <HeadingPairs>
    <vt:vector size="8" baseType="variant">
      <vt:variant>
        <vt:lpstr>Korišteni fontovi</vt:lpstr>
      </vt:variant>
      <vt:variant>
        <vt:i4>10</vt:i4>
      </vt:variant>
      <vt:variant>
        <vt:lpstr>Tema</vt:lpstr>
      </vt:variant>
      <vt:variant>
        <vt:i4>1</vt:i4>
      </vt:variant>
      <vt:variant>
        <vt:lpstr>Uloženi OLE poslužitelji</vt:lpstr>
      </vt:variant>
      <vt:variant>
        <vt:i4>1</vt:i4>
      </vt:variant>
      <vt:variant>
        <vt:lpstr>Naslovi slajdova</vt:lpstr>
      </vt:variant>
      <vt:variant>
        <vt:i4>115</vt:i4>
      </vt:variant>
    </vt:vector>
  </HeadingPairs>
  <TitlesOfParts>
    <vt:vector size="127" baseType="lpstr">
      <vt:lpstr>Arial</vt:lpstr>
      <vt:lpstr>Bookman Old Style</vt:lpstr>
      <vt:lpstr>Calibri</vt:lpstr>
      <vt:lpstr>Cambria Math</vt:lpstr>
      <vt:lpstr>Lucida Sans Unicode</vt:lpstr>
      <vt:lpstr>Times New Roman</vt:lpstr>
      <vt:lpstr>Verdana</vt:lpstr>
      <vt:lpstr>Wingdings</vt:lpstr>
      <vt:lpstr>Wingdings 2</vt:lpstr>
      <vt:lpstr>Wingdings 3</vt:lpstr>
      <vt:lpstr>Gomilanje</vt:lpstr>
      <vt:lpstr>Jednadžba</vt:lpstr>
      <vt:lpstr>PREBROJAVANJE U SKUPU N</vt:lpstr>
      <vt:lpstr>Zašto prebrojavati?</vt:lpstr>
      <vt:lpstr>Što će nam pomoći u prebrojavanju?</vt:lpstr>
      <vt:lpstr>Što će nam pomoći u prebrojavanju?</vt:lpstr>
      <vt:lpstr>Što će nam pomoći u prebrojavanju?</vt:lpstr>
      <vt:lpstr>Metode prebrojavanja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PREBROJAVANJE U SKUPU N</dc:title>
  <dc:creator>Marko</dc:creator>
  <cp:lastModifiedBy>visic81@gmail.com</cp:lastModifiedBy>
  <cp:revision>171</cp:revision>
  <dcterms:created xsi:type="dcterms:W3CDTF">2016-12-05T08:41:35Z</dcterms:created>
  <dcterms:modified xsi:type="dcterms:W3CDTF">2026-06-02T20:54:55Z</dcterms:modified>
</cp:coreProperties>
</file>